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231"/>
  </p:handoutMasterIdLst>
  <p:sldIdLst>
    <p:sldId id="1983" r:id="rId186"/>
    <p:sldId id="1984" r:id="rId188"/>
    <p:sldId id="1985" r:id="rId189"/>
    <p:sldId id="1986" r:id="rId190"/>
    <p:sldId id="1987" r:id="rId191"/>
    <p:sldId id="1988" r:id="rId192"/>
    <p:sldId id="1989" r:id="rId193"/>
    <p:sldId id="1990" r:id="rId194"/>
    <p:sldId id="1991" r:id="rId195"/>
    <p:sldId id="1992" r:id="rId196"/>
    <p:sldId id="1993" r:id="rId197"/>
    <p:sldId id="1994" r:id="rId198"/>
    <p:sldId id="1995" r:id="rId199"/>
    <p:sldId id="1996" r:id="rId200"/>
    <p:sldId id="1997" r:id="rId201"/>
    <p:sldId id="1998" r:id="rId202"/>
    <p:sldId id="1999" r:id="rId203"/>
    <p:sldId id="2000" r:id="rId204"/>
    <p:sldId id="2001" r:id="rId205"/>
    <p:sldId id="2002" r:id="rId206"/>
    <p:sldId id="2003" r:id="rId207"/>
    <p:sldId id="2004" r:id="rId208"/>
    <p:sldId id="2005" r:id="rId209"/>
    <p:sldId id="2006" r:id="rId210"/>
    <p:sldId id="2007" r:id="rId211"/>
    <p:sldId id="2008" r:id="rId212"/>
    <p:sldId id="2009" r:id="rId213"/>
    <p:sldId id="2010" r:id="rId214"/>
    <p:sldId id="2011" r:id="rId215"/>
    <p:sldId id="2012" r:id="rId216"/>
    <p:sldId id="2013" r:id="rId217"/>
    <p:sldId id="2014" r:id="rId218"/>
    <p:sldId id="2015" r:id="rId219"/>
    <p:sldId id="2016" r:id="rId220"/>
    <p:sldId id="2017" r:id="rId221"/>
    <p:sldId id="2018" r:id="rId222"/>
    <p:sldId id="2019" r:id="rId223"/>
    <p:sldId id="2020" r:id="rId224"/>
    <p:sldId id="2021" r:id="rId225"/>
    <p:sldId id="2022" r:id="rId226"/>
    <p:sldId id="2023" r:id="rId227"/>
    <p:sldId id="2024" r:id="rId228"/>
    <p:sldId id="2025" r:id="rId229"/>
    <p:sldId id="2026" r:id="rId230"/>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900"/>
        <p:guide orient="horz" pos="213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08"/>
        <p:guide orient="horz" pos="5930"/>
        <p:guide pos="2440"/>
        <p:guide pos="431"/>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5" Type="http://schemas.openxmlformats.org/officeDocument/2006/relationships/commentAuthors" Target="commentAuthors.xml"/><Relationship Id="rId234" Type="http://schemas.openxmlformats.org/officeDocument/2006/relationships/tableStyles" Target="tableStyles.xml"/><Relationship Id="rId233" Type="http://schemas.openxmlformats.org/officeDocument/2006/relationships/viewProps" Target="viewProps.xml"/><Relationship Id="rId232" Type="http://schemas.openxmlformats.org/officeDocument/2006/relationships/presProps" Target="presProps.xml"/><Relationship Id="rId231" Type="http://schemas.openxmlformats.org/officeDocument/2006/relationships/handoutMaster" Target="handoutMasters/handoutMaster1.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9-09-23T14:15:16.809" idx="1">
    <p:pos x="8086" y="3419"/>
    <p:text>不一样</p:tex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D912B4-C13F-4C93-B25D-0FE954410863}" type="doc">
      <dgm:prSet loTypeId="urn:microsoft.com/office/officeart/2005/8/layout/process2" loCatId="process" qsTypeId="urn:microsoft.com/office/officeart/2005/8/quickstyle/simple1" qsCatId="simple" csTypeId="urn:microsoft.com/office/officeart/2005/8/colors/accent6_2" csCatId="accent6" phldr="1"/>
      <dgm:spPr/>
      <dgm:t>
        <a:bodyPr/>
        <a:lstStyle/>
        <a:p>
          <a:endParaRPr lang="zh-CN" altLang="en-US"/>
        </a:p>
      </dgm:t>
    </dgm:pt>
    <dgm:pt modelId="{A91A81C1-7A85-472C-AA00-5C961D932168}">
      <dgm:prSet phldrT="[文本]"/>
      <dgm:spPr>
        <a:solidFill>
          <a:srgbClr val="00B0F0"/>
        </a:solidFill>
      </dgm:spPr>
      <dgm:t>
        <a:bodyPr/>
        <a:lstStyle/>
        <a:p>
          <a:r>
            <a:rPr lang="en-US" altLang="zh-CN" dirty="0" smtClean="0"/>
            <a:t>1</a:t>
          </a:r>
          <a:r>
            <a:rPr lang="zh-CN" altLang="en-US" dirty="0" smtClean="0"/>
            <a:t>、点击了解更多，进入鲲鹏软件栈主页面</a:t>
          </a:r>
          <a:endParaRPr lang="zh-CN" altLang="en-US" dirty="0"/>
        </a:p>
      </dgm:t>
    </dgm:pt>
    <dgm:pt modelId="{B1FC72FA-2464-41FC-AFB4-15F8996646D6}" cxnId="{88AB44E4-BA56-4512-AAF7-9343C0498091}" type="parTrans">
      <dgm:prSet/>
      <dgm:spPr/>
      <dgm:t>
        <a:bodyPr/>
        <a:lstStyle/>
        <a:p>
          <a:endParaRPr lang="zh-CN" altLang="en-US"/>
        </a:p>
      </dgm:t>
    </dgm:pt>
    <dgm:pt modelId="{A23D6B62-91BC-42E1-BBE4-3FD749F86247}" cxnId="{88AB44E4-BA56-4512-AAF7-9343C0498091}" type="sibTrans">
      <dgm:prSet/>
      <dgm:spPr>
        <a:solidFill>
          <a:schemeClr val="bg1">
            <a:lumMod val="85000"/>
          </a:schemeClr>
        </a:solidFill>
      </dgm:spPr>
      <dgm:t>
        <a:bodyPr/>
        <a:lstStyle/>
        <a:p>
          <a:endParaRPr lang="zh-CN" altLang="en-US"/>
        </a:p>
      </dgm:t>
    </dgm:pt>
    <dgm:pt modelId="{264465CC-7ADE-4313-A4C2-005BE1545BD6}">
      <dgm:prSet phldrT="[文本]"/>
      <dgm:spPr>
        <a:solidFill>
          <a:srgbClr val="00B0F0"/>
        </a:solidFill>
      </dgm:spPr>
      <dgm:t>
        <a:bodyPr/>
        <a:lstStyle/>
        <a:p>
          <a:r>
            <a:rPr lang="en-US" altLang="zh-CN" dirty="0" smtClean="0"/>
            <a:t>2</a:t>
          </a:r>
          <a:r>
            <a:rPr lang="zh-CN" altLang="en-US" dirty="0" smtClean="0"/>
            <a:t>、在鲲鹏软件中输入自己想要获取的软件名称</a:t>
          </a:r>
          <a:endParaRPr lang="zh-CN" altLang="en-US" dirty="0"/>
        </a:p>
      </dgm:t>
    </dgm:pt>
    <dgm:pt modelId="{ED368F2F-1B75-4CC9-A6E7-F551E15B5D51}" cxnId="{013FA82E-E902-4D86-A085-A9E0C3718D35}" type="parTrans">
      <dgm:prSet/>
      <dgm:spPr/>
      <dgm:t>
        <a:bodyPr/>
        <a:lstStyle/>
        <a:p>
          <a:endParaRPr lang="zh-CN" altLang="en-US"/>
        </a:p>
      </dgm:t>
    </dgm:pt>
    <dgm:pt modelId="{6939A27A-7698-4030-8F25-38CC5AF6D45E}" cxnId="{013FA82E-E902-4D86-A085-A9E0C3718D35}" type="sibTrans">
      <dgm:prSet/>
      <dgm:spPr>
        <a:solidFill>
          <a:schemeClr val="bg1">
            <a:lumMod val="85000"/>
          </a:schemeClr>
        </a:solidFill>
      </dgm:spPr>
      <dgm:t>
        <a:bodyPr/>
        <a:lstStyle/>
        <a:p>
          <a:endParaRPr lang="zh-CN" altLang="en-US"/>
        </a:p>
      </dgm:t>
    </dgm:pt>
    <dgm:pt modelId="{1CE4DA5C-A5E2-490F-AEE3-51D0BC259B2B}">
      <dgm:prSet phldrT="[文本]"/>
      <dgm:spPr>
        <a:solidFill>
          <a:srgbClr val="00B0F0"/>
        </a:solidFill>
      </dgm:spPr>
      <dgm:t>
        <a:bodyPr/>
        <a:lstStyle/>
        <a:p>
          <a:r>
            <a:rPr lang="en-US" altLang="zh-CN" dirty="0" smtClean="0"/>
            <a:t>3</a:t>
          </a:r>
          <a:r>
            <a:rPr lang="zh-CN" altLang="en-US" dirty="0" smtClean="0"/>
            <a:t>、点击软件名称即可获取软件安装指南</a:t>
          </a:r>
          <a:endParaRPr lang="zh-CN" altLang="en-US" dirty="0"/>
        </a:p>
      </dgm:t>
    </dgm:pt>
    <dgm:pt modelId="{9ABB773E-6A5A-4BE0-8F1F-9893E8F06389}" cxnId="{0341BA49-8AAA-437B-9148-24520BA1468F}" type="parTrans">
      <dgm:prSet/>
      <dgm:spPr/>
      <dgm:t>
        <a:bodyPr/>
        <a:lstStyle/>
        <a:p>
          <a:endParaRPr lang="zh-CN" altLang="en-US"/>
        </a:p>
      </dgm:t>
    </dgm:pt>
    <dgm:pt modelId="{5943D7D2-7489-49AC-AE03-2C374AC47D67}" cxnId="{0341BA49-8AAA-437B-9148-24520BA1468F}" type="sibTrans">
      <dgm:prSet/>
      <dgm:spPr/>
      <dgm:t>
        <a:bodyPr/>
        <a:lstStyle/>
        <a:p>
          <a:endParaRPr lang="zh-CN" altLang="en-US"/>
        </a:p>
      </dgm:t>
    </dgm:pt>
    <dgm:pt modelId="{6AD1F059-AD5A-401C-B4A8-CCB00C19E7DB}" type="pres">
      <dgm:prSet presAssocID="{32D912B4-C13F-4C93-B25D-0FE954410863}" presName="linearFlow" presStyleCnt="0">
        <dgm:presLayoutVars>
          <dgm:resizeHandles val="exact"/>
        </dgm:presLayoutVars>
      </dgm:prSet>
      <dgm:spPr/>
      <dgm:t>
        <a:bodyPr/>
        <a:lstStyle/>
        <a:p>
          <a:endParaRPr lang="zh-CN" altLang="en-US"/>
        </a:p>
      </dgm:t>
    </dgm:pt>
    <dgm:pt modelId="{69089728-D7F4-4E05-940D-2C199CBAB189}" type="pres">
      <dgm:prSet presAssocID="{A91A81C1-7A85-472C-AA00-5C961D932168}" presName="node" presStyleLbl="node1" presStyleIdx="0" presStyleCnt="3">
        <dgm:presLayoutVars>
          <dgm:bulletEnabled val="1"/>
        </dgm:presLayoutVars>
      </dgm:prSet>
      <dgm:spPr/>
      <dgm:t>
        <a:bodyPr/>
        <a:lstStyle/>
        <a:p>
          <a:endParaRPr lang="zh-CN" altLang="en-US"/>
        </a:p>
      </dgm:t>
    </dgm:pt>
    <dgm:pt modelId="{6A384F48-F686-471E-B2B4-33C098506FD7}" type="pres">
      <dgm:prSet presAssocID="{A23D6B62-91BC-42E1-BBE4-3FD749F86247}" presName="sibTrans" presStyleLbl="sibTrans2D1" presStyleIdx="0" presStyleCnt="2"/>
      <dgm:spPr/>
      <dgm:t>
        <a:bodyPr/>
        <a:lstStyle/>
        <a:p>
          <a:endParaRPr lang="zh-CN" altLang="en-US"/>
        </a:p>
      </dgm:t>
    </dgm:pt>
    <dgm:pt modelId="{17BFA780-5253-48F4-853D-EFD405E2CED0}" type="pres">
      <dgm:prSet presAssocID="{A23D6B62-91BC-42E1-BBE4-3FD749F86247}" presName="connectorText" presStyleLbl="sibTrans2D1" presStyleIdx="0" presStyleCnt="2"/>
      <dgm:spPr/>
      <dgm:t>
        <a:bodyPr/>
        <a:lstStyle/>
        <a:p>
          <a:endParaRPr lang="zh-CN" altLang="en-US"/>
        </a:p>
      </dgm:t>
    </dgm:pt>
    <dgm:pt modelId="{A08264CD-59FB-4D38-8A60-641C1B9F5EC8}" type="pres">
      <dgm:prSet presAssocID="{264465CC-7ADE-4313-A4C2-005BE1545BD6}" presName="node" presStyleLbl="node1" presStyleIdx="1" presStyleCnt="3">
        <dgm:presLayoutVars>
          <dgm:bulletEnabled val="1"/>
        </dgm:presLayoutVars>
      </dgm:prSet>
      <dgm:spPr/>
      <dgm:t>
        <a:bodyPr/>
        <a:lstStyle/>
        <a:p>
          <a:endParaRPr lang="zh-CN" altLang="en-US"/>
        </a:p>
      </dgm:t>
    </dgm:pt>
    <dgm:pt modelId="{D655B8FC-4FCC-4154-A26B-986C8B840489}" type="pres">
      <dgm:prSet presAssocID="{6939A27A-7698-4030-8F25-38CC5AF6D45E}" presName="sibTrans" presStyleLbl="sibTrans2D1" presStyleIdx="1" presStyleCnt="2"/>
      <dgm:spPr/>
      <dgm:t>
        <a:bodyPr/>
        <a:lstStyle/>
        <a:p>
          <a:endParaRPr lang="zh-CN" altLang="en-US"/>
        </a:p>
      </dgm:t>
    </dgm:pt>
    <dgm:pt modelId="{84D589C6-93FE-4626-9C60-B73A86E1B57F}" type="pres">
      <dgm:prSet presAssocID="{6939A27A-7698-4030-8F25-38CC5AF6D45E}" presName="connectorText" presStyleLbl="sibTrans2D1" presStyleIdx="1" presStyleCnt="2"/>
      <dgm:spPr/>
      <dgm:t>
        <a:bodyPr/>
        <a:lstStyle/>
        <a:p>
          <a:endParaRPr lang="zh-CN" altLang="en-US"/>
        </a:p>
      </dgm:t>
    </dgm:pt>
    <dgm:pt modelId="{088BBC1A-03C2-43C3-9F03-40B6A0D01704}" type="pres">
      <dgm:prSet presAssocID="{1CE4DA5C-A5E2-490F-AEE3-51D0BC259B2B}" presName="node" presStyleLbl="node1" presStyleIdx="2" presStyleCnt="3">
        <dgm:presLayoutVars>
          <dgm:bulletEnabled val="1"/>
        </dgm:presLayoutVars>
      </dgm:prSet>
      <dgm:spPr/>
      <dgm:t>
        <a:bodyPr/>
        <a:lstStyle/>
        <a:p>
          <a:endParaRPr lang="zh-CN" altLang="en-US"/>
        </a:p>
      </dgm:t>
    </dgm:pt>
  </dgm:ptLst>
  <dgm:cxnLst>
    <dgm:cxn modelId="{6EE791E8-1E7C-48D6-9B08-AC414793629E}" type="presOf" srcId="{A91A81C1-7A85-472C-AA00-5C961D932168}" destId="{69089728-D7F4-4E05-940D-2C199CBAB189}" srcOrd="0" destOrd="0" presId="urn:microsoft.com/office/officeart/2005/8/layout/process2"/>
    <dgm:cxn modelId="{B53AF52C-1E10-4B71-9EC3-CE78326AAE42}" type="presOf" srcId="{A23D6B62-91BC-42E1-BBE4-3FD749F86247}" destId="{17BFA780-5253-48F4-853D-EFD405E2CED0}" srcOrd="1" destOrd="0" presId="urn:microsoft.com/office/officeart/2005/8/layout/process2"/>
    <dgm:cxn modelId="{75CFE23E-7C8B-45F9-8005-1506AA155426}" type="presOf" srcId="{A23D6B62-91BC-42E1-BBE4-3FD749F86247}" destId="{6A384F48-F686-471E-B2B4-33C098506FD7}" srcOrd="0" destOrd="0" presId="urn:microsoft.com/office/officeart/2005/8/layout/process2"/>
    <dgm:cxn modelId="{88AB44E4-BA56-4512-AAF7-9343C0498091}" srcId="{32D912B4-C13F-4C93-B25D-0FE954410863}" destId="{A91A81C1-7A85-472C-AA00-5C961D932168}" srcOrd="0" destOrd="0" parTransId="{B1FC72FA-2464-41FC-AFB4-15F8996646D6}" sibTransId="{A23D6B62-91BC-42E1-BBE4-3FD749F86247}"/>
    <dgm:cxn modelId="{95231F51-B3E5-4091-843E-8BC12443F2C2}" type="presOf" srcId="{6939A27A-7698-4030-8F25-38CC5AF6D45E}" destId="{84D589C6-93FE-4626-9C60-B73A86E1B57F}" srcOrd="1" destOrd="0" presId="urn:microsoft.com/office/officeart/2005/8/layout/process2"/>
    <dgm:cxn modelId="{0341BA49-8AAA-437B-9148-24520BA1468F}" srcId="{32D912B4-C13F-4C93-B25D-0FE954410863}" destId="{1CE4DA5C-A5E2-490F-AEE3-51D0BC259B2B}" srcOrd="2" destOrd="0" parTransId="{9ABB773E-6A5A-4BE0-8F1F-9893E8F06389}" sibTransId="{5943D7D2-7489-49AC-AE03-2C374AC47D67}"/>
    <dgm:cxn modelId="{013FA82E-E902-4D86-A085-A9E0C3718D35}" srcId="{32D912B4-C13F-4C93-B25D-0FE954410863}" destId="{264465CC-7ADE-4313-A4C2-005BE1545BD6}" srcOrd="1" destOrd="0" parTransId="{ED368F2F-1B75-4CC9-A6E7-F551E15B5D51}" sibTransId="{6939A27A-7698-4030-8F25-38CC5AF6D45E}"/>
    <dgm:cxn modelId="{D3FE7F1F-814F-4E03-8BB3-27E43CF7EBD4}" type="presOf" srcId="{6939A27A-7698-4030-8F25-38CC5AF6D45E}" destId="{D655B8FC-4FCC-4154-A26B-986C8B840489}" srcOrd="0" destOrd="0" presId="urn:microsoft.com/office/officeart/2005/8/layout/process2"/>
    <dgm:cxn modelId="{305899CF-034E-446E-A8E7-A21D02BF0920}" type="presOf" srcId="{1CE4DA5C-A5E2-490F-AEE3-51D0BC259B2B}" destId="{088BBC1A-03C2-43C3-9F03-40B6A0D01704}" srcOrd="0" destOrd="0" presId="urn:microsoft.com/office/officeart/2005/8/layout/process2"/>
    <dgm:cxn modelId="{7DBD1EC5-805D-4A63-84EF-5C670D888C4F}" type="presOf" srcId="{32D912B4-C13F-4C93-B25D-0FE954410863}" destId="{6AD1F059-AD5A-401C-B4A8-CCB00C19E7DB}" srcOrd="0" destOrd="0" presId="urn:microsoft.com/office/officeart/2005/8/layout/process2"/>
    <dgm:cxn modelId="{5E2112A4-0AAC-4586-9B31-6525963EC9CB}" type="presOf" srcId="{264465CC-7ADE-4313-A4C2-005BE1545BD6}" destId="{A08264CD-59FB-4D38-8A60-641C1B9F5EC8}" srcOrd="0" destOrd="0" presId="urn:microsoft.com/office/officeart/2005/8/layout/process2"/>
    <dgm:cxn modelId="{8F7535CF-0258-43B3-92A5-1652346B1F67}" type="presParOf" srcId="{6AD1F059-AD5A-401C-B4A8-CCB00C19E7DB}" destId="{69089728-D7F4-4E05-940D-2C199CBAB189}" srcOrd="0" destOrd="0" presId="urn:microsoft.com/office/officeart/2005/8/layout/process2"/>
    <dgm:cxn modelId="{53527DC3-2920-4442-ADE1-7B1D1FA26458}" type="presParOf" srcId="{6AD1F059-AD5A-401C-B4A8-CCB00C19E7DB}" destId="{6A384F48-F686-471E-B2B4-33C098506FD7}" srcOrd="1" destOrd="0" presId="urn:microsoft.com/office/officeart/2005/8/layout/process2"/>
    <dgm:cxn modelId="{28D54F36-1122-445E-A8C5-C9706AA99B5A}" type="presParOf" srcId="{6A384F48-F686-471E-B2B4-33C098506FD7}" destId="{17BFA780-5253-48F4-853D-EFD405E2CED0}" srcOrd="0" destOrd="0" presId="urn:microsoft.com/office/officeart/2005/8/layout/process2"/>
    <dgm:cxn modelId="{D5168917-2338-4BE5-99D0-30AFD0C47D68}" type="presParOf" srcId="{6AD1F059-AD5A-401C-B4A8-CCB00C19E7DB}" destId="{A08264CD-59FB-4D38-8A60-641C1B9F5EC8}" srcOrd="2" destOrd="0" presId="urn:microsoft.com/office/officeart/2005/8/layout/process2"/>
    <dgm:cxn modelId="{FEC8B896-AACD-4FBF-9230-EB05DA00544F}" type="presParOf" srcId="{6AD1F059-AD5A-401C-B4A8-CCB00C19E7DB}" destId="{D655B8FC-4FCC-4154-A26B-986C8B840489}" srcOrd="3" destOrd="0" presId="urn:microsoft.com/office/officeart/2005/8/layout/process2"/>
    <dgm:cxn modelId="{51DFE2D7-966B-4C43-B52D-B320524F67A1}" type="presParOf" srcId="{D655B8FC-4FCC-4154-A26B-986C8B840489}" destId="{84D589C6-93FE-4626-9C60-B73A86E1B57F}" srcOrd="0" destOrd="0" presId="urn:microsoft.com/office/officeart/2005/8/layout/process2"/>
    <dgm:cxn modelId="{85705203-A85E-4B0B-B142-24058CB0FBBF}" type="presParOf" srcId="{6AD1F059-AD5A-401C-B4A8-CCB00C19E7DB}" destId="{088BBC1A-03C2-43C3-9F03-40B6A0D01704}"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76EC9-54FC-46B2-B85C-4056BC9E3279}" type="doc">
      <dgm:prSet loTypeId="urn:microsoft.com/office/officeart/2008/layout/HorizontalMultiLevelHierarchy" loCatId="hierarchy" qsTypeId="urn:microsoft.com/office/officeart/2005/8/quickstyle/simple1" qsCatId="simple" csTypeId="urn:microsoft.com/office/officeart/2005/8/colors/accent6_3" csCatId="accent6" phldr="1"/>
      <dgm:spPr/>
      <dgm:t>
        <a:bodyPr/>
        <a:lstStyle/>
        <a:p>
          <a:endParaRPr lang="zh-CN" altLang="en-US"/>
        </a:p>
      </dgm:t>
    </dgm:pt>
    <dgm:pt modelId="{BCE9189D-0881-4578-93FF-F1F4472102A4}">
      <dgm:prSet phldrT="[文本]" custT="1"/>
      <dgm:spPr>
        <a:solidFill>
          <a:srgbClr val="00B0F0"/>
        </a:solidFill>
      </dgm:spPr>
      <dgm:t>
        <a:bodyPr/>
        <a:lstStyle/>
        <a:p>
          <a:r>
            <a:rPr lang="zh-CN" altLang="en-US" sz="1600" b="0" i="0" dirty="0" smtClean="0"/>
            <a:t>鲲鹏云端实验</a:t>
          </a:r>
        </a:p>
      </dgm:t>
    </dgm:pt>
    <dgm:pt modelId="{17C6DDD3-4015-49BA-83EA-247B07623121}" cxnId="{90979FBB-10FF-425E-8CE1-0EF545A0BAD1}" type="parTrans">
      <dgm:prSet/>
      <dgm:spPr/>
      <dgm:t>
        <a:bodyPr/>
        <a:lstStyle/>
        <a:p>
          <a:endParaRPr lang="zh-CN" altLang="en-US" sz="1600"/>
        </a:p>
      </dgm:t>
    </dgm:pt>
    <dgm:pt modelId="{1797EA58-D140-45F6-BF33-E2BA3754364D}" cxnId="{90979FBB-10FF-425E-8CE1-0EF545A0BAD1}" type="sibTrans">
      <dgm:prSet/>
      <dgm:spPr/>
      <dgm:t>
        <a:bodyPr/>
        <a:lstStyle/>
        <a:p>
          <a:endParaRPr lang="zh-CN" altLang="en-US" sz="1600"/>
        </a:p>
      </dgm:t>
    </dgm:pt>
    <dgm:pt modelId="{989CB134-60CE-4A00-AF94-71FE65B3A82F}">
      <dgm:prSet phldrT="[文本]" custT="1"/>
      <dgm:spPr>
        <a:solidFill>
          <a:srgbClr val="00B0F0"/>
        </a:solidFill>
      </dgm:spPr>
      <dgm:t>
        <a:bodyPr/>
        <a:lstStyle/>
        <a:p>
          <a:r>
            <a:rPr lang="zh-CN" altLang="en-US" sz="1200" b="1" i="0" dirty="0" smtClean="0"/>
            <a:t>使用华为云鲲鹏弹性云服务器部署</a:t>
          </a:r>
          <a:r>
            <a:rPr lang="en-US" altLang="zh-CN" sz="1200" b="1" i="0" dirty="0" smtClean="0"/>
            <a:t>Node.js</a:t>
          </a:r>
          <a:r>
            <a:rPr lang="zh-CN" altLang="en-US" sz="1200" b="1" i="0" dirty="0" smtClean="0"/>
            <a:t>项目</a:t>
          </a:r>
          <a:endParaRPr lang="zh-CN" altLang="en-US" sz="1200" dirty="0"/>
        </a:p>
      </dgm:t>
    </dgm:pt>
    <dgm:pt modelId="{B86D04A9-4FB1-4A1D-AF87-C2357E5F1EFA}" cxnId="{A42DC9D2-E89F-4DC8-BDC4-41AA91685A92}" type="parTrans">
      <dgm:prSet custT="1"/>
      <dgm:spPr>
        <a:ln>
          <a:solidFill>
            <a:srgbClr val="00B0F0"/>
          </a:solidFill>
        </a:ln>
      </dgm:spPr>
      <dgm:t>
        <a:bodyPr/>
        <a:lstStyle/>
        <a:p>
          <a:endParaRPr lang="zh-CN" altLang="en-US" sz="1600"/>
        </a:p>
      </dgm:t>
    </dgm:pt>
    <dgm:pt modelId="{209E1EE9-DABC-476B-922E-3A8C11875CC1}" cxnId="{A42DC9D2-E89F-4DC8-BDC4-41AA91685A92}" type="sibTrans">
      <dgm:prSet/>
      <dgm:spPr/>
      <dgm:t>
        <a:bodyPr/>
        <a:lstStyle/>
        <a:p>
          <a:endParaRPr lang="zh-CN" altLang="en-US" sz="1600"/>
        </a:p>
      </dgm:t>
    </dgm:pt>
    <dgm:pt modelId="{90D41E9C-9929-4BE2-8470-BF181335DF70}">
      <dgm:prSet custT="1"/>
      <dgm:spPr>
        <a:solidFill>
          <a:srgbClr val="00B0F0"/>
        </a:solidFill>
      </dgm:spPr>
      <dgm:t>
        <a:bodyPr/>
        <a:lstStyle/>
        <a:p>
          <a:r>
            <a:rPr lang="zh-CN" altLang="en-US" sz="1200" b="1" i="0" dirty="0" smtClean="0"/>
            <a:t>使用华为云鲲鹏弹性云服务器部署</a:t>
          </a:r>
          <a:r>
            <a:rPr lang="en-US" altLang="zh-CN" sz="1200" b="1" i="0" dirty="0" err="1" smtClean="0"/>
            <a:t>Discuz</a:t>
          </a:r>
          <a:r>
            <a:rPr lang="en-US" altLang="zh-CN" sz="1200" b="1" i="0" dirty="0" smtClean="0"/>
            <a:t>!</a:t>
          </a:r>
          <a:r>
            <a:rPr lang="zh-CN" altLang="en-US" sz="1200" b="1" i="0" dirty="0" smtClean="0"/>
            <a:t>项目</a:t>
          </a:r>
          <a:endParaRPr lang="zh-CN" altLang="en-US" sz="1200" dirty="0"/>
        </a:p>
      </dgm:t>
    </dgm:pt>
    <dgm:pt modelId="{23630C13-BA48-4FD6-9EE8-B999C2BB2568}" cxnId="{62289109-9247-4FE9-A00D-7DDA5B15A141}" type="parTrans">
      <dgm:prSet/>
      <dgm:spPr>
        <a:ln>
          <a:solidFill>
            <a:srgbClr val="00B0F0"/>
          </a:solidFill>
        </a:ln>
      </dgm:spPr>
      <dgm:t>
        <a:bodyPr/>
        <a:lstStyle/>
        <a:p>
          <a:endParaRPr lang="zh-CN" altLang="en-US"/>
        </a:p>
      </dgm:t>
    </dgm:pt>
    <dgm:pt modelId="{20636BF9-79FB-42A8-9597-4192396909D6}" cxnId="{62289109-9247-4FE9-A00D-7DDA5B15A141}" type="sibTrans">
      <dgm:prSet/>
      <dgm:spPr/>
      <dgm:t>
        <a:bodyPr/>
        <a:lstStyle/>
        <a:p>
          <a:endParaRPr lang="zh-CN" altLang="en-US"/>
        </a:p>
      </dgm:t>
    </dgm:pt>
    <dgm:pt modelId="{2B876FCE-000A-47E2-9D56-4D9653911242}">
      <dgm:prSet custT="1"/>
      <dgm:spPr>
        <a:solidFill>
          <a:srgbClr val="00B0F0"/>
        </a:solidFill>
      </dgm:spPr>
      <dgm:t>
        <a:bodyPr/>
        <a:lstStyle/>
        <a:p>
          <a:r>
            <a:rPr lang="zh-CN" altLang="en-US" sz="1200" b="1" i="0" dirty="0" smtClean="0"/>
            <a:t>使用华为云鲲鹏弹性云服务器部署文字识别</a:t>
          </a:r>
          <a:r>
            <a:rPr lang="en-US" altLang="zh-CN" sz="1200" b="1" i="0" dirty="0" err="1" smtClean="0"/>
            <a:t>Tesseract</a:t>
          </a:r>
          <a:r>
            <a:rPr lang="zh-CN" altLang="en-US" sz="1200" b="1" i="0" dirty="0" smtClean="0"/>
            <a:t>项目</a:t>
          </a:r>
          <a:endParaRPr lang="zh-CN" altLang="en-US" sz="1200" dirty="0"/>
        </a:p>
      </dgm:t>
    </dgm:pt>
    <dgm:pt modelId="{F743924D-6CAE-4F9E-B50E-9BA6EE99B992}" cxnId="{0FDCEE70-395D-402B-86BF-4E72333E5428}" type="parTrans">
      <dgm:prSet/>
      <dgm:spPr>
        <a:ln>
          <a:solidFill>
            <a:srgbClr val="00B0F0"/>
          </a:solidFill>
        </a:ln>
      </dgm:spPr>
      <dgm:t>
        <a:bodyPr/>
        <a:lstStyle/>
        <a:p>
          <a:endParaRPr lang="zh-CN" altLang="en-US"/>
        </a:p>
      </dgm:t>
    </dgm:pt>
    <dgm:pt modelId="{FF82CD7A-CEA2-4BE6-9BD3-B486860F288B}" cxnId="{0FDCEE70-395D-402B-86BF-4E72333E5428}" type="sibTrans">
      <dgm:prSet/>
      <dgm:spPr/>
      <dgm:t>
        <a:bodyPr/>
        <a:lstStyle/>
        <a:p>
          <a:endParaRPr lang="zh-CN" altLang="en-US"/>
        </a:p>
      </dgm:t>
    </dgm:pt>
    <dgm:pt modelId="{5A6883B5-59C9-4D1A-A452-902A0D982457}" type="pres">
      <dgm:prSet presAssocID="{29476EC9-54FC-46B2-B85C-4056BC9E3279}" presName="Name0" presStyleCnt="0">
        <dgm:presLayoutVars>
          <dgm:chPref val="1"/>
          <dgm:dir/>
          <dgm:animOne val="branch"/>
          <dgm:animLvl val="lvl"/>
          <dgm:resizeHandles val="exact"/>
        </dgm:presLayoutVars>
      </dgm:prSet>
      <dgm:spPr/>
      <dgm:t>
        <a:bodyPr/>
        <a:lstStyle/>
        <a:p>
          <a:endParaRPr lang="zh-CN" altLang="en-US"/>
        </a:p>
      </dgm:t>
    </dgm:pt>
    <dgm:pt modelId="{16F71028-CD72-450C-8925-84DBF5A65C3E}" type="pres">
      <dgm:prSet presAssocID="{BCE9189D-0881-4578-93FF-F1F4472102A4}" presName="root1" presStyleCnt="0"/>
      <dgm:spPr/>
      <dgm:t>
        <a:bodyPr/>
        <a:lstStyle/>
        <a:p>
          <a:endParaRPr lang="zh-CN" altLang="en-US"/>
        </a:p>
      </dgm:t>
    </dgm:pt>
    <dgm:pt modelId="{4C5B8CC0-49E0-4855-AA59-872E07B8C5E4}" type="pres">
      <dgm:prSet presAssocID="{BCE9189D-0881-4578-93FF-F1F4472102A4}" presName="LevelOneTextNode" presStyleLbl="node0" presStyleIdx="0" presStyleCnt="1" custAng="5400000" custScaleY="43132" custLinFactX="-100000" custLinFactNeighborX="-154197" custLinFactNeighborY="751">
        <dgm:presLayoutVars>
          <dgm:chPref val="3"/>
        </dgm:presLayoutVars>
      </dgm:prSet>
      <dgm:spPr/>
      <dgm:t>
        <a:bodyPr/>
        <a:lstStyle/>
        <a:p>
          <a:endParaRPr lang="zh-CN" altLang="en-US"/>
        </a:p>
      </dgm:t>
    </dgm:pt>
    <dgm:pt modelId="{2D0BADFA-B071-4687-92F2-7AC02644AF43}" type="pres">
      <dgm:prSet presAssocID="{BCE9189D-0881-4578-93FF-F1F4472102A4}" presName="level2hierChild" presStyleCnt="0"/>
      <dgm:spPr/>
      <dgm:t>
        <a:bodyPr/>
        <a:lstStyle/>
        <a:p>
          <a:endParaRPr lang="zh-CN" altLang="en-US"/>
        </a:p>
      </dgm:t>
    </dgm:pt>
    <dgm:pt modelId="{11E48939-16D5-4958-8BEC-740D62AF6977}" type="pres">
      <dgm:prSet presAssocID="{B86D04A9-4FB1-4A1D-AF87-C2357E5F1EFA}" presName="conn2-1" presStyleLbl="parChTrans1D2" presStyleIdx="0" presStyleCnt="3"/>
      <dgm:spPr/>
      <dgm:t>
        <a:bodyPr/>
        <a:lstStyle/>
        <a:p>
          <a:endParaRPr lang="zh-CN" altLang="en-US"/>
        </a:p>
      </dgm:t>
    </dgm:pt>
    <dgm:pt modelId="{8D32CB5E-FA4F-49DC-8E82-26CFB08B974A}" type="pres">
      <dgm:prSet presAssocID="{B86D04A9-4FB1-4A1D-AF87-C2357E5F1EFA}" presName="connTx" presStyleLbl="parChTrans1D2" presStyleIdx="0" presStyleCnt="3"/>
      <dgm:spPr/>
      <dgm:t>
        <a:bodyPr/>
        <a:lstStyle/>
        <a:p>
          <a:endParaRPr lang="zh-CN" altLang="en-US"/>
        </a:p>
      </dgm:t>
    </dgm:pt>
    <dgm:pt modelId="{8C955B09-37D4-49FB-8A9D-91EFCAA9B0E7}" type="pres">
      <dgm:prSet presAssocID="{989CB134-60CE-4A00-AF94-71FE65B3A82F}" presName="root2" presStyleCnt="0"/>
      <dgm:spPr/>
      <dgm:t>
        <a:bodyPr/>
        <a:lstStyle/>
        <a:p>
          <a:endParaRPr lang="zh-CN" altLang="en-US"/>
        </a:p>
      </dgm:t>
    </dgm:pt>
    <dgm:pt modelId="{6CE35269-93B3-4791-97AF-20FD1616CDF9}" type="pres">
      <dgm:prSet presAssocID="{989CB134-60CE-4A00-AF94-71FE65B3A82F}" presName="LevelTwoTextNode" presStyleLbl="node2" presStyleIdx="0" presStyleCnt="3">
        <dgm:presLayoutVars>
          <dgm:chPref val="3"/>
        </dgm:presLayoutVars>
      </dgm:prSet>
      <dgm:spPr/>
      <dgm:t>
        <a:bodyPr/>
        <a:lstStyle/>
        <a:p>
          <a:endParaRPr lang="zh-CN" altLang="en-US"/>
        </a:p>
      </dgm:t>
    </dgm:pt>
    <dgm:pt modelId="{DBC515B7-7B8D-41BF-8F5D-FB4853220DFE}" type="pres">
      <dgm:prSet presAssocID="{989CB134-60CE-4A00-AF94-71FE65B3A82F}" presName="level3hierChild" presStyleCnt="0"/>
      <dgm:spPr/>
      <dgm:t>
        <a:bodyPr/>
        <a:lstStyle/>
        <a:p>
          <a:endParaRPr lang="zh-CN" altLang="en-US"/>
        </a:p>
      </dgm:t>
    </dgm:pt>
    <dgm:pt modelId="{5A19895D-C1A2-43D8-9144-F4E65C470168}" type="pres">
      <dgm:prSet presAssocID="{F743924D-6CAE-4F9E-B50E-9BA6EE99B992}" presName="conn2-1" presStyleLbl="parChTrans1D2" presStyleIdx="1" presStyleCnt="3"/>
      <dgm:spPr/>
      <dgm:t>
        <a:bodyPr/>
        <a:lstStyle/>
        <a:p>
          <a:endParaRPr lang="zh-CN" altLang="en-US"/>
        </a:p>
      </dgm:t>
    </dgm:pt>
    <dgm:pt modelId="{445F0B6C-3B86-4A3D-AC51-336EE7FD31B1}" type="pres">
      <dgm:prSet presAssocID="{F743924D-6CAE-4F9E-B50E-9BA6EE99B992}" presName="connTx" presStyleLbl="parChTrans1D2" presStyleIdx="1" presStyleCnt="3"/>
      <dgm:spPr/>
      <dgm:t>
        <a:bodyPr/>
        <a:lstStyle/>
        <a:p>
          <a:endParaRPr lang="zh-CN" altLang="en-US"/>
        </a:p>
      </dgm:t>
    </dgm:pt>
    <dgm:pt modelId="{9099F4AA-ACFA-4D88-B398-3EA43E89B14A}" type="pres">
      <dgm:prSet presAssocID="{2B876FCE-000A-47E2-9D56-4D9653911242}" presName="root2" presStyleCnt="0"/>
      <dgm:spPr/>
    </dgm:pt>
    <dgm:pt modelId="{EBA6BF5A-D8F8-46F6-A844-A83B81E5B772}" type="pres">
      <dgm:prSet presAssocID="{2B876FCE-000A-47E2-9D56-4D9653911242}" presName="LevelTwoTextNode" presStyleLbl="node2" presStyleIdx="1" presStyleCnt="3">
        <dgm:presLayoutVars>
          <dgm:chPref val="3"/>
        </dgm:presLayoutVars>
      </dgm:prSet>
      <dgm:spPr/>
      <dgm:t>
        <a:bodyPr/>
        <a:lstStyle/>
        <a:p>
          <a:endParaRPr lang="zh-CN" altLang="en-US"/>
        </a:p>
      </dgm:t>
    </dgm:pt>
    <dgm:pt modelId="{6C0FABAF-4536-4704-9D7F-6D199808300D}" type="pres">
      <dgm:prSet presAssocID="{2B876FCE-000A-47E2-9D56-4D9653911242}" presName="level3hierChild" presStyleCnt="0"/>
      <dgm:spPr/>
    </dgm:pt>
    <dgm:pt modelId="{36AEA283-84F5-4697-BF11-7C2740855EBF}" type="pres">
      <dgm:prSet presAssocID="{23630C13-BA48-4FD6-9EE8-B999C2BB2568}" presName="conn2-1" presStyleLbl="parChTrans1D2" presStyleIdx="2" presStyleCnt="3"/>
      <dgm:spPr/>
      <dgm:t>
        <a:bodyPr/>
        <a:lstStyle/>
        <a:p>
          <a:endParaRPr lang="zh-CN" altLang="en-US"/>
        </a:p>
      </dgm:t>
    </dgm:pt>
    <dgm:pt modelId="{0398B633-8224-4BBA-8DDB-DA3CB2F7BF5C}" type="pres">
      <dgm:prSet presAssocID="{23630C13-BA48-4FD6-9EE8-B999C2BB2568}" presName="connTx" presStyleLbl="parChTrans1D2" presStyleIdx="2" presStyleCnt="3"/>
      <dgm:spPr/>
      <dgm:t>
        <a:bodyPr/>
        <a:lstStyle/>
        <a:p>
          <a:endParaRPr lang="zh-CN" altLang="en-US"/>
        </a:p>
      </dgm:t>
    </dgm:pt>
    <dgm:pt modelId="{A3FBBF34-3E7E-4404-9901-57DF7AEA32AB}" type="pres">
      <dgm:prSet presAssocID="{90D41E9C-9929-4BE2-8470-BF181335DF70}" presName="root2" presStyleCnt="0"/>
      <dgm:spPr/>
    </dgm:pt>
    <dgm:pt modelId="{EE4A2047-CB38-41A2-A688-F78CA6A0ACCD}" type="pres">
      <dgm:prSet presAssocID="{90D41E9C-9929-4BE2-8470-BF181335DF70}" presName="LevelTwoTextNode" presStyleLbl="node2" presStyleIdx="2" presStyleCnt="3">
        <dgm:presLayoutVars>
          <dgm:chPref val="3"/>
        </dgm:presLayoutVars>
      </dgm:prSet>
      <dgm:spPr/>
      <dgm:t>
        <a:bodyPr/>
        <a:lstStyle/>
        <a:p>
          <a:endParaRPr lang="zh-CN" altLang="en-US"/>
        </a:p>
      </dgm:t>
    </dgm:pt>
    <dgm:pt modelId="{F647F051-3919-4156-B255-DA91232C4421}" type="pres">
      <dgm:prSet presAssocID="{90D41E9C-9929-4BE2-8470-BF181335DF70}" presName="level3hierChild" presStyleCnt="0"/>
      <dgm:spPr/>
    </dgm:pt>
  </dgm:ptLst>
  <dgm:cxnLst>
    <dgm:cxn modelId="{52B01989-845A-4372-ABB5-C05642143616}" type="presOf" srcId="{BCE9189D-0881-4578-93FF-F1F4472102A4}" destId="{4C5B8CC0-49E0-4855-AA59-872E07B8C5E4}" srcOrd="0" destOrd="0" presId="urn:microsoft.com/office/officeart/2008/layout/HorizontalMultiLevelHierarchy"/>
    <dgm:cxn modelId="{0FDCEE70-395D-402B-86BF-4E72333E5428}" srcId="{BCE9189D-0881-4578-93FF-F1F4472102A4}" destId="{2B876FCE-000A-47E2-9D56-4D9653911242}" srcOrd="1" destOrd="0" parTransId="{F743924D-6CAE-4F9E-B50E-9BA6EE99B992}" sibTransId="{FF82CD7A-CEA2-4BE6-9BD3-B486860F288B}"/>
    <dgm:cxn modelId="{90979FBB-10FF-425E-8CE1-0EF545A0BAD1}" srcId="{29476EC9-54FC-46B2-B85C-4056BC9E3279}" destId="{BCE9189D-0881-4578-93FF-F1F4472102A4}" srcOrd="0" destOrd="0" parTransId="{17C6DDD3-4015-49BA-83EA-247B07623121}" sibTransId="{1797EA58-D140-45F6-BF33-E2BA3754364D}"/>
    <dgm:cxn modelId="{A42DC9D2-E89F-4DC8-BDC4-41AA91685A92}" srcId="{BCE9189D-0881-4578-93FF-F1F4472102A4}" destId="{989CB134-60CE-4A00-AF94-71FE65B3A82F}" srcOrd="0" destOrd="0" parTransId="{B86D04A9-4FB1-4A1D-AF87-C2357E5F1EFA}" sibTransId="{209E1EE9-DABC-476B-922E-3A8C11875CC1}"/>
    <dgm:cxn modelId="{C271DDE2-E51E-4D39-9C27-F2A6B0C8B045}" type="presOf" srcId="{989CB134-60CE-4A00-AF94-71FE65B3A82F}" destId="{6CE35269-93B3-4791-97AF-20FD1616CDF9}" srcOrd="0" destOrd="0" presId="urn:microsoft.com/office/officeart/2008/layout/HorizontalMultiLevelHierarchy"/>
    <dgm:cxn modelId="{3FFDF4AD-FB2E-4F94-9FAA-016C9C9CA052}" type="presOf" srcId="{B86D04A9-4FB1-4A1D-AF87-C2357E5F1EFA}" destId="{8D32CB5E-FA4F-49DC-8E82-26CFB08B974A}" srcOrd="1" destOrd="0" presId="urn:microsoft.com/office/officeart/2008/layout/HorizontalMultiLevelHierarchy"/>
    <dgm:cxn modelId="{FF5B9A9F-16EA-406B-9A1D-EECA5AD009E4}" type="presOf" srcId="{29476EC9-54FC-46B2-B85C-4056BC9E3279}" destId="{5A6883B5-59C9-4D1A-A452-902A0D982457}" srcOrd="0" destOrd="0" presId="urn:microsoft.com/office/officeart/2008/layout/HorizontalMultiLevelHierarchy"/>
    <dgm:cxn modelId="{89136C39-CEF2-47E3-A391-CC20CB7D6BB1}" type="presOf" srcId="{2B876FCE-000A-47E2-9D56-4D9653911242}" destId="{EBA6BF5A-D8F8-46F6-A844-A83B81E5B772}" srcOrd="0" destOrd="0" presId="urn:microsoft.com/office/officeart/2008/layout/HorizontalMultiLevelHierarchy"/>
    <dgm:cxn modelId="{E74D05A0-9931-4B94-B357-DF3347AEDA00}" type="presOf" srcId="{F743924D-6CAE-4F9E-B50E-9BA6EE99B992}" destId="{445F0B6C-3B86-4A3D-AC51-336EE7FD31B1}" srcOrd="1" destOrd="0" presId="urn:microsoft.com/office/officeart/2008/layout/HorizontalMultiLevelHierarchy"/>
    <dgm:cxn modelId="{95F161C3-B70D-4843-A2A3-1D79AEE1FB4E}" type="presOf" srcId="{B86D04A9-4FB1-4A1D-AF87-C2357E5F1EFA}" destId="{11E48939-16D5-4958-8BEC-740D62AF6977}" srcOrd="0" destOrd="0" presId="urn:microsoft.com/office/officeart/2008/layout/HorizontalMultiLevelHierarchy"/>
    <dgm:cxn modelId="{7FEB6C44-F742-4D19-BBB2-8AA854C37665}" type="presOf" srcId="{23630C13-BA48-4FD6-9EE8-B999C2BB2568}" destId="{0398B633-8224-4BBA-8DDB-DA3CB2F7BF5C}" srcOrd="1" destOrd="0" presId="urn:microsoft.com/office/officeart/2008/layout/HorizontalMultiLevelHierarchy"/>
    <dgm:cxn modelId="{30EAA674-7C91-4268-9FE4-5CEF3AC6A2C4}" type="presOf" srcId="{F743924D-6CAE-4F9E-B50E-9BA6EE99B992}" destId="{5A19895D-C1A2-43D8-9144-F4E65C470168}" srcOrd="0" destOrd="0" presId="urn:microsoft.com/office/officeart/2008/layout/HorizontalMultiLevelHierarchy"/>
    <dgm:cxn modelId="{67981959-89C9-4743-B84B-C65AC2D60B8B}" type="presOf" srcId="{23630C13-BA48-4FD6-9EE8-B999C2BB2568}" destId="{36AEA283-84F5-4697-BF11-7C2740855EBF}" srcOrd="0" destOrd="0" presId="urn:microsoft.com/office/officeart/2008/layout/HorizontalMultiLevelHierarchy"/>
    <dgm:cxn modelId="{62289109-9247-4FE9-A00D-7DDA5B15A141}" srcId="{BCE9189D-0881-4578-93FF-F1F4472102A4}" destId="{90D41E9C-9929-4BE2-8470-BF181335DF70}" srcOrd="2" destOrd="0" parTransId="{23630C13-BA48-4FD6-9EE8-B999C2BB2568}" sibTransId="{20636BF9-79FB-42A8-9597-4192396909D6}"/>
    <dgm:cxn modelId="{5A211648-B182-435E-999B-E3269ACCC9B4}" type="presOf" srcId="{90D41E9C-9929-4BE2-8470-BF181335DF70}" destId="{EE4A2047-CB38-41A2-A688-F78CA6A0ACCD}" srcOrd="0" destOrd="0" presId="urn:microsoft.com/office/officeart/2008/layout/HorizontalMultiLevelHierarchy"/>
    <dgm:cxn modelId="{0D96EB3A-3FE4-4428-9C72-AF8495A1990E}" type="presParOf" srcId="{5A6883B5-59C9-4D1A-A452-902A0D982457}" destId="{16F71028-CD72-450C-8925-84DBF5A65C3E}" srcOrd="0" destOrd="0" presId="urn:microsoft.com/office/officeart/2008/layout/HorizontalMultiLevelHierarchy"/>
    <dgm:cxn modelId="{E2EFA691-F8D4-4A07-B8D8-1255C8F28252}" type="presParOf" srcId="{16F71028-CD72-450C-8925-84DBF5A65C3E}" destId="{4C5B8CC0-49E0-4855-AA59-872E07B8C5E4}" srcOrd="0" destOrd="0" presId="urn:microsoft.com/office/officeart/2008/layout/HorizontalMultiLevelHierarchy"/>
    <dgm:cxn modelId="{939F4BCE-C688-4753-A2B1-C8C1271D4785}" type="presParOf" srcId="{16F71028-CD72-450C-8925-84DBF5A65C3E}" destId="{2D0BADFA-B071-4687-92F2-7AC02644AF43}" srcOrd="1" destOrd="0" presId="urn:microsoft.com/office/officeart/2008/layout/HorizontalMultiLevelHierarchy"/>
    <dgm:cxn modelId="{F826629E-98AB-4FB0-9C1E-83C1286DCE6E}" type="presParOf" srcId="{2D0BADFA-B071-4687-92F2-7AC02644AF43}" destId="{11E48939-16D5-4958-8BEC-740D62AF6977}" srcOrd="0" destOrd="0" presId="urn:microsoft.com/office/officeart/2008/layout/HorizontalMultiLevelHierarchy"/>
    <dgm:cxn modelId="{55C025D4-11E2-4CED-8B1A-4E4E234B31DE}" type="presParOf" srcId="{11E48939-16D5-4958-8BEC-740D62AF6977}" destId="{8D32CB5E-FA4F-49DC-8E82-26CFB08B974A}" srcOrd="0" destOrd="0" presId="urn:microsoft.com/office/officeart/2008/layout/HorizontalMultiLevelHierarchy"/>
    <dgm:cxn modelId="{F28B4F9F-3AE8-42E3-98FB-EBA1C9A0D04A}" type="presParOf" srcId="{2D0BADFA-B071-4687-92F2-7AC02644AF43}" destId="{8C955B09-37D4-49FB-8A9D-91EFCAA9B0E7}" srcOrd="1" destOrd="0" presId="urn:microsoft.com/office/officeart/2008/layout/HorizontalMultiLevelHierarchy"/>
    <dgm:cxn modelId="{1CD6D59F-68EF-4598-88C8-18268E00E14B}" type="presParOf" srcId="{8C955B09-37D4-49FB-8A9D-91EFCAA9B0E7}" destId="{6CE35269-93B3-4791-97AF-20FD1616CDF9}" srcOrd="0" destOrd="0" presId="urn:microsoft.com/office/officeart/2008/layout/HorizontalMultiLevelHierarchy"/>
    <dgm:cxn modelId="{07BE6D89-90CB-4FB2-B9DE-7CAD3A202D0A}" type="presParOf" srcId="{8C955B09-37D4-49FB-8A9D-91EFCAA9B0E7}" destId="{DBC515B7-7B8D-41BF-8F5D-FB4853220DFE}" srcOrd="1" destOrd="0" presId="urn:microsoft.com/office/officeart/2008/layout/HorizontalMultiLevelHierarchy"/>
    <dgm:cxn modelId="{3AF03256-6C7C-40CD-BD31-06F2E5B698AF}" type="presParOf" srcId="{2D0BADFA-B071-4687-92F2-7AC02644AF43}" destId="{5A19895D-C1A2-43D8-9144-F4E65C470168}" srcOrd="2" destOrd="0" presId="urn:microsoft.com/office/officeart/2008/layout/HorizontalMultiLevelHierarchy"/>
    <dgm:cxn modelId="{49965185-89B4-40B2-B96F-B0817C394009}" type="presParOf" srcId="{5A19895D-C1A2-43D8-9144-F4E65C470168}" destId="{445F0B6C-3B86-4A3D-AC51-336EE7FD31B1}" srcOrd="0" destOrd="0" presId="urn:microsoft.com/office/officeart/2008/layout/HorizontalMultiLevelHierarchy"/>
    <dgm:cxn modelId="{677756A3-6835-49EC-97D8-C348AC197C0C}" type="presParOf" srcId="{2D0BADFA-B071-4687-92F2-7AC02644AF43}" destId="{9099F4AA-ACFA-4D88-B398-3EA43E89B14A}" srcOrd="3" destOrd="0" presId="urn:microsoft.com/office/officeart/2008/layout/HorizontalMultiLevelHierarchy"/>
    <dgm:cxn modelId="{F045951A-0CF1-4B19-AFFF-0BDEC3CAFAB9}" type="presParOf" srcId="{9099F4AA-ACFA-4D88-B398-3EA43E89B14A}" destId="{EBA6BF5A-D8F8-46F6-A844-A83B81E5B772}" srcOrd="0" destOrd="0" presId="urn:microsoft.com/office/officeart/2008/layout/HorizontalMultiLevelHierarchy"/>
    <dgm:cxn modelId="{B5D6FB5E-8C86-48B5-A42A-B82699354F8A}" type="presParOf" srcId="{9099F4AA-ACFA-4D88-B398-3EA43E89B14A}" destId="{6C0FABAF-4536-4704-9D7F-6D199808300D}" srcOrd="1" destOrd="0" presId="urn:microsoft.com/office/officeart/2008/layout/HorizontalMultiLevelHierarchy"/>
    <dgm:cxn modelId="{8B077120-3F57-424D-857C-FA484F6B8422}" type="presParOf" srcId="{2D0BADFA-B071-4687-92F2-7AC02644AF43}" destId="{36AEA283-84F5-4697-BF11-7C2740855EBF}" srcOrd="4" destOrd="0" presId="urn:microsoft.com/office/officeart/2008/layout/HorizontalMultiLevelHierarchy"/>
    <dgm:cxn modelId="{B26E894A-15FA-4C33-BD5B-8654C2106696}" type="presParOf" srcId="{36AEA283-84F5-4697-BF11-7C2740855EBF}" destId="{0398B633-8224-4BBA-8DDB-DA3CB2F7BF5C}" srcOrd="0" destOrd="0" presId="urn:microsoft.com/office/officeart/2008/layout/HorizontalMultiLevelHierarchy"/>
    <dgm:cxn modelId="{F2491E1E-BC4B-434B-B97B-E9C5FEDCFF2F}" type="presParOf" srcId="{2D0BADFA-B071-4687-92F2-7AC02644AF43}" destId="{A3FBBF34-3E7E-4404-9901-57DF7AEA32AB}" srcOrd="5" destOrd="0" presId="urn:microsoft.com/office/officeart/2008/layout/HorizontalMultiLevelHierarchy"/>
    <dgm:cxn modelId="{17C122EB-A24C-4D60-94ED-6E1B256735D0}" type="presParOf" srcId="{A3FBBF34-3E7E-4404-9901-57DF7AEA32AB}" destId="{EE4A2047-CB38-41A2-A688-F78CA6A0ACCD}" srcOrd="0" destOrd="0" presId="urn:microsoft.com/office/officeart/2008/layout/HorizontalMultiLevelHierarchy"/>
    <dgm:cxn modelId="{D1C3AF54-F83C-454D-82FD-B48E88380FC1}" type="presParOf" srcId="{A3FBBF34-3E7E-4404-9901-57DF7AEA32AB}" destId="{F647F051-3919-4156-B255-DA91232C442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FE893-C929-464F-9042-B310019252EA}" type="doc">
      <dgm:prSet loTypeId="urn:microsoft.com/office/officeart/2005/8/layout/hierarchy2" loCatId="hierarchy" qsTypeId="urn:microsoft.com/office/officeart/2005/8/quickstyle/simple1" qsCatId="simple" csTypeId="urn:microsoft.com/office/officeart/2005/8/colors/accent2_4" csCatId="accent2" phldr="1"/>
      <dgm:spPr/>
      <dgm:t>
        <a:bodyPr/>
        <a:lstStyle/>
        <a:p>
          <a:endParaRPr lang="zh-CN" altLang="en-US"/>
        </a:p>
      </dgm:t>
    </dgm:pt>
    <dgm:pt modelId="{7E0CB8B1-E186-4197-9C00-65EFA52BAB41}">
      <dgm:prSet phldrT="[文本]" custT="1"/>
      <dgm:spPr>
        <a:solidFill>
          <a:srgbClr val="00B0F0"/>
        </a:solidFill>
      </dgm:spPr>
      <dgm:t>
        <a:bodyPr/>
        <a:lstStyle/>
        <a:p>
          <a:r>
            <a:rPr lang="zh-CN" altLang="en-US" sz="1400" dirty="0" smtClean="0"/>
            <a:t>鲲鹏认证体系</a:t>
          </a:r>
          <a:endParaRPr lang="zh-CN" altLang="en-US" sz="1400" dirty="0"/>
        </a:p>
      </dgm:t>
    </dgm:pt>
    <dgm:pt modelId="{3D7268B8-3807-423C-9FA4-263F81B4C79C}" cxnId="{351AD4C3-4CB6-4F5F-BC04-A0F31D56D052}" type="parTrans">
      <dgm:prSet/>
      <dgm:spPr/>
      <dgm:t>
        <a:bodyPr/>
        <a:lstStyle/>
        <a:p>
          <a:endParaRPr lang="zh-CN" altLang="en-US" sz="1400"/>
        </a:p>
      </dgm:t>
    </dgm:pt>
    <dgm:pt modelId="{A84EED7F-59F2-40A7-86F8-A6AD74CD32F9}" cxnId="{351AD4C3-4CB6-4F5F-BC04-A0F31D56D052}" type="sibTrans">
      <dgm:prSet/>
      <dgm:spPr/>
      <dgm:t>
        <a:bodyPr/>
        <a:lstStyle/>
        <a:p>
          <a:endParaRPr lang="zh-CN" altLang="en-US" sz="1400"/>
        </a:p>
      </dgm:t>
    </dgm:pt>
    <dgm:pt modelId="{EFEF92CA-6D56-46BF-97A2-6FE5A713ECF7}">
      <dgm:prSet phldrT="[文本]" custT="1"/>
      <dgm:spPr>
        <a:solidFill>
          <a:srgbClr val="00B0F0"/>
        </a:solidFill>
      </dgm:spPr>
      <dgm:t>
        <a:bodyPr/>
        <a:lstStyle/>
        <a:p>
          <a:r>
            <a:rPr lang="en-US" altLang="zh-CN" sz="1400" dirty="0" smtClean="0"/>
            <a:t>HCIA</a:t>
          </a:r>
          <a:r>
            <a:rPr lang="zh-CN" altLang="en-US" sz="1400" dirty="0" smtClean="0"/>
            <a:t>职业认证</a:t>
          </a:r>
          <a:endParaRPr lang="zh-CN" altLang="en-US" sz="1400" dirty="0"/>
        </a:p>
      </dgm:t>
    </dgm:pt>
    <dgm:pt modelId="{9825C437-B10F-498A-A484-27363E6C2B71}" cxnId="{562F265E-F5CC-44F5-9568-86CC4E49C512}" type="parTrans">
      <dgm:prSet custT="1"/>
      <dgm:spPr>
        <a:ln>
          <a:solidFill>
            <a:srgbClr val="00B0F0"/>
          </a:solidFill>
        </a:ln>
      </dgm:spPr>
      <dgm:t>
        <a:bodyPr/>
        <a:lstStyle/>
        <a:p>
          <a:endParaRPr lang="zh-CN" altLang="en-US" sz="1400"/>
        </a:p>
      </dgm:t>
    </dgm:pt>
    <dgm:pt modelId="{C63897ED-7A2D-4516-990A-9EBD7FDEDC24}" cxnId="{562F265E-F5CC-44F5-9568-86CC4E49C512}" type="sibTrans">
      <dgm:prSet/>
      <dgm:spPr/>
      <dgm:t>
        <a:bodyPr/>
        <a:lstStyle/>
        <a:p>
          <a:endParaRPr lang="zh-CN" altLang="en-US" sz="1400"/>
        </a:p>
      </dgm:t>
    </dgm:pt>
    <dgm:pt modelId="{DBE3A22F-B6BD-4F12-96B3-DF4519ED1897}">
      <dgm:prSet phldrT="[文本]" custT="1"/>
      <dgm:spPr>
        <a:solidFill>
          <a:srgbClr val="00B0F0"/>
        </a:solidFill>
      </dgm:spPr>
      <dgm:t>
        <a:bodyPr/>
        <a:lstStyle/>
        <a:p>
          <a:r>
            <a:rPr lang="zh-CN" altLang="en-US" sz="1400" dirty="0" smtClean="0"/>
            <a:t>微认证</a:t>
          </a:r>
          <a:endParaRPr lang="zh-CN" altLang="en-US" sz="1400" dirty="0"/>
        </a:p>
      </dgm:t>
    </dgm:pt>
    <dgm:pt modelId="{D068F595-F38B-4AE7-B7CF-BA9B5EDF9911}" cxnId="{44366B25-A77C-4BCD-96B6-DF6D33DE17E5}" type="parTrans">
      <dgm:prSet custT="1"/>
      <dgm:spPr>
        <a:ln>
          <a:solidFill>
            <a:srgbClr val="00B0F0"/>
          </a:solidFill>
        </a:ln>
      </dgm:spPr>
      <dgm:t>
        <a:bodyPr/>
        <a:lstStyle/>
        <a:p>
          <a:endParaRPr lang="zh-CN" altLang="en-US" sz="1400"/>
        </a:p>
      </dgm:t>
    </dgm:pt>
    <dgm:pt modelId="{81FDB294-919D-43D7-8A5B-E91B411D00C1}" cxnId="{44366B25-A77C-4BCD-96B6-DF6D33DE17E5}" type="sibTrans">
      <dgm:prSet/>
      <dgm:spPr/>
      <dgm:t>
        <a:bodyPr/>
        <a:lstStyle/>
        <a:p>
          <a:endParaRPr lang="zh-CN" altLang="en-US" sz="1400"/>
        </a:p>
      </dgm:t>
    </dgm:pt>
    <dgm:pt modelId="{19706710-7220-4BD0-AC6D-027FC8FB0C99}">
      <dgm:prSet phldrT="[文本]" custT="1"/>
      <dgm:spPr>
        <a:solidFill>
          <a:srgbClr val="00B0F0"/>
        </a:solidFill>
      </dgm:spPr>
      <dgm:t>
        <a:bodyPr/>
        <a:lstStyle/>
        <a:p>
          <a:r>
            <a:rPr lang="zh-CN" altLang="en-US" sz="1400" dirty="0" smtClean="0"/>
            <a:t>华为云鲲鹏弹性云服务器高可用性架构实践</a:t>
          </a:r>
          <a:endParaRPr lang="zh-CN" altLang="en-US" sz="1400" dirty="0"/>
        </a:p>
      </dgm:t>
    </dgm:pt>
    <dgm:pt modelId="{B73A9A0C-9460-435D-8DB7-991BC7DD160B}" cxnId="{78A698E1-8874-460F-9C94-10C2A6DF3B61}" type="parTrans">
      <dgm:prSet custT="1"/>
      <dgm:spPr>
        <a:ln>
          <a:solidFill>
            <a:srgbClr val="00B0F0"/>
          </a:solidFill>
        </a:ln>
      </dgm:spPr>
      <dgm:t>
        <a:bodyPr/>
        <a:lstStyle/>
        <a:p>
          <a:endParaRPr lang="zh-CN" altLang="en-US" sz="1400"/>
        </a:p>
      </dgm:t>
    </dgm:pt>
    <dgm:pt modelId="{9E355825-5AEF-453A-95B5-4D2DA917A711}" cxnId="{78A698E1-8874-460F-9C94-10C2A6DF3B61}" type="sibTrans">
      <dgm:prSet/>
      <dgm:spPr/>
      <dgm:t>
        <a:bodyPr/>
        <a:lstStyle/>
        <a:p>
          <a:endParaRPr lang="zh-CN" altLang="en-US" sz="1400"/>
        </a:p>
      </dgm:t>
    </dgm:pt>
    <dgm:pt modelId="{92A80D07-A925-487E-BCB7-42B5FDCF6EDD}">
      <dgm:prSet phldrT="[文本]" custT="1"/>
      <dgm:spPr>
        <a:solidFill>
          <a:srgbClr val="00B0F0"/>
        </a:solidFill>
      </dgm:spPr>
      <dgm:t>
        <a:bodyPr/>
        <a:lstStyle/>
        <a:p>
          <a:r>
            <a:rPr lang="en-US" altLang="en-US" sz="1400" dirty="0" smtClean="0"/>
            <a:t>HCIA</a:t>
          </a:r>
          <a:r>
            <a:rPr lang="zh-CN" altLang="en-US" sz="1400" dirty="0" smtClean="0"/>
            <a:t>鲲鹏应用开发工程师认证</a:t>
          </a:r>
        </a:p>
      </dgm:t>
    </dgm:pt>
    <dgm:pt modelId="{EA40E676-148F-4EA7-AC6A-C9DBB0AD1818}" cxnId="{82495E1F-3563-43FC-8336-36C620C9AC83}" type="parTrans">
      <dgm:prSet custT="1"/>
      <dgm:spPr>
        <a:ln>
          <a:solidFill>
            <a:srgbClr val="00B0F0"/>
          </a:solidFill>
        </a:ln>
      </dgm:spPr>
      <dgm:t>
        <a:bodyPr/>
        <a:lstStyle/>
        <a:p>
          <a:endParaRPr lang="zh-CN" altLang="en-US" sz="1400"/>
        </a:p>
      </dgm:t>
    </dgm:pt>
    <dgm:pt modelId="{8315A515-D2FE-4535-B420-13CE9B0DEE8B}" cxnId="{82495E1F-3563-43FC-8336-36C620C9AC83}" type="sibTrans">
      <dgm:prSet/>
      <dgm:spPr/>
      <dgm:t>
        <a:bodyPr/>
        <a:lstStyle/>
        <a:p>
          <a:endParaRPr lang="zh-CN" altLang="en-US" sz="1400"/>
        </a:p>
      </dgm:t>
    </dgm:pt>
    <dgm:pt modelId="{38DC6927-A99F-4911-9732-C3EFA4320CAD}" type="pres">
      <dgm:prSet presAssocID="{C51FE893-C929-464F-9042-B310019252EA}" presName="diagram" presStyleCnt="0">
        <dgm:presLayoutVars>
          <dgm:chPref val="1"/>
          <dgm:dir/>
          <dgm:animOne val="branch"/>
          <dgm:animLvl val="lvl"/>
          <dgm:resizeHandles val="exact"/>
        </dgm:presLayoutVars>
      </dgm:prSet>
      <dgm:spPr/>
      <dgm:t>
        <a:bodyPr/>
        <a:lstStyle/>
        <a:p>
          <a:endParaRPr lang="zh-CN" altLang="en-US"/>
        </a:p>
      </dgm:t>
    </dgm:pt>
    <dgm:pt modelId="{ECBD6C04-3BF5-47F9-98BF-5BC6B1324251}" type="pres">
      <dgm:prSet presAssocID="{7E0CB8B1-E186-4197-9C00-65EFA52BAB41}" presName="root1" presStyleCnt="0"/>
      <dgm:spPr/>
    </dgm:pt>
    <dgm:pt modelId="{36D0F770-30AB-490F-9DA9-A9AA08D06A3C}" type="pres">
      <dgm:prSet presAssocID="{7E0CB8B1-E186-4197-9C00-65EFA52BAB41}" presName="LevelOneTextNode" presStyleLbl="node0" presStyleIdx="0" presStyleCnt="1">
        <dgm:presLayoutVars>
          <dgm:chPref val="3"/>
        </dgm:presLayoutVars>
      </dgm:prSet>
      <dgm:spPr/>
      <dgm:t>
        <a:bodyPr/>
        <a:lstStyle/>
        <a:p>
          <a:endParaRPr lang="zh-CN" altLang="en-US"/>
        </a:p>
      </dgm:t>
    </dgm:pt>
    <dgm:pt modelId="{F8DD0C75-679A-469C-B90B-91F57F6A6F4F}" type="pres">
      <dgm:prSet presAssocID="{7E0CB8B1-E186-4197-9C00-65EFA52BAB41}" presName="level2hierChild" presStyleCnt="0"/>
      <dgm:spPr/>
    </dgm:pt>
    <dgm:pt modelId="{C3B68D09-B98A-40EA-8653-C1940F374220}" type="pres">
      <dgm:prSet presAssocID="{9825C437-B10F-498A-A484-27363E6C2B71}" presName="conn2-1" presStyleLbl="parChTrans1D2" presStyleIdx="0" presStyleCnt="2"/>
      <dgm:spPr/>
      <dgm:t>
        <a:bodyPr/>
        <a:lstStyle/>
        <a:p>
          <a:endParaRPr lang="zh-CN" altLang="en-US"/>
        </a:p>
      </dgm:t>
    </dgm:pt>
    <dgm:pt modelId="{FF75E434-A786-4061-85FA-17C2B269822B}" type="pres">
      <dgm:prSet presAssocID="{9825C437-B10F-498A-A484-27363E6C2B71}" presName="connTx" presStyleLbl="parChTrans1D2" presStyleIdx="0" presStyleCnt="2"/>
      <dgm:spPr/>
      <dgm:t>
        <a:bodyPr/>
        <a:lstStyle/>
        <a:p>
          <a:endParaRPr lang="zh-CN" altLang="en-US"/>
        </a:p>
      </dgm:t>
    </dgm:pt>
    <dgm:pt modelId="{950AC666-3E53-4126-B786-1790398D835A}" type="pres">
      <dgm:prSet presAssocID="{EFEF92CA-6D56-46BF-97A2-6FE5A713ECF7}" presName="root2" presStyleCnt="0"/>
      <dgm:spPr/>
    </dgm:pt>
    <dgm:pt modelId="{32906C3D-AB2E-4FD1-AEB5-670B35A5070B}" type="pres">
      <dgm:prSet presAssocID="{EFEF92CA-6D56-46BF-97A2-6FE5A713ECF7}" presName="LevelTwoTextNode" presStyleLbl="node2" presStyleIdx="0" presStyleCnt="2">
        <dgm:presLayoutVars>
          <dgm:chPref val="3"/>
        </dgm:presLayoutVars>
      </dgm:prSet>
      <dgm:spPr/>
      <dgm:t>
        <a:bodyPr/>
        <a:lstStyle/>
        <a:p>
          <a:endParaRPr lang="zh-CN" altLang="en-US"/>
        </a:p>
      </dgm:t>
    </dgm:pt>
    <dgm:pt modelId="{7D60EF2A-031D-4349-9688-C4C3CE80FA30}" type="pres">
      <dgm:prSet presAssocID="{EFEF92CA-6D56-46BF-97A2-6FE5A713ECF7}" presName="level3hierChild" presStyleCnt="0"/>
      <dgm:spPr/>
    </dgm:pt>
    <dgm:pt modelId="{3DC297F5-4759-4E50-8156-56A7AD5CA0E3}" type="pres">
      <dgm:prSet presAssocID="{EA40E676-148F-4EA7-AC6A-C9DBB0AD1818}" presName="conn2-1" presStyleLbl="parChTrans1D3" presStyleIdx="0" presStyleCnt="2"/>
      <dgm:spPr/>
      <dgm:t>
        <a:bodyPr/>
        <a:lstStyle/>
        <a:p>
          <a:endParaRPr lang="zh-CN" altLang="en-US"/>
        </a:p>
      </dgm:t>
    </dgm:pt>
    <dgm:pt modelId="{165ECD8D-9666-49A3-9466-9376D87991B2}" type="pres">
      <dgm:prSet presAssocID="{EA40E676-148F-4EA7-AC6A-C9DBB0AD1818}" presName="connTx" presStyleLbl="parChTrans1D3" presStyleIdx="0" presStyleCnt="2"/>
      <dgm:spPr/>
      <dgm:t>
        <a:bodyPr/>
        <a:lstStyle/>
        <a:p>
          <a:endParaRPr lang="zh-CN" altLang="en-US"/>
        </a:p>
      </dgm:t>
    </dgm:pt>
    <dgm:pt modelId="{7560DCB6-B566-4C01-83D1-F69F60A60F5E}" type="pres">
      <dgm:prSet presAssocID="{92A80D07-A925-487E-BCB7-42B5FDCF6EDD}" presName="root2" presStyleCnt="0"/>
      <dgm:spPr/>
    </dgm:pt>
    <dgm:pt modelId="{A3AE5C49-B42B-4EFA-955B-8FFBC4941917}" type="pres">
      <dgm:prSet presAssocID="{92A80D07-A925-487E-BCB7-42B5FDCF6EDD}" presName="LevelTwoTextNode" presStyleLbl="node3" presStyleIdx="0" presStyleCnt="2">
        <dgm:presLayoutVars>
          <dgm:chPref val="3"/>
        </dgm:presLayoutVars>
      </dgm:prSet>
      <dgm:spPr/>
      <dgm:t>
        <a:bodyPr/>
        <a:lstStyle/>
        <a:p>
          <a:endParaRPr lang="zh-CN" altLang="en-US"/>
        </a:p>
      </dgm:t>
    </dgm:pt>
    <dgm:pt modelId="{CE719C7E-FCC7-4468-9982-B5D2FF211743}" type="pres">
      <dgm:prSet presAssocID="{92A80D07-A925-487E-BCB7-42B5FDCF6EDD}" presName="level3hierChild" presStyleCnt="0"/>
      <dgm:spPr/>
    </dgm:pt>
    <dgm:pt modelId="{2A3645CF-23A0-4CD9-9620-26DF39E318B0}" type="pres">
      <dgm:prSet presAssocID="{D068F595-F38B-4AE7-B7CF-BA9B5EDF9911}" presName="conn2-1" presStyleLbl="parChTrans1D2" presStyleIdx="1" presStyleCnt="2"/>
      <dgm:spPr/>
      <dgm:t>
        <a:bodyPr/>
        <a:lstStyle/>
        <a:p>
          <a:endParaRPr lang="zh-CN" altLang="en-US"/>
        </a:p>
      </dgm:t>
    </dgm:pt>
    <dgm:pt modelId="{BAA17441-1CF6-4127-95E3-90FAC3E278FB}" type="pres">
      <dgm:prSet presAssocID="{D068F595-F38B-4AE7-B7CF-BA9B5EDF9911}" presName="connTx" presStyleLbl="parChTrans1D2" presStyleIdx="1" presStyleCnt="2"/>
      <dgm:spPr/>
      <dgm:t>
        <a:bodyPr/>
        <a:lstStyle/>
        <a:p>
          <a:endParaRPr lang="zh-CN" altLang="en-US"/>
        </a:p>
      </dgm:t>
    </dgm:pt>
    <dgm:pt modelId="{F59E8D72-73BE-4BC1-9FE7-26D62D9C33CD}" type="pres">
      <dgm:prSet presAssocID="{DBE3A22F-B6BD-4F12-96B3-DF4519ED1897}" presName="root2" presStyleCnt="0"/>
      <dgm:spPr/>
    </dgm:pt>
    <dgm:pt modelId="{A40D25AF-8A76-4605-99C3-E226D275E280}" type="pres">
      <dgm:prSet presAssocID="{DBE3A22F-B6BD-4F12-96B3-DF4519ED1897}" presName="LevelTwoTextNode" presStyleLbl="node2" presStyleIdx="1" presStyleCnt="2">
        <dgm:presLayoutVars>
          <dgm:chPref val="3"/>
        </dgm:presLayoutVars>
      </dgm:prSet>
      <dgm:spPr/>
      <dgm:t>
        <a:bodyPr/>
        <a:lstStyle/>
        <a:p>
          <a:endParaRPr lang="zh-CN" altLang="en-US"/>
        </a:p>
      </dgm:t>
    </dgm:pt>
    <dgm:pt modelId="{3E3FB97D-C4A9-4168-B2C8-DB6C089A3F0E}" type="pres">
      <dgm:prSet presAssocID="{DBE3A22F-B6BD-4F12-96B3-DF4519ED1897}" presName="level3hierChild" presStyleCnt="0"/>
      <dgm:spPr/>
    </dgm:pt>
    <dgm:pt modelId="{6B5C96EF-456E-4587-A8BA-E75C3A07D626}" type="pres">
      <dgm:prSet presAssocID="{B73A9A0C-9460-435D-8DB7-991BC7DD160B}" presName="conn2-1" presStyleLbl="parChTrans1D3" presStyleIdx="1" presStyleCnt="2"/>
      <dgm:spPr/>
      <dgm:t>
        <a:bodyPr/>
        <a:lstStyle/>
        <a:p>
          <a:endParaRPr lang="zh-CN" altLang="en-US"/>
        </a:p>
      </dgm:t>
    </dgm:pt>
    <dgm:pt modelId="{3640A2AA-0D86-4154-8E73-BDACCB2658A3}" type="pres">
      <dgm:prSet presAssocID="{B73A9A0C-9460-435D-8DB7-991BC7DD160B}" presName="connTx" presStyleLbl="parChTrans1D3" presStyleIdx="1" presStyleCnt="2"/>
      <dgm:spPr/>
      <dgm:t>
        <a:bodyPr/>
        <a:lstStyle/>
        <a:p>
          <a:endParaRPr lang="zh-CN" altLang="en-US"/>
        </a:p>
      </dgm:t>
    </dgm:pt>
    <dgm:pt modelId="{199E97C5-D246-45B6-B5A4-18FEDDB6A084}" type="pres">
      <dgm:prSet presAssocID="{19706710-7220-4BD0-AC6D-027FC8FB0C99}" presName="root2" presStyleCnt="0"/>
      <dgm:spPr/>
    </dgm:pt>
    <dgm:pt modelId="{AE7DBBFA-9024-434C-B38E-6CBA97B8797F}" type="pres">
      <dgm:prSet presAssocID="{19706710-7220-4BD0-AC6D-027FC8FB0C99}" presName="LevelTwoTextNode" presStyleLbl="node3" presStyleIdx="1" presStyleCnt="2">
        <dgm:presLayoutVars>
          <dgm:chPref val="3"/>
        </dgm:presLayoutVars>
      </dgm:prSet>
      <dgm:spPr/>
      <dgm:t>
        <a:bodyPr/>
        <a:lstStyle/>
        <a:p>
          <a:endParaRPr lang="zh-CN" altLang="en-US"/>
        </a:p>
      </dgm:t>
    </dgm:pt>
    <dgm:pt modelId="{CA0B4E88-D74B-4380-8609-A889FBB6EE4A}" type="pres">
      <dgm:prSet presAssocID="{19706710-7220-4BD0-AC6D-027FC8FB0C99}" presName="level3hierChild" presStyleCnt="0"/>
      <dgm:spPr/>
    </dgm:pt>
  </dgm:ptLst>
  <dgm:cxnLst>
    <dgm:cxn modelId="{D9B73E26-3EE2-47C5-AB88-7E2DF7EE077B}" type="presOf" srcId="{19706710-7220-4BD0-AC6D-027FC8FB0C99}" destId="{AE7DBBFA-9024-434C-B38E-6CBA97B8797F}" srcOrd="0" destOrd="0" presId="urn:microsoft.com/office/officeart/2005/8/layout/hierarchy2"/>
    <dgm:cxn modelId="{E58C60D4-F4E5-4415-87CD-6941F68E6E84}" type="presOf" srcId="{7E0CB8B1-E186-4197-9C00-65EFA52BAB41}" destId="{36D0F770-30AB-490F-9DA9-A9AA08D06A3C}" srcOrd="0" destOrd="0" presId="urn:microsoft.com/office/officeart/2005/8/layout/hierarchy2"/>
    <dgm:cxn modelId="{44366B25-A77C-4BCD-96B6-DF6D33DE17E5}" srcId="{7E0CB8B1-E186-4197-9C00-65EFA52BAB41}" destId="{DBE3A22F-B6BD-4F12-96B3-DF4519ED1897}" srcOrd="1" destOrd="0" parTransId="{D068F595-F38B-4AE7-B7CF-BA9B5EDF9911}" sibTransId="{81FDB294-919D-43D7-8A5B-E91B411D00C1}"/>
    <dgm:cxn modelId="{78A698E1-8874-460F-9C94-10C2A6DF3B61}" srcId="{DBE3A22F-B6BD-4F12-96B3-DF4519ED1897}" destId="{19706710-7220-4BD0-AC6D-027FC8FB0C99}" srcOrd="0" destOrd="0" parTransId="{B73A9A0C-9460-435D-8DB7-991BC7DD160B}" sibTransId="{9E355825-5AEF-453A-95B5-4D2DA917A711}"/>
    <dgm:cxn modelId="{B075523F-B339-4361-A9DC-E2FA1B78B466}" type="presOf" srcId="{9825C437-B10F-498A-A484-27363E6C2B71}" destId="{C3B68D09-B98A-40EA-8653-C1940F374220}" srcOrd="0" destOrd="0" presId="urn:microsoft.com/office/officeart/2005/8/layout/hierarchy2"/>
    <dgm:cxn modelId="{B56E48E1-E4B7-415F-88B9-543A7BB69F3F}" type="presOf" srcId="{92A80D07-A925-487E-BCB7-42B5FDCF6EDD}" destId="{A3AE5C49-B42B-4EFA-955B-8FFBC4941917}" srcOrd="0" destOrd="0" presId="urn:microsoft.com/office/officeart/2005/8/layout/hierarchy2"/>
    <dgm:cxn modelId="{B21E57D3-D530-45A8-89CD-7243424B778C}" type="presOf" srcId="{B73A9A0C-9460-435D-8DB7-991BC7DD160B}" destId="{3640A2AA-0D86-4154-8E73-BDACCB2658A3}" srcOrd="1" destOrd="0" presId="urn:microsoft.com/office/officeart/2005/8/layout/hierarchy2"/>
    <dgm:cxn modelId="{D9FB2932-0CB4-40C3-9956-82D31806E26A}" type="presOf" srcId="{B73A9A0C-9460-435D-8DB7-991BC7DD160B}" destId="{6B5C96EF-456E-4587-A8BA-E75C3A07D626}" srcOrd="0" destOrd="0" presId="urn:microsoft.com/office/officeart/2005/8/layout/hierarchy2"/>
    <dgm:cxn modelId="{AB4E370C-4CD4-42BB-84ED-79ED3B79546D}" type="presOf" srcId="{D068F595-F38B-4AE7-B7CF-BA9B5EDF9911}" destId="{2A3645CF-23A0-4CD9-9620-26DF39E318B0}" srcOrd="0" destOrd="0" presId="urn:microsoft.com/office/officeart/2005/8/layout/hierarchy2"/>
    <dgm:cxn modelId="{5A002DC3-88BD-45A4-AC13-571109E43E96}" type="presOf" srcId="{EA40E676-148F-4EA7-AC6A-C9DBB0AD1818}" destId="{165ECD8D-9666-49A3-9466-9376D87991B2}" srcOrd="1" destOrd="0" presId="urn:microsoft.com/office/officeart/2005/8/layout/hierarchy2"/>
    <dgm:cxn modelId="{351AD4C3-4CB6-4F5F-BC04-A0F31D56D052}" srcId="{C51FE893-C929-464F-9042-B310019252EA}" destId="{7E0CB8B1-E186-4197-9C00-65EFA52BAB41}" srcOrd="0" destOrd="0" parTransId="{3D7268B8-3807-423C-9FA4-263F81B4C79C}" sibTransId="{A84EED7F-59F2-40A7-86F8-A6AD74CD32F9}"/>
    <dgm:cxn modelId="{562F265E-F5CC-44F5-9568-86CC4E49C512}" srcId="{7E0CB8B1-E186-4197-9C00-65EFA52BAB41}" destId="{EFEF92CA-6D56-46BF-97A2-6FE5A713ECF7}" srcOrd="0" destOrd="0" parTransId="{9825C437-B10F-498A-A484-27363E6C2B71}" sibTransId="{C63897ED-7A2D-4516-990A-9EBD7FDEDC24}"/>
    <dgm:cxn modelId="{EEFF3C95-7DC3-4900-AA15-B11CB9A69F9F}" type="presOf" srcId="{D068F595-F38B-4AE7-B7CF-BA9B5EDF9911}" destId="{BAA17441-1CF6-4127-95E3-90FAC3E278FB}" srcOrd="1" destOrd="0" presId="urn:microsoft.com/office/officeart/2005/8/layout/hierarchy2"/>
    <dgm:cxn modelId="{26DF392E-3BDF-4C24-B972-3AB5912430A8}" type="presOf" srcId="{C51FE893-C929-464F-9042-B310019252EA}" destId="{38DC6927-A99F-4911-9732-C3EFA4320CAD}" srcOrd="0" destOrd="0" presId="urn:microsoft.com/office/officeart/2005/8/layout/hierarchy2"/>
    <dgm:cxn modelId="{82495E1F-3563-43FC-8336-36C620C9AC83}" srcId="{EFEF92CA-6D56-46BF-97A2-6FE5A713ECF7}" destId="{92A80D07-A925-487E-BCB7-42B5FDCF6EDD}" srcOrd="0" destOrd="0" parTransId="{EA40E676-148F-4EA7-AC6A-C9DBB0AD1818}" sibTransId="{8315A515-D2FE-4535-B420-13CE9B0DEE8B}"/>
    <dgm:cxn modelId="{53F23D7A-7AA8-4853-9169-6476A7E0A170}" type="presOf" srcId="{DBE3A22F-B6BD-4F12-96B3-DF4519ED1897}" destId="{A40D25AF-8A76-4605-99C3-E226D275E280}" srcOrd="0" destOrd="0" presId="urn:microsoft.com/office/officeart/2005/8/layout/hierarchy2"/>
    <dgm:cxn modelId="{7C6C71AA-5A68-497F-A283-55C692D4FA3B}" type="presOf" srcId="{EA40E676-148F-4EA7-AC6A-C9DBB0AD1818}" destId="{3DC297F5-4759-4E50-8156-56A7AD5CA0E3}" srcOrd="0" destOrd="0" presId="urn:microsoft.com/office/officeart/2005/8/layout/hierarchy2"/>
    <dgm:cxn modelId="{8AFC1ABC-2B52-4C91-9681-48749CEEEDD1}" type="presOf" srcId="{9825C437-B10F-498A-A484-27363E6C2B71}" destId="{FF75E434-A786-4061-85FA-17C2B269822B}" srcOrd="1" destOrd="0" presId="urn:microsoft.com/office/officeart/2005/8/layout/hierarchy2"/>
    <dgm:cxn modelId="{0DAD405A-359F-4DF3-AA74-7AB8D23FBD27}" type="presOf" srcId="{EFEF92CA-6D56-46BF-97A2-6FE5A713ECF7}" destId="{32906C3D-AB2E-4FD1-AEB5-670B35A5070B}" srcOrd="0" destOrd="0" presId="urn:microsoft.com/office/officeart/2005/8/layout/hierarchy2"/>
    <dgm:cxn modelId="{44CFF8D9-C96F-4156-A8A1-E86EB54BE366}" type="presParOf" srcId="{38DC6927-A99F-4911-9732-C3EFA4320CAD}" destId="{ECBD6C04-3BF5-47F9-98BF-5BC6B1324251}" srcOrd="0" destOrd="0" presId="urn:microsoft.com/office/officeart/2005/8/layout/hierarchy2"/>
    <dgm:cxn modelId="{C01A55AF-B37B-4C25-B2C8-A8A2A8D8ED0D}" type="presParOf" srcId="{ECBD6C04-3BF5-47F9-98BF-5BC6B1324251}" destId="{36D0F770-30AB-490F-9DA9-A9AA08D06A3C}" srcOrd="0" destOrd="0" presId="urn:microsoft.com/office/officeart/2005/8/layout/hierarchy2"/>
    <dgm:cxn modelId="{A007152A-B1A6-442B-BA3A-2CB391B7C1F5}" type="presParOf" srcId="{ECBD6C04-3BF5-47F9-98BF-5BC6B1324251}" destId="{F8DD0C75-679A-469C-B90B-91F57F6A6F4F}" srcOrd="1" destOrd="0" presId="urn:microsoft.com/office/officeart/2005/8/layout/hierarchy2"/>
    <dgm:cxn modelId="{761432F9-BC2B-49B8-90F8-45E450BC20EF}" type="presParOf" srcId="{F8DD0C75-679A-469C-B90B-91F57F6A6F4F}" destId="{C3B68D09-B98A-40EA-8653-C1940F374220}" srcOrd="0" destOrd="0" presId="urn:microsoft.com/office/officeart/2005/8/layout/hierarchy2"/>
    <dgm:cxn modelId="{FDAF9E40-DE17-486C-BF70-E0149307EDAB}" type="presParOf" srcId="{C3B68D09-B98A-40EA-8653-C1940F374220}" destId="{FF75E434-A786-4061-85FA-17C2B269822B}" srcOrd="0" destOrd="0" presId="urn:microsoft.com/office/officeart/2005/8/layout/hierarchy2"/>
    <dgm:cxn modelId="{7B6B52C9-F644-4686-83F1-E49E00DE1657}" type="presParOf" srcId="{F8DD0C75-679A-469C-B90B-91F57F6A6F4F}" destId="{950AC666-3E53-4126-B786-1790398D835A}" srcOrd="1" destOrd="0" presId="urn:microsoft.com/office/officeart/2005/8/layout/hierarchy2"/>
    <dgm:cxn modelId="{05285A98-EDC2-4872-A390-BD573D9AFBF9}" type="presParOf" srcId="{950AC666-3E53-4126-B786-1790398D835A}" destId="{32906C3D-AB2E-4FD1-AEB5-670B35A5070B}" srcOrd="0" destOrd="0" presId="urn:microsoft.com/office/officeart/2005/8/layout/hierarchy2"/>
    <dgm:cxn modelId="{BC797128-D237-4FE8-8C8F-3ECF9FD6EB16}" type="presParOf" srcId="{950AC666-3E53-4126-B786-1790398D835A}" destId="{7D60EF2A-031D-4349-9688-C4C3CE80FA30}" srcOrd="1" destOrd="0" presId="urn:microsoft.com/office/officeart/2005/8/layout/hierarchy2"/>
    <dgm:cxn modelId="{5D9E42CE-073E-4A4D-A37D-4F089655ADB1}" type="presParOf" srcId="{7D60EF2A-031D-4349-9688-C4C3CE80FA30}" destId="{3DC297F5-4759-4E50-8156-56A7AD5CA0E3}" srcOrd="0" destOrd="0" presId="urn:microsoft.com/office/officeart/2005/8/layout/hierarchy2"/>
    <dgm:cxn modelId="{67B1E0CC-E03F-479C-9FAD-FB3AF068C986}" type="presParOf" srcId="{3DC297F5-4759-4E50-8156-56A7AD5CA0E3}" destId="{165ECD8D-9666-49A3-9466-9376D87991B2}" srcOrd="0" destOrd="0" presId="urn:microsoft.com/office/officeart/2005/8/layout/hierarchy2"/>
    <dgm:cxn modelId="{D14C4A1B-EBF2-4BFA-89CD-6E1F8D6706C7}" type="presParOf" srcId="{7D60EF2A-031D-4349-9688-C4C3CE80FA30}" destId="{7560DCB6-B566-4C01-83D1-F69F60A60F5E}" srcOrd="1" destOrd="0" presId="urn:microsoft.com/office/officeart/2005/8/layout/hierarchy2"/>
    <dgm:cxn modelId="{D9158C9C-6BA0-43BD-821F-E197C25E1501}" type="presParOf" srcId="{7560DCB6-B566-4C01-83D1-F69F60A60F5E}" destId="{A3AE5C49-B42B-4EFA-955B-8FFBC4941917}" srcOrd="0" destOrd="0" presId="urn:microsoft.com/office/officeart/2005/8/layout/hierarchy2"/>
    <dgm:cxn modelId="{64E514CA-F12A-4DB8-9BCC-2A582CF556C1}" type="presParOf" srcId="{7560DCB6-B566-4C01-83D1-F69F60A60F5E}" destId="{CE719C7E-FCC7-4468-9982-B5D2FF211743}" srcOrd="1" destOrd="0" presId="urn:microsoft.com/office/officeart/2005/8/layout/hierarchy2"/>
    <dgm:cxn modelId="{507026DD-927A-4764-9329-93BF8B6D96C2}" type="presParOf" srcId="{F8DD0C75-679A-469C-B90B-91F57F6A6F4F}" destId="{2A3645CF-23A0-4CD9-9620-26DF39E318B0}" srcOrd="2" destOrd="0" presId="urn:microsoft.com/office/officeart/2005/8/layout/hierarchy2"/>
    <dgm:cxn modelId="{80D8292A-6B5C-4BBC-989E-FE9B5ED41818}" type="presParOf" srcId="{2A3645CF-23A0-4CD9-9620-26DF39E318B0}" destId="{BAA17441-1CF6-4127-95E3-90FAC3E278FB}" srcOrd="0" destOrd="0" presId="urn:microsoft.com/office/officeart/2005/8/layout/hierarchy2"/>
    <dgm:cxn modelId="{89D9866F-1EB3-49E3-BC9D-EAEBF2D8D0E7}" type="presParOf" srcId="{F8DD0C75-679A-469C-B90B-91F57F6A6F4F}" destId="{F59E8D72-73BE-4BC1-9FE7-26D62D9C33CD}" srcOrd="3" destOrd="0" presId="urn:microsoft.com/office/officeart/2005/8/layout/hierarchy2"/>
    <dgm:cxn modelId="{572DD765-1B5C-44F8-ADA9-FD3F2F7CE85C}" type="presParOf" srcId="{F59E8D72-73BE-4BC1-9FE7-26D62D9C33CD}" destId="{A40D25AF-8A76-4605-99C3-E226D275E280}" srcOrd="0" destOrd="0" presId="urn:microsoft.com/office/officeart/2005/8/layout/hierarchy2"/>
    <dgm:cxn modelId="{05901112-C88C-434C-B22D-DD7B47D3D744}" type="presParOf" srcId="{F59E8D72-73BE-4BC1-9FE7-26D62D9C33CD}" destId="{3E3FB97D-C4A9-4168-B2C8-DB6C089A3F0E}" srcOrd="1" destOrd="0" presId="urn:microsoft.com/office/officeart/2005/8/layout/hierarchy2"/>
    <dgm:cxn modelId="{E02286DB-36C8-490B-B0CA-D19421195568}" type="presParOf" srcId="{3E3FB97D-C4A9-4168-B2C8-DB6C089A3F0E}" destId="{6B5C96EF-456E-4587-A8BA-E75C3A07D626}" srcOrd="0" destOrd="0" presId="urn:microsoft.com/office/officeart/2005/8/layout/hierarchy2"/>
    <dgm:cxn modelId="{A1C554D2-6003-4103-B74C-2E737AB0D94D}" type="presParOf" srcId="{6B5C96EF-456E-4587-A8BA-E75C3A07D626}" destId="{3640A2AA-0D86-4154-8E73-BDACCB2658A3}" srcOrd="0" destOrd="0" presId="urn:microsoft.com/office/officeart/2005/8/layout/hierarchy2"/>
    <dgm:cxn modelId="{830A3CF9-64EB-43B8-8561-145B47AC75AA}" type="presParOf" srcId="{3E3FB97D-C4A9-4168-B2C8-DB6C089A3F0E}" destId="{199E97C5-D246-45B6-B5A4-18FEDDB6A084}" srcOrd="1" destOrd="0" presId="urn:microsoft.com/office/officeart/2005/8/layout/hierarchy2"/>
    <dgm:cxn modelId="{82DADFAC-242F-4242-9DEB-9B90181E8EB0}" type="presParOf" srcId="{199E97C5-D246-45B6-B5A4-18FEDDB6A084}" destId="{AE7DBBFA-9024-434C-B38E-6CBA97B8797F}" srcOrd="0" destOrd="0" presId="urn:microsoft.com/office/officeart/2005/8/layout/hierarchy2"/>
    <dgm:cxn modelId="{8FCB73D1-5490-4882-808D-D63C0E51C8E5}" type="presParOf" srcId="{199E97C5-D246-45B6-B5A4-18FEDDB6A084}" destId="{CA0B4E88-D74B-4380-8609-A889FBB6EE4A}"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4DE5B-08E0-4B23-98A3-B36331288017}" type="doc">
      <dgm:prSet loTypeId="urn:microsoft.com/office/officeart/2005/8/layout/radial6" loCatId="cycle" qsTypeId="urn:microsoft.com/office/officeart/2005/8/quickstyle/simple1" qsCatId="simple" csTypeId="urn:microsoft.com/office/officeart/2005/8/colors/accent6_3" csCatId="accent6" phldr="1"/>
      <dgm:spPr/>
      <dgm:t>
        <a:bodyPr/>
        <a:lstStyle/>
        <a:p>
          <a:endParaRPr lang="zh-CN" altLang="en-US"/>
        </a:p>
      </dgm:t>
    </dgm:pt>
    <dgm:pt modelId="{17EBD378-0954-4977-8F0D-850860671555}">
      <dgm:prSet phldrT="[文本]"/>
      <dgm:spPr>
        <a:solidFill>
          <a:srgbClr val="00B0F0"/>
        </a:solidFill>
      </dgm:spPr>
      <dgm:t>
        <a:bodyPr/>
        <a:lstStyle/>
        <a:p>
          <a:r>
            <a:rPr lang="zh-CN" altLang="en-US" dirty="0" smtClean="0"/>
            <a:t>鲲鹏论坛</a:t>
          </a:r>
          <a:endParaRPr lang="zh-CN" altLang="en-US" dirty="0"/>
        </a:p>
      </dgm:t>
    </dgm:pt>
    <dgm:pt modelId="{5B694196-4369-4C4E-BCBC-1890084E0EE5}" cxnId="{0DEF828A-16FB-41BB-84A5-80344B9A47D1}" type="parTrans">
      <dgm:prSet/>
      <dgm:spPr/>
      <dgm:t>
        <a:bodyPr/>
        <a:lstStyle/>
        <a:p>
          <a:endParaRPr lang="zh-CN" altLang="en-US"/>
        </a:p>
      </dgm:t>
    </dgm:pt>
    <dgm:pt modelId="{A023F7BC-FAA3-4A47-9C7B-6702A6DE0CAA}" cxnId="{0DEF828A-16FB-41BB-84A5-80344B9A47D1}" type="sibTrans">
      <dgm:prSet/>
      <dgm:spPr/>
      <dgm:t>
        <a:bodyPr/>
        <a:lstStyle/>
        <a:p>
          <a:endParaRPr lang="zh-CN" altLang="en-US"/>
        </a:p>
      </dgm:t>
    </dgm:pt>
    <dgm:pt modelId="{AF1EBF0C-AFE5-4909-A755-87D8B8195AF0}">
      <dgm:prSet phldrT="[文本]"/>
      <dgm:spPr>
        <a:solidFill>
          <a:srgbClr val="00B0F0"/>
        </a:solidFill>
      </dgm:spPr>
      <dgm:t>
        <a:bodyPr/>
        <a:lstStyle/>
        <a:p>
          <a:r>
            <a:rPr lang="zh-CN" altLang="en-US" dirty="0" smtClean="0"/>
            <a:t>迁移实践</a:t>
          </a:r>
          <a:endParaRPr lang="zh-CN" altLang="en-US" dirty="0"/>
        </a:p>
      </dgm:t>
    </dgm:pt>
    <dgm:pt modelId="{2CFE8B56-E5C5-4485-A0ED-9959ADEFE9F5}" cxnId="{DD88196B-6375-44FE-844B-508CFEC815E5}" type="parTrans">
      <dgm:prSet/>
      <dgm:spPr/>
      <dgm:t>
        <a:bodyPr/>
        <a:lstStyle/>
        <a:p>
          <a:endParaRPr lang="zh-CN" altLang="en-US"/>
        </a:p>
      </dgm:t>
    </dgm:pt>
    <dgm:pt modelId="{886E0283-4708-415C-B02E-7D4C3172D615}" cxnId="{DD88196B-6375-44FE-844B-508CFEC815E5}" type="sibTrans">
      <dgm:prSet/>
      <dgm:spPr>
        <a:solidFill>
          <a:schemeClr val="bg1">
            <a:lumMod val="85000"/>
          </a:schemeClr>
        </a:solidFill>
      </dgm:spPr>
      <dgm:t>
        <a:bodyPr/>
        <a:lstStyle/>
        <a:p>
          <a:endParaRPr lang="zh-CN" altLang="en-US"/>
        </a:p>
      </dgm:t>
    </dgm:pt>
    <dgm:pt modelId="{186E1724-18A6-4226-B91F-04D32C3D4897}">
      <dgm:prSet phldrT="[文本]"/>
      <dgm:spPr>
        <a:solidFill>
          <a:srgbClr val="00B0F0"/>
        </a:solidFill>
      </dgm:spPr>
      <dgm:t>
        <a:bodyPr/>
        <a:lstStyle/>
        <a:p>
          <a:r>
            <a:rPr lang="zh-CN" altLang="en-US" dirty="0" smtClean="0"/>
            <a:t>语言与编译器</a:t>
          </a:r>
          <a:endParaRPr lang="zh-CN" altLang="en-US" dirty="0"/>
        </a:p>
      </dgm:t>
    </dgm:pt>
    <dgm:pt modelId="{E889D8FB-1423-48C7-8092-0C8E3E925AD6}" cxnId="{5162BD34-7309-4D1D-BEFF-3A80AF0907A0}" type="parTrans">
      <dgm:prSet/>
      <dgm:spPr/>
      <dgm:t>
        <a:bodyPr/>
        <a:lstStyle/>
        <a:p>
          <a:endParaRPr lang="zh-CN" altLang="en-US"/>
        </a:p>
      </dgm:t>
    </dgm:pt>
    <dgm:pt modelId="{41CED591-A225-47A5-B396-C23DF148622F}" cxnId="{5162BD34-7309-4D1D-BEFF-3A80AF0907A0}" type="sibTrans">
      <dgm:prSet/>
      <dgm:spPr>
        <a:solidFill>
          <a:schemeClr val="bg1">
            <a:lumMod val="85000"/>
          </a:schemeClr>
        </a:solidFill>
      </dgm:spPr>
      <dgm:t>
        <a:bodyPr/>
        <a:lstStyle/>
        <a:p>
          <a:endParaRPr lang="zh-CN" altLang="en-US"/>
        </a:p>
      </dgm:t>
    </dgm:pt>
    <dgm:pt modelId="{42CC0C9E-8A93-4AF8-AFEE-642AA840E126}">
      <dgm:prSet phldrT="[文本]"/>
      <dgm:spPr>
        <a:solidFill>
          <a:srgbClr val="00B0F0"/>
        </a:solidFill>
      </dgm:spPr>
      <dgm:t>
        <a:bodyPr/>
        <a:lstStyle/>
        <a:p>
          <a:r>
            <a:rPr lang="en-US" altLang="zh-CN" dirty="0" smtClean="0"/>
            <a:t>OS</a:t>
          </a:r>
          <a:r>
            <a:rPr lang="zh-CN" altLang="en-US" dirty="0" smtClean="0"/>
            <a:t>与驱动</a:t>
          </a:r>
          <a:endParaRPr lang="zh-CN" altLang="en-US" dirty="0"/>
        </a:p>
      </dgm:t>
    </dgm:pt>
    <dgm:pt modelId="{135ADBEB-ABA1-4D43-BD43-29E2E28F303B}" cxnId="{3C8AC4BD-A405-4667-AF62-AA4A1E3553D7}" type="parTrans">
      <dgm:prSet/>
      <dgm:spPr/>
      <dgm:t>
        <a:bodyPr/>
        <a:lstStyle/>
        <a:p>
          <a:endParaRPr lang="zh-CN" altLang="en-US"/>
        </a:p>
      </dgm:t>
    </dgm:pt>
    <dgm:pt modelId="{42B8E5AC-4B3F-4B6B-B5D8-FF26073A972B}" cxnId="{3C8AC4BD-A405-4667-AF62-AA4A1E3553D7}" type="sibTrans">
      <dgm:prSet/>
      <dgm:spPr>
        <a:solidFill>
          <a:schemeClr val="bg1">
            <a:lumMod val="85000"/>
          </a:schemeClr>
        </a:solidFill>
      </dgm:spPr>
      <dgm:t>
        <a:bodyPr/>
        <a:lstStyle/>
        <a:p>
          <a:endParaRPr lang="zh-CN" altLang="en-US"/>
        </a:p>
      </dgm:t>
    </dgm:pt>
    <dgm:pt modelId="{1A482FDD-3E0F-48DF-A65D-50F9E850DA73}">
      <dgm:prSet phldrT="[文本]"/>
      <dgm:spPr>
        <a:solidFill>
          <a:srgbClr val="00B0F0"/>
        </a:solidFill>
      </dgm:spPr>
      <dgm:t>
        <a:bodyPr/>
        <a:lstStyle/>
        <a:p>
          <a:r>
            <a:rPr lang="zh-CN" altLang="en-US" dirty="0" smtClean="0"/>
            <a:t>工具</a:t>
          </a:r>
          <a:endParaRPr lang="zh-CN" altLang="en-US" dirty="0"/>
        </a:p>
      </dgm:t>
    </dgm:pt>
    <dgm:pt modelId="{EAE25438-1E22-4486-A36B-66D0EF1C5EF5}" cxnId="{053F6F8E-6174-4F5A-885C-EC8E816CCE1C}" type="parTrans">
      <dgm:prSet/>
      <dgm:spPr/>
      <dgm:t>
        <a:bodyPr/>
        <a:lstStyle/>
        <a:p>
          <a:endParaRPr lang="zh-CN" altLang="en-US"/>
        </a:p>
      </dgm:t>
    </dgm:pt>
    <dgm:pt modelId="{38576BCF-0DF3-4A7E-8383-EEA888083FEF}" cxnId="{053F6F8E-6174-4F5A-885C-EC8E816CCE1C}" type="sibTrans">
      <dgm:prSet/>
      <dgm:spPr>
        <a:solidFill>
          <a:schemeClr val="bg1">
            <a:lumMod val="85000"/>
          </a:schemeClr>
        </a:solidFill>
      </dgm:spPr>
      <dgm:t>
        <a:bodyPr/>
        <a:lstStyle/>
        <a:p>
          <a:endParaRPr lang="zh-CN" altLang="en-US"/>
        </a:p>
      </dgm:t>
    </dgm:pt>
    <dgm:pt modelId="{E5756DBE-769C-434F-BD1F-AFB18B66CE03}">
      <dgm:prSet phldrT="[文本]"/>
      <dgm:spPr>
        <a:solidFill>
          <a:srgbClr val="00B0F0"/>
        </a:solidFill>
      </dgm:spPr>
      <dgm:t>
        <a:bodyPr/>
        <a:lstStyle/>
        <a:p>
          <a:r>
            <a:rPr lang="zh-CN" altLang="en-US" dirty="0" smtClean="0"/>
            <a:t>鲲鹏解决方案</a:t>
          </a:r>
          <a:endParaRPr lang="zh-CN" altLang="en-US" dirty="0"/>
        </a:p>
      </dgm:t>
    </dgm:pt>
    <dgm:pt modelId="{331F4228-435C-45AA-BC33-AF9AACF6A79D}" cxnId="{33F17893-0463-41E4-A143-1481AFC37931}" type="parTrans">
      <dgm:prSet/>
      <dgm:spPr/>
      <dgm:t>
        <a:bodyPr/>
        <a:lstStyle/>
        <a:p>
          <a:endParaRPr lang="zh-CN" altLang="en-US"/>
        </a:p>
      </dgm:t>
    </dgm:pt>
    <dgm:pt modelId="{5837F1D7-2012-4086-B99F-1EF58BE1B3BB}" cxnId="{33F17893-0463-41E4-A143-1481AFC37931}" type="sibTrans">
      <dgm:prSet/>
      <dgm:spPr>
        <a:solidFill>
          <a:schemeClr val="bg1">
            <a:lumMod val="85000"/>
          </a:schemeClr>
        </a:solidFill>
      </dgm:spPr>
      <dgm:t>
        <a:bodyPr/>
        <a:lstStyle/>
        <a:p>
          <a:endParaRPr lang="zh-CN" altLang="en-US"/>
        </a:p>
      </dgm:t>
    </dgm:pt>
    <dgm:pt modelId="{7FEAEBB8-A3E6-47DA-B928-E43DB19F7783}">
      <dgm:prSet phldrT="[文本]"/>
      <dgm:spPr>
        <a:solidFill>
          <a:srgbClr val="00B0F0"/>
        </a:solidFill>
      </dgm:spPr>
      <dgm:t>
        <a:bodyPr/>
        <a:lstStyle/>
        <a:p>
          <a:r>
            <a:rPr lang="zh-CN" altLang="en-US" dirty="0" smtClean="0"/>
            <a:t>云服务</a:t>
          </a:r>
          <a:endParaRPr lang="zh-CN" altLang="en-US" dirty="0"/>
        </a:p>
      </dgm:t>
    </dgm:pt>
    <dgm:pt modelId="{51499070-7415-491F-88E8-6BD57174038B}" cxnId="{EF5F127C-C7CF-4F58-94D9-F449E218414F}" type="parTrans">
      <dgm:prSet/>
      <dgm:spPr/>
      <dgm:t>
        <a:bodyPr/>
        <a:lstStyle/>
        <a:p>
          <a:endParaRPr lang="zh-CN" altLang="en-US"/>
        </a:p>
      </dgm:t>
    </dgm:pt>
    <dgm:pt modelId="{D3EDBEB0-3241-4431-A191-F5015108A4F7}" cxnId="{EF5F127C-C7CF-4F58-94D9-F449E218414F}" type="sibTrans">
      <dgm:prSet/>
      <dgm:spPr>
        <a:solidFill>
          <a:schemeClr val="bg1">
            <a:lumMod val="85000"/>
          </a:schemeClr>
        </a:solidFill>
      </dgm:spPr>
      <dgm:t>
        <a:bodyPr/>
        <a:lstStyle/>
        <a:p>
          <a:endParaRPr lang="zh-CN" altLang="en-US"/>
        </a:p>
      </dgm:t>
    </dgm:pt>
    <dgm:pt modelId="{DC06FCC0-B374-4BF0-A687-E3AE73F38E1D}">
      <dgm:prSet phldrT="[文本]"/>
      <dgm:spPr>
        <a:solidFill>
          <a:srgbClr val="00B0F0"/>
        </a:solidFill>
      </dgm:spPr>
      <dgm:t>
        <a:bodyPr/>
        <a:lstStyle/>
        <a:p>
          <a:r>
            <a:rPr lang="zh-CN" altLang="en-US" dirty="0" smtClean="0"/>
            <a:t>赛事资讯</a:t>
          </a:r>
          <a:endParaRPr lang="zh-CN" altLang="en-US" dirty="0"/>
        </a:p>
      </dgm:t>
    </dgm:pt>
    <dgm:pt modelId="{9574774C-0287-4490-A340-8CACB80C215B}" cxnId="{9DF887CB-FEE7-4D13-B3FF-50207C27F26E}" type="parTrans">
      <dgm:prSet/>
      <dgm:spPr/>
      <dgm:t>
        <a:bodyPr/>
        <a:lstStyle/>
        <a:p>
          <a:endParaRPr lang="zh-CN" altLang="en-US"/>
        </a:p>
      </dgm:t>
    </dgm:pt>
    <dgm:pt modelId="{C4D83615-F0A6-40B7-92AF-2EE7F26254D9}" cxnId="{9DF887CB-FEE7-4D13-B3FF-50207C27F26E}" type="sibTrans">
      <dgm:prSet/>
      <dgm:spPr>
        <a:solidFill>
          <a:schemeClr val="bg1">
            <a:lumMod val="85000"/>
          </a:schemeClr>
        </a:solidFill>
      </dgm:spPr>
      <dgm:t>
        <a:bodyPr/>
        <a:lstStyle/>
        <a:p>
          <a:endParaRPr lang="zh-CN" altLang="en-US"/>
        </a:p>
      </dgm:t>
    </dgm:pt>
    <dgm:pt modelId="{B838AD48-B0C7-4C95-B685-813841748B07}" type="pres">
      <dgm:prSet presAssocID="{DF34DE5B-08E0-4B23-98A3-B36331288017}" presName="Name0" presStyleCnt="0">
        <dgm:presLayoutVars>
          <dgm:chMax val="1"/>
          <dgm:dir/>
          <dgm:animLvl val="ctr"/>
          <dgm:resizeHandles val="exact"/>
        </dgm:presLayoutVars>
      </dgm:prSet>
      <dgm:spPr/>
      <dgm:t>
        <a:bodyPr/>
        <a:lstStyle/>
        <a:p>
          <a:endParaRPr lang="zh-CN" altLang="en-US"/>
        </a:p>
      </dgm:t>
    </dgm:pt>
    <dgm:pt modelId="{E7E773C3-C29F-4C6A-AE09-4CC2DB0EB171}" type="pres">
      <dgm:prSet presAssocID="{17EBD378-0954-4977-8F0D-850860671555}" presName="centerShape" presStyleLbl="node0" presStyleIdx="0" presStyleCnt="1" custScaleX="182202" custScaleY="105548"/>
      <dgm:spPr/>
      <dgm:t>
        <a:bodyPr/>
        <a:lstStyle/>
        <a:p>
          <a:endParaRPr lang="zh-CN" altLang="en-US"/>
        </a:p>
      </dgm:t>
    </dgm:pt>
    <dgm:pt modelId="{0DA7C30A-1ED0-41E0-8C37-FD381B4B8830}" type="pres">
      <dgm:prSet presAssocID="{AF1EBF0C-AFE5-4909-A755-87D8B8195AF0}" presName="node" presStyleLbl="node1" presStyleIdx="0" presStyleCnt="7">
        <dgm:presLayoutVars>
          <dgm:bulletEnabled val="1"/>
        </dgm:presLayoutVars>
      </dgm:prSet>
      <dgm:spPr/>
      <dgm:t>
        <a:bodyPr/>
        <a:lstStyle/>
        <a:p>
          <a:endParaRPr lang="zh-CN" altLang="en-US"/>
        </a:p>
      </dgm:t>
    </dgm:pt>
    <dgm:pt modelId="{05707C54-E8BC-4061-BD1B-1A95ED24EC5F}" type="pres">
      <dgm:prSet presAssocID="{AF1EBF0C-AFE5-4909-A755-87D8B8195AF0}" presName="dummy" presStyleCnt="0"/>
      <dgm:spPr/>
    </dgm:pt>
    <dgm:pt modelId="{4C1E89EA-751E-4325-AA92-116819F1DC63}" type="pres">
      <dgm:prSet presAssocID="{886E0283-4708-415C-B02E-7D4C3172D615}" presName="sibTrans" presStyleLbl="sibTrans2D1" presStyleIdx="0" presStyleCnt="7"/>
      <dgm:spPr/>
      <dgm:t>
        <a:bodyPr/>
        <a:lstStyle/>
        <a:p>
          <a:endParaRPr lang="zh-CN" altLang="en-US"/>
        </a:p>
      </dgm:t>
    </dgm:pt>
    <dgm:pt modelId="{41FB29BF-1200-4FCD-918C-CD3DC43458A4}" type="pres">
      <dgm:prSet presAssocID="{186E1724-18A6-4226-B91F-04D32C3D4897}" presName="node" presStyleLbl="node1" presStyleIdx="1" presStyleCnt="7">
        <dgm:presLayoutVars>
          <dgm:bulletEnabled val="1"/>
        </dgm:presLayoutVars>
      </dgm:prSet>
      <dgm:spPr/>
      <dgm:t>
        <a:bodyPr/>
        <a:lstStyle/>
        <a:p>
          <a:endParaRPr lang="zh-CN" altLang="en-US"/>
        </a:p>
      </dgm:t>
    </dgm:pt>
    <dgm:pt modelId="{BF89F5E2-2F67-4C72-AC6E-AFB4C1B2890F}" type="pres">
      <dgm:prSet presAssocID="{186E1724-18A6-4226-B91F-04D32C3D4897}" presName="dummy" presStyleCnt="0"/>
      <dgm:spPr/>
    </dgm:pt>
    <dgm:pt modelId="{1C453CA7-D9BB-4F6C-B2E5-26F089FAE933}" type="pres">
      <dgm:prSet presAssocID="{41CED591-A225-47A5-B396-C23DF148622F}" presName="sibTrans" presStyleLbl="sibTrans2D1" presStyleIdx="1" presStyleCnt="7"/>
      <dgm:spPr/>
      <dgm:t>
        <a:bodyPr/>
        <a:lstStyle/>
        <a:p>
          <a:endParaRPr lang="zh-CN" altLang="en-US"/>
        </a:p>
      </dgm:t>
    </dgm:pt>
    <dgm:pt modelId="{8DBE21E4-7406-4A9F-B742-95FD36D2C446}" type="pres">
      <dgm:prSet presAssocID="{42CC0C9E-8A93-4AF8-AFEE-642AA840E126}" presName="node" presStyleLbl="node1" presStyleIdx="2" presStyleCnt="7">
        <dgm:presLayoutVars>
          <dgm:bulletEnabled val="1"/>
        </dgm:presLayoutVars>
      </dgm:prSet>
      <dgm:spPr/>
      <dgm:t>
        <a:bodyPr/>
        <a:lstStyle/>
        <a:p>
          <a:endParaRPr lang="zh-CN" altLang="en-US"/>
        </a:p>
      </dgm:t>
    </dgm:pt>
    <dgm:pt modelId="{091806D3-49AC-49C5-A0DF-6E0B9F8A3DCE}" type="pres">
      <dgm:prSet presAssocID="{42CC0C9E-8A93-4AF8-AFEE-642AA840E126}" presName="dummy" presStyleCnt="0"/>
      <dgm:spPr/>
    </dgm:pt>
    <dgm:pt modelId="{FF75ACCA-8070-446D-A08D-AC7F9229FC8E}" type="pres">
      <dgm:prSet presAssocID="{42B8E5AC-4B3F-4B6B-B5D8-FF26073A972B}" presName="sibTrans" presStyleLbl="sibTrans2D1" presStyleIdx="2" presStyleCnt="7"/>
      <dgm:spPr/>
      <dgm:t>
        <a:bodyPr/>
        <a:lstStyle/>
        <a:p>
          <a:endParaRPr lang="zh-CN" altLang="en-US"/>
        </a:p>
      </dgm:t>
    </dgm:pt>
    <dgm:pt modelId="{921687D5-37FD-4805-86AB-E3E2A925D230}" type="pres">
      <dgm:prSet presAssocID="{1A482FDD-3E0F-48DF-A65D-50F9E850DA73}" presName="node" presStyleLbl="node1" presStyleIdx="3" presStyleCnt="7">
        <dgm:presLayoutVars>
          <dgm:bulletEnabled val="1"/>
        </dgm:presLayoutVars>
      </dgm:prSet>
      <dgm:spPr/>
      <dgm:t>
        <a:bodyPr/>
        <a:lstStyle/>
        <a:p>
          <a:endParaRPr lang="zh-CN" altLang="en-US"/>
        </a:p>
      </dgm:t>
    </dgm:pt>
    <dgm:pt modelId="{4EBC5E26-D166-45A2-A0BB-89DCF4CD2E14}" type="pres">
      <dgm:prSet presAssocID="{1A482FDD-3E0F-48DF-A65D-50F9E850DA73}" presName="dummy" presStyleCnt="0"/>
      <dgm:spPr/>
    </dgm:pt>
    <dgm:pt modelId="{251558D2-0FA9-4BE7-A6DE-D41883485F9A}" type="pres">
      <dgm:prSet presAssocID="{38576BCF-0DF3-4A7E-8383-EEA888083FEF}" presName="sibTrans" presStyleLbl="sibTrans2D1" presStyleIdx="3" presStyleCnt="7"/>
      <dgm:spPr/>
      <dgm:t>
        <a:bodyPr/>
        <a:lstStyle/>
        <a:p>
          <a:endParaRPr lang="zh-CN" altLang="en-US"/>
        </a:p>
      </dgm:t>
    </dgm:pt>
    <dgm:pt modelId="{DB646926-1237-41F9-8FCC-011B9BB73D8A}" type="pres">
      <dgm:prSet presAssocID="{E5756DBE-769C-434F-BD1F-AFB18B66CE03}" presName="node" presStyleLbl="node1" presStyleIdx="4" presStyleCnt="7">
        <dgm:presLayoutVars>
          <dgm:bulletEnabled val="1"/>
        </dgm:presLayoutVars>
      </dgm:prSet>
      <dgm:spPr/>
      <dgm:t>
        <a:bodyPr/>
        <a:lstStyle/>
        <a:p>
          <a:endParaRPr lang="zh-CN" altLang="en-US"/>
        </a:p>
      </dgm:t>
    </dgm:pt>
    <dgm:pt modelId="{3A9DF077-C596-4AA6-A1EB-051814F97FE8}" type="pres">
      <dgm:prSet presAssocID="{E5756DBE-769C-434F-BD1F-AFB18B66CE03}" presName="dummy" presStyleCnt="0"/>
      <dgm:spPr/>
    </dgm:pt>
    <dgm:pt modelId="{C5A87CAD-4109-42CD-9C23-5A1C85C59B6B}" type="pres">
      <dgm:prSet presAssocID="{5837F1D7-2012-4086-B99F-1EF58BE1B3BB}" presName="sibTrans" presStyleLbl="sibTrans2D1" presStyleIdx="4" presStyleCnt="7"/>
      <dgm:spPr/>
      <dgm:t>
        <a:bodyPr/>
        <a:lstStyle/>
        <a:p>
          <a:endParaRPr lang="zh-CN" altLang="en-US"/>
        </a:p>
      </dgm:t>
    </dgm:pt>
    <dgm:pt modelId="{54F87619-A011-4D36-AFAD-159A66167294}" type="pres">
      <dgm:prSet presAssocID="{7FEAEBB8-A3E6-47DA-B928-E43DB19F7783}" presName="node" presStyleLbl="node1" presStyleIdx="5" presStyleCnt="7">
        <dgm:presLayoutVars>
          <dgm:bulletEnabled val="1"/>
        </dgm:presLayoutVars>
      </dgm:prSet>
      <dgm:spPr/>
      <dgm:t>
        <a:bodyPr/>
        <a:lstStyle/>
        <a:p>
          <a:endParaRPr lang="zh-CN" altLang="en-US"/>
        </a:p>
      </dgm:t>
    </dgm:pt>
    <dgm:pt modelId="{FC3AF52E-F00F-4837-A017-03CA7F2244EA}" type="pres">
      <dgm:prSet presAssocID="{7FEAEBB8-A3E6-47DA-B928-E43DB19F7783}" presName="dummy" presStyleCnt="0"/>
      <dgm:spPr/>
    </dgm:pt>
    <dgm:pt modelId="{44425611-EF63-45CA-AF48-1E3E955DC29B}" type="pres">
      <dgm:prSet presAssocID="{D3EDBEB0-3241-4431-A191-F5015108A4F7}" presName="sibTrans" presStyleLbl="sibTrans2D1" presStyleIdx="5" presStyleCnt="7"/>
      <dgm:spPr/>
      <dgm:t>
        <a:bodyPr/>
        <a:lstStyle/>
        <a:p>
          <a:endParaRPr lang="zh-CN" altLang="en-US"/>
        </a:p>
      </dgm:t>
    </dgm:pt>
    <dgm:pt modelId="{B1493EF7-FB80-44F7-8F83-60A9658EDFD4}" type="pres">
      <dgm:prSet presAssocID="{DC06FCC0-B374-4BF0-A687-E3AE73F38E1D}" presName="node" presStyleLbl="node1" presStyleIdx="6" presStyleCnt="7">
        <dgm:presLayoutVars>
          <dgm:bulletEnabled val="1"/>
        </dgm:presLayoutVars>
      </dgm:prSet>
      <dgm:spPr/>
      <dgm:t>
        <a:bodyPr/>
        <a:lstStyle/>
        <a:p>
          <a:endParaRPr lang="zh-CN" altLang="en-US"/>
        </a:p>
      </dgm:t>
    </dgm:pt>
    <dgm:pt modelId="{1A3B217E-7E8C-4A2C-88D9-CBE59E092431}" type="pres">
      <dgm:prSet presAssocID="{DC06FCC0-B374-4BF0-A687-E3AE73F38E1D}" presName="dummy" presStyleCnt="0"/>
      <dgm:spPr/>
    </dgm:pt>
    <dgm:pt modelId="{F76300BA-29E6-4518-87BB-14C9DB6A5459}" type="pres">
      <dgm:prSet presAssocID="{C4D83615-F0A6-40B7-92AF-2EE7F26254D9}" presName="sibTrans" presStyleLbl="sibTrans2D1" presStyleIdx="6" presStyleCnt="7"/>
      <dgm:spPr/>
      <dgm:t>
        <a:bodyPr/>
        <a:lstStyle/>
        <a:p>
          <a:endParaRPr lang="zh-CN" altLang="en-US"/>
        </a:p>
      </dgm:t>
    </dgm:pt>
  </dgm:ptLst>
  <dgm:cxnLst>
    <dgm:cxn modelId="{053F6F8E-6174-4F5A-885C-EC8E816CCE1C}" srcId="{17EBD378-0954-4977-8F0D-850860671555}" destId="{1A482FDD-3E0F-48DF-A65D-50F9E850DA73}" srcOrd="3" destOrd="0" parTransId="{EAE25438-1E22-4486-A36B-66D0EF1C5EF5}" sibTransId="{38576BCF-0DF3-4A7E-8383-EEA888083FEF}"/>
    <dgm:cxn modelId="{94565DA9-D101-4E0E-A11A-2D77BAE57E7F}" type="presOf" srcId="{38576BCF-0DF3-4A7E-8383-EEA888083FEF}" destId="{251558D2-0FA9-4BE7-A6DE-D41883485F9A}" srcOrd="0" destOrd="0" presId="urn:microsoft.com/office/officeart/2005/8/layout/radial6"/>
    <dgm:cxn modelId="{A57171C3-9054-40F0-90DE-D0FC473A253B}" type="presOf" srcId="{AF1EBF0C-AFE5-4909-A755-87D8B8195AF0}" destId="{0DA7C30A-1ED0-41E0-8C37-FD381B4B8830}" srcOrd="0" destOrd="0" presId="urn:microsoft.com/office/officeart/2005/8/layout/radial6"/>
    <dgm:cxn modelId="{2B9DE07E-3261-435A-A0BF-5B8C72D4D067}" type="presOf" srcId="{186E1724-18A6-4226-B91F-04D32C3D4897}" destId="{41FB29BF-1200-4FCD-918C-CD3DC43458A4}" srcOrd="0" destOrd="0" presId="urn:microsoft.com/office/officeart/2005/8/layout/radial6"/>
    <dgm:cxn modelId="{A6FB2AA1-84DC-4E7D-8255-E3CD649FADEC}" type="presOf" srcId="{C4D83615-F0A6-40B7-92AF-2EE7F26254D9}" destId="{F76300BA-29E6-4518-87BB-14C9DB6A5459}" srcOrd="0" destOrd="0" presId="urn:microsoft.com/office/officeart/2005/8/layout/radial6"/>
    <dgm:cxn modelId="{9DF887CB-FEE7-4D13-B3FF-50207C27F26E}" srcId="{17EBD378-0954-4977-8F0D-850860671555}" destId="{DC06FCC0-B374-4BF0-A687-E3AE73F38E1D}" srcOrd="6" destOrd="0" parTransId="{9574774C-0287-4490-A340-8CACB80C215B}" sibTransId="{C4D83615-F0A6-40B7-92AF-2EE7F26254D9}"/>
    <dgm:cxn modelId="{59AFF17A-6F10-454C-BC6D-380B20EC5C24}" type="presOf" srcId="{1A482FDD-3E0F-48DF-A65D-50F9E850DA73}" destId="{921687D5-37FD-4805-86AB-E3E2A925D230}" srcOrd="0" destOrd="0" presId="urn:microsoft.com/office/officeart/2005/8/layout/radial6"/>
    <dgm:cxn modelId="{ADCE4CA9-4BD4-46DB-9709-835B9F07123D}" type="presOf" srcId="{5837F1D7-2012-4086-B99F-1EF58BE1B3BB}" destId="{C5A87CAD-4109-42CD-9C23-5A1C85C59B6B}" srcOrd="0" destOrd="0" presId="urn:microsoft.com/office/officeart/2005/8/layout/radial6"/>
    <dgm:cxn modelId="{EF5F127C-C7CF-4F58-94D9-F449E218414F}" srcId="{17EBD378-0954-4977-8F0D-850860671555}" destId="{7FEAEBB8-A3E6-47DA-B928-E43DB19F7783}" srcOrd="5" destOrd="0" parTransId="{51499070-7415-491F-88E8-6BD57174038B}" sibTransId="{D3EDBEB0-3241-4431-A191-F5015108A4F7}"/>
    <dgm:cxn modelId="{1449F0ED-1529-4477-9D3C-47949F268BE5}" type="presOf" srcId="{DC06FCC0-B374-4BF0-A687-E3AE73F38E1D}" destId="{B1493EF7-FB80-44F7-8F83-60A9658EDFD4}" srcOrd="0" destOrd="0" presId="urn:microsoft.com/office/officeart/2005/8/layout/radial6"/>
    <dgm:cxn modelId="{6334B033-E2F4-4AB1-A190-FCD7203D58EA}" type="presOf" srcId="{886E0283-4708-415C-B02E-7D4C3172D615}" destId="{4C1E89EA-751E-4325-AA92-116819F1DC63}" srcOrd="0" destOrd="0" presId="urn:microsoft.com/office/officeart/2005/8/layout/radial6"/>
    <dgm:cxn modelId="{F92BAE50-B686-4ABF-B492-9ED78BC99EF9}" type="presOf" srcId="{42B8E5AC-4B3F-4B6B-B5D8-FF26073A972B}" destId="{FF75ACCA-8070-446D-A08D-AC7F9229FC8E}" srcOrd="0" destOrd="0" presId="urn:microsoft.com/office/officeart/2005/8/layout/radial6"/>
    <dgm:cxn modelId="{5162BD34-7309-4D1D-BEFF-3A80AF0907A0}" srcId="{17EBD378-0954-4977-8F0D-850860671555}" destId="{186E1724-18A6-4226-B91F-04D32C3D4897}" srcOrd="1" destOrd="0" parTransId="{E889D8FB-1423-48C7-8092-0C8E3E925AD6}" sibTransId="{41CED591-A225-47A5-B396-C23DF148622F}"/>
    <dgm:cxn modelId="{61B0AE60-94BC-488C-ACC8-0B550B3E5E39}" type="presOf" srcId="{D3EDBEB0-3241-4431-A191-F5015108A4F7}" destId="{44425611-EF63-45CA-AF48-1E3E955DC29B}" srcOrd="0" destOrd="0" presId="urn:microsoft.com/office/officeart/2005/8/layout/radial6"/>
    <dgm:cxn modelId="{5FE057C1-AC24-4E35-AA01-9F7B2F29A522}" type="presOf" srcId="{42CC0C9E-8A93-4AF8-AFEE-642AA840E126}" destId="{8DBE21E4-7406-4A9F-B742-95FD36D2C446}" srcOrd="0" destOrd="0" presId="urn:microsoft.com/office/officeart/2005/8/layout/radial6"/>
    <dgm:cxn modelId="{9E356A84-F6FD-4F10-9852-619CF921431B}" type="presOf" srcId="{7FEAEBB8-A3E6-47DA-B928-E43DB19F7783}" destId="{54F87619-A011-4D36-AFAD-159A66167294}" srcOrd="0" destOrd="0" presId="urn:microsoft.com/office/officeart/2005/8/layout/radial6"/>
    <dgm:cxn modelId="{313AD610-0C9D-4B05-9669-88E13843AF4A}" type="presOf" srcId="{DF34DE5B-08E0-4B23-98A3-B36331288017}" destId="{B838AD48-B0C7-4C95-B685-813841748B07}" srcOrd="0" destOrd="0" presId="urn:microsoft.com/office/officeart/2005/8/layout/radial6"/>
    <dgm:cxn modelId="{411680F6-D905-4F70-A9C1-C8EE8D33E20F}" type="presOf" srcId="{E5756DBE-769C-434F-BD1F-AFB18B66CE03}" destId="{DB646926-1237-41F9-8FCC-011B9BB73D8A}" srcOrd="0" destOrd="0" presId="urn:microsoft.com/office/officeart/2005/8/layout/radial6"/>
    <dgm:cxn modelId="{33F17893-0463-41E4-A143-1481AFC37931}" srcId="{17EBD378-0954-4977-8F0D-850860671555}" destId="{E5756DBE-769C-434F-BD1F-AFB18B66CE03}" srcOrd="4" destOrd="0" parTransId="{331F4228-435C-45AA-BC33-AF9AACF6A79D}" sibTransId="{5837F1D7-2012-4086-B99F-1EF58BE1B3BB}"/>
    <dgm:cxn modelId="{8939B512-1339-47F5-8BB0-BD5A2088E51A}" type="presOf" srcId="{17EBD378-0954-4977-8F0D-850860671555}" destId="{E7E773C3-C29F-4C6A-AE09-4CC2DB0EB171}" srcOrd="0" destOrd="0" presId="urn:microsoft.com/office/officeart/2005/8/layout/radial6"/>
    <dgm:cxn modelId="{DD88196B-6375-44FE-844B-508CFEC815E5}" srcId="{17EBD378-0954-4977-8F0D-850860671555}" destId="{AF1EBF0C-AFE5-4909-A755-87D8B8195AF0}" srcOrd="0" destOrd="0" parTransId="{2CFE8B56-E5C5-4485-A0ED-9959ADEFE9F5}" sibTransId="{886E0283-4708-415C-B02E-7D4C3172D615}"/>
    <dgm:cxn modelId="{597A7E29-0FD9-473E-A92C-766B044F1543}" type="presOf" srcId="{41CED591-A225-47A5-B396-C23DF148622F}" destId="{1C453CA7-D9BB-4F6C-B2E5-26F089FAE933}" srcOrd="0" destOrd="0" presId="urn:microsoft.com/office/officeart/2005/8/layout/radial6"/>
    <dgm:cxn modelId="{3C8AC4BD-A405-4667-AF62-AA4A1E3553D7}" srcId="{17EBD378-0954-4977-8F0D-850860671555}" destId="{42CC0C9E-8A93-4AF8-AFEE-642AA840E126}" srcOrd="2" destOrd="0" parTransId="{135ADBEB-ABA1-4D43-BD43-29E2E28F303B}" sibTransId="{42B8E5AC-4B3F-4B6B-B5D8-FF26073A972B}"/>
    <dgm:cxn modelId="{0DEF828A-16FB-41BB-84A5-80344B9A47D1}" srcId="{DF34DE5B-08E0-4B23-98A3-B36331288017}" destId="{17EBD378-0954-4977-8F0D-850860671555}" srcOrd="0" destOrd="0" parTransId="{5B694196-4369-4C4E-BCBC-1890084E0EE5}" sibTransId="{A023F7BC-FAA3-4A47-9C7B-6702A6DE0CAA}"/>
    <dgm:cxn modelId="{2CD28A45-B20D-493E-95A3-0F05C49BEA99}" type="presParOf" srcId="{B838AD48-B0C7-4C95-B685-813841748B07}" destId="{E7E773C3-C29F-4C6A-AE09-4CC2DB0EB171}" srcOrd="0" destOrd="0" presId="urn:microsoft.com/office/officeart/2005/8/layout/radial6"/>
    <dgm:cxn modelId="{508B07B3-365F-4B23-80C0-27AA5AED97F2}" type="presParOf" srcId="{B838AD48-B0C7-4C95-B685-813841748B07}" destId="{0DA7C30A-1ED0-41E0-8C37-FD381B4B8830}" srcOrd="1" destOrd="0" presId="urn:microsoft.com/office/officeart/2005/8/layout/radial6"/>
    <dgm:cxn modelId="{B6391C2B-9B75-4312-9541-F8D3FAE90576}" type="presParOf" srcId="{B838AD48-B0C7-4C95-B685-813841748B07}" destId="{05707C54-E8BC-4061-BD1B-1A95ED24EC5F}" srcOrd="2" destOrd="0" presId="urn:microsoft.com/office/officeart/2005/8/layout/radial6"/>
    <dgm:cxn modelId="{77B2A6FF-ADF3-4CAB-9784-E97E692D8E8F}" type="presParOf" srcId="{B838AD48-B0C7-4C95-B685-813841748B07}" destId="{4C1E89EA-751E-4325-AA92-116819F1DC63}" srcOrd="3" destOrd="0" presId="urn:microsoft.com/office/officeart/2005/8/layout/radial6"/>
    <dgm:cxn modelId="{EEBC9F01-FD13-4966-9FCD-A019BEDF6D73}" type="presParOf" srcId="{B838AD48-B0C7-4C95-B685-813841748B07}" destId="{41FB29BF-1200-4FCD-918C-CD3DC43458A4}" srcOrd="4" destOrd="0" presId="urn:microsoft.com/office/officeart/2005/8/layout/radial6"/>
    <dgm:cxn modelId="{BE419E6C-133E-42A9-AC27-7D62CF67D3A0}" type="presParOf" srcId="{B838AD48-B0C7-4C95-B685-813841748B07}" destId="{BF89F5E2-2F67-4C72-AC6E-AFB4C1B2890F}" srcOrd="5" destOrd="0" presId="urn:microsoft.com/office/officeart/2005/8/layout/radial6"/>
    <dgm:cxn modelId="{A5EA1980-E22D-44C2-8238-B662F9EF976D}" type="presParOf" srcId="{B838AD48-B0C7-4C95-B685-813841748B07}" destId="{1C453CA7-D9BB-4F6C-B2E5-26F089FAE933}" srcOrd="6" destOrd="0" presId="urn:microsoft.com/office/officeart/2005/8/layout/radial6"/>
    <dgm:cxn modelId="{40A8473A-D597-489B-8894-43FAD17FC64A}" type="presParOf" srcId="{B838AD48-B0C7-4C95-B685-813841748B07}" destId="{8DBE21E4-7406-4A9F-B742-95FD36D2C446}" srcOrd="7" destOrd="0" presId="urn:microsoft.com/office/officeart/2005/8/layout/radial6"/>
    <dgm:cxn modelId="{C2D8C05D-C462-4869-979F-C98C849CB37A}" type="presParOf" srcId="{B838AD48-B0C7-4C95-B685-813841748B07}" destId="{091806D3-49AC-49C5-A0DF-6E0B9F8A3DCE}" srcOrd="8" destOrd="0" presId="urn:microsoft.com/office/officeart/2005/8/layout/radial6"/>
    <dgm:cxn modelId="{9797D801-0439-432E-B0B5-908E8299C3C2}" type="presParOf" srcId="{B838AD48-B0C7-4C95-B685-813841748B07}" destId="{FF75ACCA-8070-446D-A08D-AC7F9229FC8E}" srcOrd="9" destOrd="0" presId="urn:microsoft.com/office/officeart/2005/8/layout/radial6"/>
    <dgm:cxn modelId="{B9C6FFE8-47EA-4695-A018-91D1153CC4FE}" type="presParOf" srcId="{B838AD48-B0C7-4C95-B685-813841748B07}" destId="{921687D5-37FD-4805-86AB-E3E2A925D230}" srcOrd="10" destOrd="0" presId="urn:microsoft.com/office/officeart/2005/8/layout/radial6"/>
    <dgm:cxn modelId="{FC6CA5BE-3D7E-48BC-95DD-F6C1A33437A8}" type="presParOf" srcId="{B838AD48-B0C7-4C95-B685-813841748B07}" destId="{4EBC5E26-D166-45A2-A0BB-89DCF4CD2E14}" srcOrd="11" destOrd="0" presId="urn:microsoft.com/office/officeart/2005/8/layout/radial6"/>
    <dgm:cxn modelId="{2472534E-3987-4AE9-8006-84D8CA3B06AF}" type="presParOf" srcId="{B838AD48-B0C7-4C95-B685-813841748B07}" destId="{251558D2-0FA9-4BE7-A6DE-D41883485F9A}" srcOrd="12" destOrd="0" presId="urn:microsoft.com/office/officeart/2005/8/layout/radial6"/>
    <dgm:cxn modelId="{2B5CE1EC-BE9F-4095-B4C7-8AB9C10E953F}" type="presParOf" srcId="{B838AD48-B0C7-4C95-B685-813841748B07}" destId="{DB646926-1237-41F9-8FCC-011B9BB73D8A}" srcOrd="13" destOrd="0" presId="urn:microsoft.com/office/officeart/2005/8/layout/radial6"/>
    <dgm:cxn modelId="{B37C7D9C-1BE2-40BE-AF87-850DDA54EB00}" type="presParOf" srcId="{B838AD48-B0C7-4C95-B685-813841748B07}" destId="{3A9DF077-C596-4AA6-A1EB-051814F97FE8}" srcOrd="14" destOrd="0" presId="urn:microsoft.com/office/officeart/2005/8/layout/radial6"/>
    <dgm:cxn modelId="{F9866BA2-76E2-4351-B30F-54C4B9862123}" type="presParOf" srcId="{B838AD48-B0C7-4C95-B685-813841748B07}" destId="{C5A87CAD-4109-42CD-9C23-5A1C85C59B6B}" srcOrd="15" destOrd="0" presId="urn:microsoft.com/office/officeart/2005/8/layout/radial6"/>
    <dgm:cxn modelId="{C5229A63-DA3A-4523-8E30-A8DE760875B9}" type="presParOf" srcId="{B838AD48-B0C7-4C95-B685-813841748B07}" destId="{54F87619-A011-4D36-AFAD-159A66167294}" srcOrd="16" destOrd="0" presId="urn:microsoft.com/office/officeart/2005/8/layout/radial6"/>
    <dgm:cxn modelId="{C2D6700E-0956-47AB-A6A2-A79F6F20E7F7}" type="presParOf" srcId="{B838AD48-B0C7-4C95-B685-813841748B07}" destId="{FC3AF52E-F00F-4837-A017-03CA7F2244EA}" srcOrd="17" destOrd="0" presId="urn:microsoft.com/office/officeart/2005/8/layout/radial6"/>
    <dgm:cxn modelId="{5DA3854E-DF42-41C6-ADF6-4EFC1901FA64}" type="presParOf" srcId="{B838AD48-B0C7-4C95-B685-813841748B07}" destId="{44425611-EF63-45CA-AF48-1E3E955DC29B}" srcOrd="18" destOrd="0" presId="urn:microsoft.com/office/officeart/2005/8/layout/radial6"/>
    <dgm:cxn modelId="{E4B94440-4499-483D-882F-11EC369875F8}" type="presParOf" srcId="{B838AD48-B0C7-4C95-B685-813841748B07}" destId="{B1493EF7-FB80-44F7-8F83-60A9658EDFD4}" srcOrd="19" destOrd="0" presId="urn:microsoft.com/office/officeart/2005/8/layout/radial6"/>
    <dgm:cxn modelId="{9AFE0CAE-04E8-4EAA-BBF9-74DBFB42EE04}" type="presParOf" srcId="{B838AD48-B0C7-4C95-B685-813841748B07}" destId="{1A3B217E-7E8C-4A2C-88D9-CBE59E092431}" srcOrd="20" destOrd="0" presId="urn:microsoft.com/office/officeart/2005/8/layout/radial6"/>
    <dgm:cxn modelId="{B8A7B0C4-504F-4A01-B045-2BDC623BD1A4}" type="presParOf" srcId="{B838AD48-B0C7-4C95-B685-813841748B07}" destId="{F76300BA-29E6-4518-87BB-14C9DB6A5459}" srcOrd="21"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89728-D7F4-4E05-940D-2C199CBAB189}">
      <dsp:nvSpPr>
        <dsp:cNvPr id="0" name=""/>
        <dsp:cNvSpPr/>
      </dsp:nvSpPr>
      <dsp:spPr>
        <a:xfrm>
          <a:off x="664272" y="0"/>
          <a:ext cx="2699451" cy="1230848"/>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1</a:t>
          </a:r>
          <a:r>
            <a:rPr lang="zh-CN" altLang="en-US" sz="1800" kern="1200" dirty="0" smtClean="0"/>
            <a:t>、点击了解更多，进入鲲鹏软件栈主页面</a:t>
          </a:r>
          <a:endParaRPr lang="zh-CN" altLang="en-US" sz="1800" kern="1200" dirty="0"/>
        </a:p>
      </dsp:txBody>
      <dsp:txXfrm>
        <a:off x="700322" y="36050"/>
        <a:ext cx="2627351" cy="1158748"/>
      </dsp:txXfrm>
    </dsp:sp>
    <dsp:sp modelId="{6A384F48-F686-471E-B2B4-33C098506FD7}">
      <dsp:nvSpPr>
        <dsp:cNvPr id="0" name=""/>
        <dsp:cNvSpPr/>
      </dsp:nvSpPr>
      <dsp:spPr>
        <a:xfrm rot="5400000">
          <a:off x="1783214" y="1261619"/>
          <a:ext cx="461568" cy="553881"/>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1847834" y="1307775"/>
        <a:ext cx="332329" cy="323098"/>
      </dsp:txXfrm>
    </dsp:sp>
    <dsp:sp modelId="{A08264CD-59FB-4D38-8A60-641C1B9F5EC8}">
      <dsp:nvSpPr>
        <dsp:cNvPr id="0" name=""/>
        <dsp:cNvSpPr/>
      </dsp:nvSpPr>
      <dsp:spPr>
        <a:xfrm>
          <a:off x="664272" y="1846272"/>
          <a:ext cx="2699451" cy="1230848"/>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2</a:t>
          </a:r>
          <a:r>
            <a:rPr lang="zh-CN" altLang="en-US" sz="1800" kern="1200" dirty="0" smtClean="0"/>
            <a:t>、在鲲鹏软件中输入自己想要获取的软件名称</a:t>
          </a:r>
          <a:endParaRPr lang="zh-CN" altLang="en-US" sz="1800" kern="1200" dirty="0"/>
        </a:p>
      </dsp:txBody>
      <dsp:txXfrm>
        <a:off x="700322" y="1882322"/>
        <a:ext cx="2627351" cy="1158748"/>
      </dsp:txXfrm>
    </dsp:sp>
    <dsp:sp modelId="{D655B8FC-4FCC-4154-A26B-986C8B840489}">
      <dsp:nvSpPr>
        <dsp:cNvPr id="0" name=""/>
        <dsp:cNvSpPr/>
      </dsp:nvSpPr>
      <dsp:spPr>
        <a:xfrm rot="5400000">
          <a:off x="1783214" y="3107891"/>
          <a:ext cx="461567" cy="553881"/>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1847833" y="3154048"/>
        <a:ext cx="332329" cy="323097"/>
      </dsp:txXfrm>
    </dsp:sp>
    <dsp:sp modelId="{088BBC1A-03C2-43C3-9F03-40B6A0D01704}">
      <dsp:nvSpPr>
        <dsp:cNvPr id="0" name=""/>
        <dsp:cNvSpPr/>
      </dsp:nvSpPr>
      <dsp:spPr>
        <a:xfrm>
          <a:off x="664272" y="3692544"/>
          <a:ext cx="2699451" cy="1230848"/>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3</a:t>
          </a:r>
          <a:r>
            <a:rPr lang="zh-CN" altLang="en-US" sz="1800" kern="1200" dirty="0" smtClean="0"/>
            <a:t>、点击软件名称即可获取软件安装指南</a:t>
          </a:r>
          <a:endParaRPr lang="zh-CN" altLang="en-US" sz="1800" kern="1200" dirty="0"/>
        </a:p>
      </dsp:txBody>
      <dsp:txXfrm>
        <a:off x="700322" y="3728594"/>
        <a:ext cx="2627351" cy="1158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EA283-84F5-4697-BF11-7C2740855EBF}">
      <dsp:nvSpPr>
        <dsp:cNvPr id="0" name=""/>
        <dsp:cNvSpPr/>
      </dsp:nvSpPr>
      <dsp:spPr>
        <a:xfrm>
          <a:off x="1073760" y="1754149"/>
          <a:ext cx="1921380" cy="794933"/>
        </a:xfrm>
        <a:custGeom>
          <a:avLst/>
          <a:gdLst/>
          <a:ahLst/>
          <a:cxnLst/>
          <a:rect l="0" t="0" r="0" b="0"/>
          <a:pathLst>
            <a:path>
              <a:moveTo>
                <a:pt x="0" y="0"/>
              </a:moveTo>
              <a:lnTo>
                <a:pt x="960690" y="0"/>
              </a:lnTo>
              <a:lnTo>
                <a:pt x="960690" y="794933"/>
              </a:lnTo>
              <a:lnTo>
                <a:pt x="1921380" y="794933"/>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982467" y="2099633"/>
        <a:ext cx="103966" cy="103966"/>
      </dsp:txXfrm>
    </dsp:sp>
    <dsp:sp modelId="{5A19895D-C1A2-43D8-9144-F4E65C470168}">
      <dsp:nvSpPr>
        <dsp:cNvPr id="0" name=""/>
        <dsp:cNvSpPr/>
      </dsp:nvSpPr>
      <dsp:spPr>
        <a:xfrm>
          <a:off x="1073760" y="1682472"/>
          <a:ext cx="1921380" cy="91440"/>
        </a:xfrm>
        <a:custGeom>
          <a:avLst/>
          <a:gdLst/>
          <a:ahLst/>
          <a:cxnLst/>
          <a:rect l="0" t="0" r="0" b="0"/>
          <a:pathLst>
            <a:path>
              <a:moveTo>
                <a:pt x="0" y="71677"/>
              </a:moveTo>
              <a:lnTo>
                <a:pt x="960690" y="71677"/>
              </a:lnTo>
              <a:lnTo>
                <a:pt x="960690" y="45720"/>
              </a:lnTo>
              <a:lnTo>
                <a:pt x="1921380" y="4572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986411" y="1680153"/>
        <a:ext cx="96077" cy="96077"/>
      </dsp:txXfrm>
    </dsp:sp>
    <dsp:sp modelId="{11E48939-16D5-4958-8BEC-740D62AF6977}">
      <dsp:nvSpPr>
        <dsp:cNvPr id="0" name=""/>
        <dsp:cNvSpPr/>
      </dsp:nvSpPr>
      <dsp:spPr>
        <a:xfrm>
          <a:off x="1073760" y="907300"/>
          <a:ext cx="1921380" cy="846848"/>
        </a:xfrm>
        <a:custGeom>
          <a:avLst/>
          <a:gdLst/>
          <a:ahLst/>
          <a:cxnLst/>
          <a:rect l="0" t="0" r="0" b="0"/>
          <a:pathLst>
            <a:path>
              <a:moveTo>
                <a:pt x="0" y="846848"/>
              </a:moveTo>
              <a:lnTo>
                <a:pt x="960690" y="846848"/>
              </a:lnTo>
              <a:lnTo>
                <a:pt x="960690" y="0"/>
              </a:lnTo>
              <a:lnTo>
                <a:pt x="1921380" y="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1981957" y="1278231"/>
        <a:ext cx="104986" cy="104986"/>
      </dsp:txXfrm>
    </dsp:sp>
    <dsp:sp modelId="{4C5B8CC0-49E0-4855-AA59-872E07B8C5E4}">
      <dsp:nvSpPr>
        <dsp:cNvPr id="0" name=""/>
        <dsp:cNvSpPr/>
      </dsp:nvSpPr>
      <dsp:spPr>
        <a:xfrm>
          <a:off x="0" y="1425792"/>
          <a:ext cx="1490807" cy="656712"/>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0" i="0" kern="1200" dirty="0" smtClean="0"/>
            <a:t>鲲鹏云端实验</a:t>
          </a:r>
        </a:p>
      </dsp:txBody>
      <dsp:txXfrm>
        <a:off x="0" y="1425792"/>
        <a:ext cx="1490807" cy="656712"/>
      </dsp:txXfrm>
    </dsp:sp>
    <dsp:sp modelId="{6CE35269-93B3-4791-97AF-20FD1616CDF9}">
      <dsp:nvSpPr>
        <dsp:cNvPr id="0" name=""/>
        <dsp:cNvSpPr/>
      </dsp:nvSpPr>
      <dsp:spPr>
        <a:xfrm>
          <a:off x="2995141" y="578944"/>
          <a:ext cx="2154018" cy="656712"/>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i="0" kern="1200" dirty="0" smtClean="0"/>
            <a:t>使用华为云鲲鹏弹性云服务器部署</a:t>
          </a:r>
          <a:r>
            <a:rPr lang="en-US" altLang="zh-CN" sz="1200" b="1" i="0" kern="1200" dirty="0" smtClean="0"/>
            <a:t>Node.js</a:t>
          </a:r>
          <a:r>
            <a:rPr lang="zh-CN" altLang="en-US" sz="1200" b="1" i="0" kern="1200" dirty="0" smtClean="0"/>
            <a:t>项目</a:t>
          </a:r>
          <a:endParaRPr lang="zh-CN" altLang="en-US" sz="1200" kern="1200" dirty="0"/>
        </a:p>
      </dsp:txBody>
      <dsp:txXfrm>
        <a:off x="2995141" y="578944"/>
        <a:ext cx="2154018" cy="656712"/>
      </dsp:txXfrm>
    </dsp:sp>
    <dsp:sp modelId="{EBA6BF5A-D8F8-46F6-A844-A83B81E5B772}">
      <dsp:nvSpPr>
        <dsp:cNvPr id="0" name=""/>
        <dsp:cNvSpPr/>
      </dsp:nvSpPr>
      <dsp:spPr>
        <a:xfrm>
          <a:off x="2995141" y="1399835"/>
          <a:ext cx="2154018" cy="656712"/>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i="0" kern="1200" dirty="0" smtClean="0"/>
            <a:t>使用华为云鲲鹏弹性云服务器部署文字识别</a:t>
          </a:r>
          <a:r>
            <a:rPr lang="en-US" altLang="zh-CN" sz="1200" b="1" i="0" kern="1200" dirty="0" err="1" smtClean="0"/>
            <a:t>Tesseract</a:t>
          </a:r>
          <a:r>
            <a:rPr lang="zh-CN" altLang="en-US" sz="1200" b="1" i="0" kern="1200" dirty="0" smtClean="0"/>
            <a:t>项目</a:t>
          </a:r>
          <a:endParaRPr lang="zh-CN" altLang="en-US" sz="1200" kern="1200" dirty="0"/>
        </a:p>
      </dsp:txBody>
      <dsp:txXfrm>
        <a:off x="2995141" y="1399835"/>
        <a:ext cx="2154018" cy="656712"/>
      </dsp:txXfrm>
    </dsp:sp>
    <dsp:sp modelId="{EE4A2047-CB38-41A2-A688-F78CA6A0ACCD}">
      <dsp:nvSpPr>
        <dsp:cNvPr id="0" name=""/>
        <dsp:cNvSpPr/>
      </dsp:nvSpPr>
      <dsp:spPr>
        <a:xfrm>
          <a:off x="2995141" y="2220726"/>
          <a:ext cx="2154018" cy="656712"/>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i="0" kern="1200" dirty="0" smtClean="0"/>
            <a:t>使用华为云鲲鹏弹性云服务器部署</a:t>
          </a:r>
          <a:r>
            <a:rPr lang="en-US" altLang="zh-CN" sz="1200" b="1" i="0" kern="1200" dirty="0" err="1" smtClean="0"/>
            <a:t>Discuz</a:t>
          </a:r>
          <a:r>
            <a:rPr lang="en-US" altLang="zh-CN" sz="1200" b="1" i="0" kern="1200" dirty="0" smtClean="0"/>
            <a:t>!</a:t>
          </a:r>
          <a:r>
            <a:rPr lang="zh-CN" altLang="en-US" sz="1200" b="1" i="0" kern="1200" dirty="0" smtClean="0"/>
            <a:t>项目</a:t>
          </a:r>
          <a:endParaRPr lang="zh-CN" altLang="en-US" sz="1200" kern="1200" dirty="0"/>
        </a:p>
      </dsp:txBody>
      <dsp:txXfrm>
        <a:off x="2995141" y="2220726"/>
        <a:ext cx="2154018" cy="656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0F770-30AB-490F-9DA9-A9AA08D06A3C}">
      <dsp:nvSpPr>
        <dsp:cNvPr id="0" name=""/>
        <dsp:cNvSpPr/>
      </dsp:nvSpPr>
      <dsp:spPr>
        <a:xfrm>
          <a:off x="3329" y="1182792"/>
          <a:ext cx="1864770" cy="93238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鲲鹏认证体系</a:t>
          </a:r>
          <a:endParaRPr lang="zh-CN" altLang="en-US" sz="1400" kern="1200" dirty="0"/>
        </a:p>
      </dsp:txBody>
      <dsp:txXfrm>
        <a:off x="30638" y="1210101"/>
        <a:ext cx="1810152" cy="877767"/>
      </dsp:txXfrm>
    </dsp:sp>
    <dsp:sp modelId="{C3B68D09-B98A-40EA-8653-C1940F374220}">
      <dsp:nvSpPr>
        <dsp:cNvPr id="0" name=""/>
        <dsp:cNvSpPr/>
      </dsp:nvSpPr>
      <dsp:spPr>
        <a:xfrm rot="19457599">
          <a:off x="1781760" y="1355480"/>
          <a:ext cx="918588" cy="50888"/>
        </a:xfrm>
        <a:custGeom>
          <a:avLst/>
          <a:gdLst/>
          <a:ahLst/>
          <a:cxnLst/>
          <a:rect l="0" t="0" r="0" b="0"/>
          <a:pathLst>
            <a:path>
              <a:moveTo>
                <a:pt x="0" y="25444"/>
              </a:moveTo>
              <a:lnTo>
                <a:pt x="918588" y="25444"/>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218089" y="1357959"/>
        <a:ext cx="45929" cy="45929"/>
      </dsp:txXfrm>
    </dsp:sp>
    <dsp:sp modelId="{32906C3D-AB2E-4FD1-AEB5-670B35A5070B}">
      <dsp:nvSpPr>
        <dsp:cNvPr id="0" name=""/>
        <dsp:cNvSpPr/>
      </dsp:nvSpPr>
      <dsp:spPr>
        <a:xfrm>
          <a:off x="2614008" y="646671"/>
          <a:ext cx="1864770" cy="93238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HCIA</a:t>
          </a:r>
          <a:r>
            <a:rPr lang="zh-CN" altLang="en-US" sz="1400" kern="1200" dirty="0" smtClean="0"/>
            <a:t>职业认证</a:t>
          </a:r>
          <a:endParaRPr lang="zh-CN" altLang="en-US" sz="1400" kern="1200" dirty="0"/>
        </a:p>
      </dsp:txBody>
      <dsp:txXfrm>
        <a:off x="2641317" y="673980"/>
        <a:ext cx="1810152" cy="877767"/>
      </dsp:txXfrm>
    </dsp:sp>
    <dsp:sp modelId="{3DC297F5-4759-4E50-8156-56A7AD5CA0E3}">
      <dsp:nvSpPr>
        <dsp:cNvPr id="0" name=""/>
        <dsp:cNvSpPr/>
      </dsp:nvSpPr>
      <dsp:spPr>
        <a:xfrm>
          <a:off x="4478779" y="1087419"/>
          <a:ext cx="745908" cy="50888"/>
        </a:xfrm>
        <a:custGeom>
          <a:avLst/>
          <a:gdLst/>
          <a:ahLst/>
          <a:cxnLst/>
          <a:rect l="0" t="0" r="0" b="0"/>
          <a:pathLst>
            <a:path>
              <a:moveTo>
                <a:pt x="0" y="25444"/>
              </a:moveTo>
              <a:lnTo>
                <a:pt x="745908" y="25444"/>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833085" y="1094216"/>
        <a:ext cx="37295" cy="37295"/>
      </dsp:txXfrm>
    </dsp:sp>
    <dsp:sp modelId="{A3AE5C49-B42B-4EFA-955B-8FFBC4941917}">
      <dsp:nvSpPr>
        <dsp:cNvPr id="0" name=""/>
        <dsp:cNvSpPr/>
      </dsp:nvSpPr>
      <dsp:spPr>
        <a:xfrm>
          <a:off x="5224687" y="646671"/>
          <a:ext cx="1864770" cy="93238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en-US" sz="1400" kern="1200" dirty="0" smtClean="0"/>
            <a:t>HCIA</a:t>
          </a:r>
          <a:r>
            <a:rPr lang="zh-CN" altLang="en-US" sz="1400" kern="1200" dirty="0" smtClean="0"/>
            <a:t>鲲鹏应用开发工程师认证</a:t>
          </a:r>
        </a:p>
      </dsp:txBody>
      <dsp:txXfrm>
        <a:off x="5251996" y="673980"/>
        <a:ext cx="1810152" cy="877767"/>
      </dsp:txXfrm>
    </dsp:sp>
    <dsp:sp modelId="{2A3645CF-23A0-4CD9-9620-26DF39E318B0}">
      <dsp:nvSpPr>
        <dsp:cNvPr id="0" name=""/>
        <dsp:cNvSpPr/>
      </dsp:nvSpPr>
      <dsp:spPr>
        <a:xfrm rot="2142401">
          <a:off x="1781760" y="1891601"/>
          <a:ext cx="918588" cy="50888"/>
        </a:xfrm>
        <a:custGeom>
          <a:avLst/>
          <a:gdLst/>
          <a:ahLst/>
          <a:cxnLst/>
          <a:rect l="0" t="0" r="0" b="0"/>
          <a:pathLst>
            <a:path>
              <a:moveTo>
                <a:pt x="0" y="25444"/>
              </a:moveTo>
              <a:lnTo>
                <a:pt x="918588" y="25444"/>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218089" y="1894081"/>
        <a:ext cx="45929" cy="45929"/>
      </dsp:txXfrm>
    </dsp:sp>
    <dsp:sp modelId="{A40D25AF-8A76-4605-99C3-E226D275E280}">
      <dsp:nvSpPr>
        <dsp:cNvPr id="0" name=""/>
        <dsp:cNvSpPr/>
      </dsp:nvSpPr>
      <dsp:spPr>
        <a:xfrm>
          <a:off x="2614008" y="1718914"/>
          <a:ext cx="1864770" cy="93238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微认证</a:t>
          </a:r>
          <a:endParaRPr lang="zh-CN" altLang="en-US" sz="1400" kern="1200" dirty="0"/>
        </a:p>
      </dsp:txBody>
      <dsp:txXfrm>
        <a:off x="2641317" y="1746223"/>
        <a:ext cx="1810152" cy="877767"/>
      </dsp:txXfrm>
    </dsp:sp>
    <dsp:sp modelId="{6B5C96EF-456E-4587-A8BA-E75C3A07D626}">
      <dsp:nvSpPr>
        <dsp:cNvPr id="0" name=""/>
        <dsp:cNvSpPr/>
      </dsp:nvSpPr>
      <dsp:spPr>
        <a:xfrm>
          <a:off x="4478779" y="2159662"/>
          <a:ext cx="745908" cy="50888"/>
        </a:xfrm>
        <a:custGeom>
          <a:avLst/>
          <a:gdLst/>
          <a:ahLst/>
          <a:cxnLst/>
          <a:rect l="0" t="0" r="0" b="0"/>
          <a:pathLst>
            <a:path>
              <a:moveTo>
                <a:pt x="0" y="25444"/>
              </a:moveTo>
              <a:lnTo>
                <a:pt x="745908" y="25444"/>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833085" y="2166459"/>
        <a:ext cx="37295" cy="37295"/>
      </dsp:txXfrm>
    </dsp:sp>
    <dsp:sp modelId="{AE7DBBFA-9024-434C-B38E-6CBA97B8797F}">
      <dsp:nvSpPr>
        <dsp:cNvPr id="0" name=""/>
        <dsp:cNvSpPr/>
      </dsp:nvSpPr>
      <dsp:spPr>
        <a:xfrm>
          <a:off x="5224687" y="1718914"/>
          <a:ext cx="1864770" cy="93238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华为云鲲鹏弹性云服务器高可用性架构实践</a:t>
          </a:r>
          <a:endParaRPr lang="zh-CN" altLang="en-US" sz="1400" kern="1200" dirty="0"/>
        </a:p>
      </dsp:txBody>
      <dsp:txXfrm>
        <a:off x="5251996" y="1746223"/>
        <a:ext cx="1810152" cy="877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300BA-29E6-4518-87BB-14C9DB6A5459}">
      <dsp:nvSpPr>
        <dsp:cNvPr id="0" name=""/>
        <dsp:cNvSpPr/>
      </dsp:nvSpPr>
      <dsp:spPr>
        <a:xfrm>
          <a:off x="567770" y="354952"/>
          <a:ext cx="2820446" cy="2820446"/>
        </a:xfrm>
        <a:prstGeom prst="blockArc">
          <a:avLst>
            <a:gd name="adj1" fmla="val 13114286"/>
            <a:gd name="adj2" fmla="val 16200000"/>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44425611-EF63-45CA-AF48-1E3E955DC29B}">
      <dsp:nvSpPr>
        <dsp:cNvPr id="0" name=""/>
        <dsp:cNvSpPr/>
      </dsp:nvSpPr>
      <dsp:spPr>
        <a:xfrm>
          <a:off x="567770" y="354952"/>
          <a:ext cx="2820446" cy="2820446"/>
        </a:xfrm>
        <a:prstGeom prst="blockArc">
          <a:avLst>
            <a:gd name="adj1" fmla="val 10028571"/>
            <a:gd name="adj2" fmla="val 13114286"/>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C5A87CAD-4109-42CD-9C23-5A1C85C59B6B}">
      <dsp:nvSpPr>
        <dsp:cNvPr id="0" name=""/>
        <dsp:cNvSpPr/>
      </dsp:nvSpPr>
      <dsp:spPr>
        <a:xfrm>
          <a:off x="567770" y="354952"/>
          <a:ext cx="2820446" cy="2820446"/>
        </a:xfrm>
        <a:prstGeom prst="blockArc">
          <a:avLst>
            <a:gd name="adj1" fmla="val 6942857"/>
            <a:gd name="adj2" fmla="val 10028571"/>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251558D2-0FA9-4BE7-A6DE-D41883485F9A}">
      <dsp:nvSpPr>
        <dsp:cNvPr id="0" name=""/>
        <dsp:cNvSpPr/>
      </dsp:nvSpPr>
      <dsp:spPr>
        <a:xfrm>
          <a:off x="567770" y="354952"/>
          <a:ext cx="2820446" cy="2820446"/>
        </a:xfrm>
        <a:prstGeom prst="blockArc">
          <a:avLst>
            <a:gd name="adj1" fmla="val 3857143"/>
            <a:gd name="adj2" fmla="val 6942857"/>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FF75ACCA-8070-446D-A08D-AC7F9229FC8E}">
      <dsp:nvSpPr>
        <dsp:cNvPr id="0" name=""/>
        <dsp:cNvSpPr/>
      </dsp:nvSpPr>
      <dsp:spPr>
        <a:xfrm>
          <a:off x="567770" y="354952"/>
          <a:ext cx="2820446" cy="2820446"/>
        </a:xfrm>
        <a:prstGeom prst="blockArc">
          <a:avLst>
            <a:gd name="adj1" fmla="val 771429"/>
            <a:gd name="adj2" fmla="val 3857143"/>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1C453CA7-D9BB-4F6C-B2E5-26F089FAE933}">
      <dsp:nvSpPr>
        <dsp:cNvPr id="0" name=""/>
        <dsp:cNvSpPr/>
      </dsp:nvSpPr>
      <dsp:spPr>
        <a:xfrm>
          <a:off x="567770" y="354952"/>
          <a:ext cx="2820446" cy="2820446"/>
        </a:xfrm>
        <a:prstGeom prst="blockArc">
          <a:avLst>
            <a:gd name="adj1" fmla="val 19285714"/>
            <a:gd name="adj2" fmla="val 77142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4C1E89EA-751E-4325-AA92-116819F1DC63}">
      <dsp:nvSpPr>
        <dsp:cNvPr id="0" name=""/>
        <dsp:cNvSpPr/>
      </dsp:nvSpPr>
      <dsp:spPr>
        <a:xfrm>
          <a:off x="567770" y="354952"/>
          <a:ext cx="2820446" cy="2820446"/>
        </a:xfrm>
        <a:prstGeom prst="blockArc">
          <a:avLst>
            <a:gd name="adj1" fmla="val 16200000"/>
            <a:gd name="adj2" fmla="val 19285714"/>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E7E773C3-C29F-4C6A-AE09-4CC2DB0EB171}">
      <dsp:nvSpPr>
        <dsp:cNvPr id="0" name=""/>
        <dsp:cNvSpPr/>
      </dsp:nvSpPr>
      <dsp:spPr>
        <a:xfrm>
          <a:off x="987261" y="1191252"/>
          <a:ext cx="1981465" cy="1147845"/>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t>鲲鹏论坛</a:t>
          </a:r>
          <a:endParaRPr lang="zh-CN" altLang="en-US" sz="2600" kern="1200" dirty="0"/>
        </a:p>
      </dsp:txBody>
      <dsp:txXfrm>
        <a:off x="1277440" y="1359350"/>
        <a:ext cx="1401107" cy="811649"/>
      </dsp:txXfrm>
    </dsp:sp>
    <dsp:sp modelId="{0DA7C30A-1ED0-41E0-8C37-FD381B4B8830}">
      <dsp:nvSpPr>
        <dsp:cNvPr id="0" name=""/>
        <dsp:cNvSpPr/>
      </dsp:nvSpPr>
      <dsp:spPr>
        <a:xfrm>
          <a:off x="1597365" y="1728"/>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迁移实践</a:t>
          </a:r>
          <a:endParaRPr lang="zh-CN" altLang="en-US" sz="1200" kern="1200" dirty="0"/>
        </a:p>
      </dsp:txBody>
      <dsp:txXfrm>
        <a:off x="1708849" y="113212"/>
        <a:ext cx="538289" cy="538289"/>
      </dsp:txXfrm>
    </dsp:sp>
    <dsp:sp modelId="{41FB29BF-1200-4FCD-918C-CD3DC43458A4}">
      <dsp:nvSpPr>
        <dsp:cNvPr id="0" name=""/>
        <dsp:cNvSpPr/>
      </dsp:nvSpPr>
      <dsp:spPr>
        <a:xfrm>
          <a:off x="2678496" y="522373"/>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语言与编译器</a:t>
          </a:r>
          <a:endParaRPr lang="zh-CN" altLang="en-US" sz="1200" kern="1200" dirty="0"/>
        </a:p>
      </dsp:txBody>
      <dsp:txXfrm>
        <a:off x="2789980" y="633857"/>
        <a:ext cx="538289" cy="538289"/>
      </dsp:txXfrm>
    </dsp:sp>
    <dsp:sp modelId="{8DBE21E4-7406-4A9F-B742-95FD36D2C446}">
      <dsp:nvSpPr>
        <dsp:cNvPr id="0" name=""/>
        <dsp:cNvSpPr/>
      </dsp:nvSpPr>
      <dsp:spPr>
        <a:xfrm>
          <a:off x="2945513" y="1692252"/>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kern="1200" dirty="0" smtClean="0"/>
            <a:t>OS</a:t>
          </a:r>
          <a:r>
            <a:rPr lang="zh-CN" altLang="en-US" sz="1200" kern="1200" dirty="0" smtClean="0"/>
            <a:t>与驱动</a:t>
          </a:r>
          <a:endParaRPr lang="zh-CN" altLang="en-US" sz="1200" kern="1200" dirty="0"/>
        </a:p>
      </dsp:txBody>
      <dsp:txXfrm>
        <a:off x="3056997" y="1803736"/>
        <a:ext cx="538289" cy="538289"/>
      </dsp:txXfrm>
    </dsp:sp>
    <dsp:sp modelId="{921687D5-37FD-4805-86AB-E3E2A925D230}">
      <dsp:nvSpPr>
        <dsp:cNvPr id="0" name=""/>
        <dsp:cNvSpPr/>
      </dsp:nvSpPr>
      <dsp:spPr>
        <a:xfrm>
          <a:off x="2197347" y="2630423"/>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工具</a:t>
          </a:r>
          <a:endParaRPr lang="zh-CN" altLang="en-US" sz="1200" kern="1200" dirty="0"/>
        </a:p>
      </dsp:txBody>
      <dsp:txXfrm>
        <a:off x="2308831" y="2741907"/>
        <a:ext cx="538289" cy="538289"/>
      </dsp:txXfrm>
    </dsp:sp>
    <dsp:sp modelId="{DB646926-1237-41F9-8FCC-011B9BB73D8A}">
      <dsp:nvSpPr>
        <dsp:cNvPr id="0" name=""/>
        <dsp:cNvSpPr/>
      </dsp:nvSpPr>
      <dsp:spPr>
        <a:xfrm>
          <a:off x="997383" y="2630423"/>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鲲鹏解决方案</a:t>
          </a:r>
          <a:endParaRPr lang="zh-CN" altLang="en-US" sz="1200" kern="1200" dirty="0"/>
        </a:p>
      </dsp:txBody>
      <dsp:txXfrm>
        <a:off x="1108867" y="2741907"/>
        <a:ext cx="538289" cy="538289"/>
      </dsp:txXfrm>
    </dsp:sp>
    <dsp:sp modelId="{54F87619-A011-4D36-AFAD-159A66167294}">
      <dsp:nvSpPr>
        <dsp:cNvPr id="0" name=""/>
        <dsp:cNvSpPr/>
      </dsp:nvSpPr>
      <dsp:spPr>
        <a:xfrm>
          <a:off x="249217" y="1692252"/>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云服务</a:t>
          </a:r>
          <a:endParaRPr lang="zh-CN" altLang="en-US" sz="1200" kern="1200" dirty="0"/>
        </a:p>
      </dsp:txBody>
      <dsp:txXfrm>
        <a:off x="360701" y="1803736"/>
        <a:ext cx="538289" cy="538289"/>
      </dsp:txXfrm>
    </dsp:sp>
    <dsp:sp modelId="{B1493EF7-FB80-44F7-8F83-60A9658EDFD4}">
      <dsp:nvSpPr>
        <dsp:cNvPr id="0" name=""/>
        <dsp:cNvSpPr/>
      </dsp:nvSpPr>
      <dsp:spPr>
        <a:xfrm>
          <a:off x="516234" y="522373"/>
          <a:ext cx="761257" cy="761257"/>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赛事资讯</a:t>
          </a:r>
          <a:endParaRPr lang="zh-CN" altLang="en-US" sz="1200" kern="1200" dirty="0"/>
        </a:p>
      </dsp:txBody>
      <dsp:txXfrm>
        <a:off x="627718" y="633857"/>
        <a:ext cx="538289" cy="5382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huaweicloud.com/kunpeng/hellokunpeng.html"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6" Type="http://schemas.openxmlformats.org/officeDocument/2006/relationships/hyperlink" Target="https://www.huaweicloud.com/kunpeng/hellokunpeng.html" TargetMode="External"/><Relationship Id="rId5" Type="http://schemas.openxmlformats.org/officeDocument/2006/relationships/hyperlink" Target="https://bbs.huaweicloud.com/forum/forum-923-803-1.html" TargetMode="External"/><Relationship Id="rId4" Type="http://schemas.openxmlformats.org/officeDocument/2006/relationships/hyperlink" Target="https://bbs.huaweicloud.com/forum/forum-923-1.html" TargetMode="External"/><Relationship Id="rId3" Type="http://schemas.openxmlformats.org/officeDocument/2006/relationships/hyperlink" Target="https://www.huaweicloud.com/kunpeng/software.html"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huaweicloud.com/kunpeng/software.html"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huaweicloud.com/kunpeng/software/nginx.html"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uaweicloud.com/kunpeng/partners.html"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huaweicloud.com/partners/kunPeng/"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ic-openlabs.huawei.com/#/teamdetail"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artner.huawei.com/"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huaweicloud.com/partners/kunPeng/"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4" Type="http://schemas.openxmlformats.org/officeDocument/2006/relationships/hyperlink" Target="https://bbs.huaweicloud.com/blogs/1cab883fa03411e7b8317ca23e93a891?utm_source=ecs_Growth_map&amp;utm_medium=display&amp;utm_campaign=help_center&amp;utm_content=Growth_map" TargetMode="External"/><Relationship Id="rId3" Type="http://schemas.openxmlformats.org/officeDocument/2006/relationships/hyperlink" Target="https://www.huaweicloud.com/kunpeng/product.html"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huaweicloud.com/kunpeng/product.html"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4" Type="http://schemas.openxmlformats.org/officeDocument/2006/relationships/hyperlink" Target="https://bbs.huaweicloud.com/blogs/1cab883fa03411e7b8317ca23e93a891?utm_source=ecs_Growth_map&amp;utm_medium=display&amp;utm_campaign=help_center&amp;utm_content=Growth_map" TargetMode="External"/><Relationship Id="rId3" Type="http://schemas.openxmlformats.org/officeDocument/2006/relationships/hyperlink" Target="https://www.huaweicloud.com/kunpeng/solution.html"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huaweicloud.com/kunpeng/solution/finance.html"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huaweicloud.com/kunpeng/"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ducation.huaweicloud.com:8443/programs/fcdaaec3-bd7a-41a1-8532-f3a9a5bd22ff/about"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ilearn.huaweicloud.com/lab/index.html"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du.huaweicloud.com/training"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uaweicloud.com/kunpeng/hellokunpeng.html"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huaweicloud.com/kunpeng/hellokunpeng.html"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uaweicloud.com/kunpeng/"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参考链接：</a:t>
            </a:r>
            <a:endParaRPr lang="en-US" altLang="zh-CN" dirty="0" smtClean="0"/>
          </a:p>
          <a:p>
            <a:pPr lvl="1"/>
            <a:r>
              <a:rPr lang="en-US" altLang="zh-CN" dirty="0" smtClean="0">
                <a:hlinkClick r:id="rId3"/>
              </a:rPr>
              <a:t>https://www.huaweicloud.com/kunpeng/hellokunpeng.html</a:t>
            </a:r>
            <a:endParaRPr lang="en-US" altLang="zh-CN" dirty="0" smtClean="0"/>
          </a:p>
          <a:p>
            <a:r>
              <a:rPr lang="zh-CN" altLang="en-US" dirty="0" smtClean="0"/>
              <a:t>以页面实际更新内容为准</a:t>
            </a:r>
            <a:endParaRPr lang="en-US" altLang="zh-CN"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583903" y="4253210"/>
            <a:ext cx="5931494" cy="5109368"/>
          </a:xfrm>
        </p:spPr>
        <p:txBody>
          <a:bodyPr/>
          <a:lstStyle/>
          <a:p>
            <a:r>
              <a:rPr lang="zh-CN" altLang="en-US" dirty="0" smtClean="0"/>
              <a:t>第一步：了解与评估</a:t>
            </a:r>
            <a:endParaRPr lang="zh-CN" altLang="en-US" dirty="0" smtClean="0"/>
          </a:p>
          <a:p>
            <a:pPr lvl="1"/>
            <a:r>
              <a:rPr lang="zh-CN" altLang="en-US" dirty="0" smtClean="0"/>
              <a:t>了解鲲鹏无论您是编程新人还是经验丰富的开发人员，还是合作伙伴，都可以轻松学习和使用华为云鲲鹏云服务以及</a:t>
            </a:r>
            <a:r>
              <a:rPr lang="en-US" altLang="zh-CN" dirty="0" err="1" smtClean="0"/>
              <a:t>TaiShan</a:t>
            </a:r>
            <a:r>
              <a:rPr lang="zh-CN" altLang="en-US" dirty="0" smtClean="0"/>
              <a:t>服务器。</a:t>
            </a:r>
            <a:endParaRPr lang="en-US" altLang="zh-CN" dirty="0" smtClean="0"/>
          </a:p>
          <a:p>
            <a:pPr lvl="1"/>
            <a:r>
              <a:rPr lang="zh-CN" altLang="en-US" dirty="0" smtClean="0"/>
              <a:t>获取常用软件移植指南查看</a:t>
            </a:r>
            <a:r>
              <a:rPr lang="zh-CN" altLang="en-US" dirty="0" smtClean="0">
                <a:hlinkClick r:id="rId3"/>
              </a:rPr>
              <a:t>鲲鹏软件栈</a:t>
            </a:r>
            <a:r>
              <a:rPr lang="en-US" altLang="zh-CN" dirty="0" smtClean="0">
                <a:hlinkClick r:id="rId3"/>
              </a:rPr>
              <a:t>&gt;&gt;&gt;</a:t>
            </a:r>
            <a:r>
              <a:rPr lang="zh-CN" altLang="en-US" dirty="0" smtClean="0"/>
              <a:t>获取所需软件的移植指导书，并根据指导书自行编译； 如果在</a:t>
            </a:r>
            <a:r>
              <a:rPr lang="zh-CN" altLang="en-US" dirty="0" smtClean="0">
                <a:hlinkClick r:id="rId3"/>
              </a:rPr>
              <a:t>鲲鹏软件栈</a:t>
            </a:r>
            <a:r>
              <a:rPr lang="zh-CN" altLang="en-US" dirty="0" smtClean="0"/>
              <a:t>未找到所需软件移植指导书，可以自行编译，同时将结果分享到</a:t>
            </a:r>
            <a:r>
              <a:rPr lang="zh-CN" altLang="en-US" dirty="0" smtClean="0">
                <a:hlinkClick r:id="rId4"/>
              </a:rPr>
              <a:t>鲲鹏论坛</a:t>
            </a:r>
            <a:r>
              <a:rPr lang="en-US" altLang="zh-CN" dirty="0" smtClean="0">
                <a:hlinkClick r:id="rId4"/>
              </a:rPr>
              <a:t>&gt;&gt;&gt;</a:t>
            </a:r>
            <a:r>
              <a:rPr lang="zh-CN" altLang="en-US" dirty="0" smtClean="0"/>
              <a:t>；或者向社区提出相应软件移植需求。</a:t>
            </a:r>
            <a:endParaRPr lang="zh-CN" altLang="en-US" dirty="0" smtClean="0"/>
          </a:p>
          <a:p>
            <a:pPr lvl="1"/>
            <a:r>
              <a:rPr lang="zh-CN" altLang="en-US" dirty="0" smtClean="0"/>
              <a:t>语言支持目前我们兼容的编程语言有</a:t>
            </a:r>
            <a:r>
              <a:rPr lang="en-US" altLang="zh-CN" dirty="0" smtClean="0"/>
              <a:t>C</a:t>
            </a:r>
            <a:r>
              <a:rPr lang="zh-CN" altLang="en-US" dirty="0" smtClean="0"/>
              <a:t>、</a:t>
            </a:r>
            <a:r>
              <a:rPr lang="en-US" altLang="zh-CN" dirty="0" smtClean="0"/>
              <a:t>C++</a:t>
            </a:r>
            <a:r>
              <a:rPr lang="zh-CN" altLang="en-US" dirty="0" smtClean="0"/>
              <a:t>、</a:t>
            </a:r>
            <a:r>
              <a:rPr lang="en-US" altLang="zh-CN" dirty="0" err="1" smtClean="0"/>
              <a:t>golang</a:t>
            </a:r>
            <a:r>
              <a:rPr lang="zh-CN" altLang="en-US" dirty="0" smtClean="0"/>
              <a:t>、</a:t>
            </a:r>
            <a:r>
              <a:rPr lang="en-US" altLang="zh-CN" dirty="0" smtClean="0"/>
              <a:t>java</a:t>
            </a:r>
            <a:r>
              <a:rPr lang="zh-CN" altLang="en-US" dirty="0" smtClean="0"/>
              <a:t>、</a:t>
            </a:r>
            <a:r>
              <a:rPr lang="en-US" altLang="zh-CN" dirty="0" smtClean="0"/>
              <a:t>python</a:t>
            </a:r>
            <a:r>
              <a:rPr lang="zh-CN" altLang="en-US" dirty="0" smtClean="0"/>
              <a:t>、</a:t>
            </a:r>
            <a:r>
              <a:rPr lang="en-US" altLang="zh-CN" dirty="0" smtClean="0"/>
              <a:t>ruby</a:t>
            </a:r>
            <a:r>
              <a:rPr lang="zh-CN" altLang="en-US" dirty="0" smtClean="0"/>
              <a:t>、</a:t>
            </a:r>
            <a:r>
              <a:rPr lang="en-US" altLang="zh-CN" dirty="0" err="1" smtClean="0"/>
              <a:t>erlang</a:t>
            </a:r>
            <a:r>
              <a:rPr lang="zh-CN" altLang="en-US" dirty="0" smtClean="0"/>
              <a:t>、</a:t>
            </a:r>
            <a:r>
              <a:rPr lang="en-US" altLang="zh-CN" dirty="0" err="1" smtClean="0"/>
              <a:t>lua</a:t>
            </a:r>
            <a:r>
              <a:rPr lang="zh-CN" altLang="en-US" dirty="0" smtClean="0"/>
              <a:t>、</a:t>
            </a:r>
            <a:r>
              <a:rPr lang="en-US" altLang="zh-CN" dirty="0" smtClean="0"/>
              <a:t>shell</a:t>
            </a:r>
            <a:r>
              <a:rPr lang="zh-CN" altLang="en-US" dirty="0" smtClean="0"/>
              <a:t>、</a:t>
            </a:r>
            <a:r>
              <a:rPr lang="en-US" altLang="zh-CN" dirty="0" err="1" smtClean="0"/>
              <a:t>perl</a:t>
            </a:r>
            <a:r>
              <a:rPr lang="zh-CN" altLang="en-US" dirty="0" smtClean="0"/>
              <a:t>、</a:t>
            </a:r>
            <a:r>
              <a:rPr lang="en-US" altLang="zh-CN" dirty="0" err="1" smtClean="0"/>
              <a:t>kotlin</a:t>
            </a:r>
            <a:r>
              <a:rPr lang="zh-CN" altLang="en-US" dirty="0" smtClean="0"/>
              <a:t>等，其他语言请向鲲鹏社区提出</a:t>
            </a:r>
            <a:r>
              <a:rPr lang="zh-CN" altLang="en-US" dirty="0" smtClean="0">
                <a:hlinkClick r:id="rId5"/>
              </a:rPr>
              <a:t>需求和建议</a:t>
            </a:r>
            <a:r>
              <a:rPr lang="en-US" altLang="zh-CN" dirty="0" smtClean="0">
                <a:hlinkClick r:id="rId5"/>
              </a:rPr>
              <a:t>&gt;&gt;&gt;</a:t>
            </a:r>
            <a:r>
              <a:rPr lang="zh-CN" altLang="en-US" dirty="0" smtClean="0"/>
              <a:t>。</a:t>
            </a:r>
            <a:endParaRPr lang="en-US" altLang="zh-CN" dirty="0" smtClean="0"/>
          </a:p>
          <a:p>
            <a:r>
              <a:rPr lang="zh-CN" altLang="en-US" dirty="0" smtClean="0"/>
              <a:t>第二步：开发与测试</a:t>
            </a:r>
            <a:endParaRPr lang="zh-CN" altLang="en-US" dirty="0" smtClean="0"/>
          </a:p>
          <a:p>
            <a:pPr lvl="1"/>
            <a:r>
              <a:rPr lang="zh-CN" altLang="en-US" dirty="0" smtClean="0"/>
              <a:t>环境构建搭建模拟器环境、交叉编译环境或购买鲲鹏相关云服务、</a:t>
            </a:r>
            <a:r>
              <a:rPr lang="en-US" altLang="zh-CN" dirty="0" err="1" smtClean="0"/>
              <a:t>TaiShan</a:t>
            </a:r>
            <a:r>
              <a:rPr lang="zh-CN" altLang="en-US" dirty="0" smtClean="0"/>
              <a:t>服务器用于软件开发。</a:t>
            </a:r>
            <a:endParaRPr lang="en-US" altLang="zh-CN" dirty="0" smtClean="0"/>
          </a:p>
          <a:p>
            <a:pPr lvl="1"/>
            <a:r>
              <a:rPr lang="zh-CN" altLang="en-US" dirty="0" smtClean="0"/>
              <a:t>编译</a:t>
            </a:r>
            <a:r>
              <a:rPr lang="en-US" altLang="zh-CN" dirty="0" smtClean="0"/>
              <a:t>&amp;</a:t>
            </a:r>
            <a:r>
              <a:rPr lang="zh-CN" altLang="en-US" dirty="0" smtClean="0"/>
              <a:t>运行完成软件源码编写、编译、软件包制作与测试。</a:t>
            </a:r>
            <a:endParaRPr lang="en-US" altLang="zh-CN" dirty="0" smtClean="0"/>
          </a:p>
          <a:p>
            <a:pPr lvl="1"/>
            <a:r>
              <a:rPr lang="zh-CN" altLang="en-US" dirty="0" smtClean="0"/>
              <a:t>帮助</a:t>
            </a:r>
            <a:r>
              <a:rPr lang="en-US" altLang="zh-CN" dirty="0" smtClean="0"/>
              <a:t>&amp;</a:t>
            </a:r>
            <a:r>
              <a:rPr lang="zh-CN" altLang="en-US" dirty="0" smtClean="0"/>
              <a:t>分享加入鲲鹏论坛，向广大开发者咨询编程技巧、问题分享与优秀实践。</a:t>
            </a:r>
            <a:endParaRPr lang="en-US" altLang="zh-CN" dirty="0" smtClean="0"/>
          </a:p>
          <a:p>
            <a:r>
              <a:rPr lang="zh-CN" altLang="en-US" dirty="0" smtClean="0"/>
              <a:t>第三步：发布与部署</a:t>
            </a:r>
            <a:endParaRPr lang="zh-CN" altLang="en-US" dirty="0" smtClean="0"/>
          </a:p>
          <a:p>
            <a:pPr lvl="1"/>
            <a:r>
              <a:rPr lang="zh-CN" altLang="en-US" dirty="0" smtClean="0"/>
              <a:t>镜像制作可将您的应用预装在鲲鹏操作系统或容器中，并制作成可快速分发的虚拟机或容器镜像。</a:t>
            </a:r>
            <a:endParaRPr lang="en-US" altLang="zh-CN" dirty="0" smtClean="0"/>
          </a:p>
          <a:p>
            <a:pPr lvl="1"/>
            <a:r>
              <a:rPr lang="zh-CN" altLang="en-US" dirty="0" smtClean="0"/>
              <a:t>加入鲲鹏应用市场将您的应用发布至华为云鲲鹏应用市场，为鲲鹏广大用户提供服务。</a:t>
            </a:r>
            <a:endParaRPr lang="en-US" altLang="zh-CN" dirty="0" smtClean="0"/>
          </a:p>
          <a:p>
            <a:pPr lvl="1"/>
            <a:r>
              <a:rPr lang="zh-CN" altLang="en-US" dirty="0" smtClean="0"/>
              <a:t>获取帮助加入鲲鹏论坛，获取更多的支持与帮助。</a:t>
            </a:r>
            <a:endParaRPr lang="zh-CN" altLang="en-US" dirty="0" smtClean="0"/>
          </a:p>
          <a:p>
            <a:r>
              <a:rPr lang="zh-CN" altLang="en-US" dirty="0" smtClean="0"/>
              <a:t>参考链接：</a:t>
            </a:r>
            <a:endParaRPr lang="en-US" altLang="zh-CN" dirty="0" smtClean="0"/>
          </a:p>
          <a:p>
            <a:pPr lvl="1"/>
            <a:r>
              <a:rPr lang="en-US" altLang="zh-CN" dirty="0" smtClean="0">
                <a:hlinkClick r:id="rId6"/>
              </a:rPr>
              <a:t>https://www.huaweicloud.com/kunpeng/hellokunpeng.html</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生态体系</a:t>
            </a:r>
            <a:endParaRPr lang="zh-CN" altLang="en-US" dirty="0" smtClean="0"/>
          </a:p>
          <a:p>
            <a:pPr lvl="1"/>
            <a:r>
              <a:rPr lang="zh-CN" altLang="en-US" dirty="0" smtClean="0"/>
              <a:t>基于华为鲲鹏系列的芯片，华为提供了</a:t>
            </a:r>
            <a:r>
              <a:rPr lang="en-US" altLang="zh-CN" dirty="0" err="1" smtClean="0"/>
              <a:t>TaiShan</a:t>
            </a:r>
            <a:r>
              <a:rPr lang="zh-CN" altLang="en-US" dirty="0" smtClean="0"/>
              <a:t>服务器和鲲鹏云服务，并围绕鲲鹏相关的产品和服务构筑软件生态，使能合作伙伴和开发者。</a:t>
            </a:r>
            <a:endParaRPr lang="en-US" altLang="zh-CN" dirty="0" smtClean="0"/>
          </a:p>
          <a:p>
            <a:r>
              <a:rPr lang="en-US" altLang="zh-CN" dirty="0" smtClean="0"/>
              <a:t>OS</a:t>
            </a:r>
            <a:r>
              <a:rPr lang="zh-CN" altLang="en-US" dirty="0" smtClean="0"/>
              <a:t>领域</a:t>
            </a:r>
            <a:endParaRPr lang="zh-CN" altLang="en-US" dirty="0" smtClean="0"/>
          </a:p>
          <a:p>
            <a:pPr lvl="1"/>
            <a:r>
              <a:rPr lang="zh-CN" altLang="en-US" dirty="0" smtClean="0"/>
              <a:t>华为和业界主流的</a:t>
            </a:r>
            <a:r>
              <a:rPr lang="en-US" altLang="zh-CN" dirty="0" smtClean="0"/>
              <a:t>OS</a:t>
            </a:r>
            <a:r>
              <a:rPr lang="zh-CN" altLang="en-US" dirty="0" smtClean="0"/>
              <a:t>系统厂家完成兼容性测试。</a:t>
            </a:r>
            <a:endParaRPr lang="zh-CN" altLang="en-US" dirty="0" smtClean="0"/>
          </a:p>
          <a:p>
            <a:r>
              <a:rPr lang="zh-CN" altLang="en-US" dirty="0" smtClean="0"/>
              <a:t>工具链层面</a:t>
            </a:r>
            <a:endParaRPr lang="zh-CN" altLang="en-US" dirty="0" smtClean="0"/>
          </a:p>
          <a:p>
            <a:pPr lvl="1"/>
            <a:r>
              <a:rPr lang="zh-CN" altLang="en-US" dirty="0" smtClean="0"/>
              <a:t>华为提供完善的代码迁移、优化加速，编译工具</a:t>
            </a:r>
            <a:r>
              <a:rPr lang="en-US" altLang="zh-CN" dirty="0" smtClean="0"/>
              <a:t>&amp;</a:t>
            </a:r>
            <a:r>
              <a:rPr lang="zh-CN" altLang="en-US" dirty="0" smtClean="0"/>
              <a:t>运行环境，同时，华为联合各大开源社区，实现了常见的基础软件和中间件对鲲鹏的支持，方便开发者做应用开发和应用迁移。</a:t>
            </a:r>
            <a:endParaRPr lang="zh-CN" altLang="en-US" dirty="0" smtClean="0"/>
          </a:p>
          <a:p>
            <a:r>
              <a:rPr lang="zh-CN" altLang="en-US" dirty="0" smtClean="0"/>
              <a:t>华为愿和业界合作伙伴一起，持续在操作系统，编译器及工具链，基础软件</a:t>
            </a:r>
            <a:r>
              <a:rPr lang="en-US" altLang="zh-CN" dirty="0" smtClean="0"/>
              <a:t>&amp;</a:t>
            </a:r>
            <a:r>
              <a:rPr lang="zh-CN" altLang="en-US" dirty="0" smtClean="0"/>
              <a:t>中间件等大力战略投入，积极发展鲲鹏的软件生态体系，做大鲲鹏产业。</a:t>
            </a:r>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参考链接：</a:t>
            </a:r>
            <a:endParaRPr lang="en-US" altLang="zh-CN" dirty="0" smtClean="0"/>
          </a:p>
          <a:p>
            <a:pPr lvl="1"/>
            <a:r>
              <a:rPr lang="en-US" altLang="zh-CN" dirty="0" smtClean="0">
                <a:hlinkClick r:id="rId3"/>
              </a:rPr>
              <a:t>https://www.huaweicloud.com/kunpeng/software.html</a:t>
            </a:r>
            <a:endParaRPr lang="en-US" altLang="zh-CN" dirty="0" smtClean="0"/>
          </a:p>
          <a:p>
            <a:r>
              <a:rPr lang="zh-CN" altLang="en-US" dirty="0" smtClean="0"/>
              <a:t>以页面实际更新为准</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参考链接：</a:t>
            </a:r>
            <a:endParaRPr lang="en-US" altLang="zh-CN" dirty="0" smtClean="0"/>
          </a:p>
          <a:p>
            <a:pPr lvl="1"/>
            <a:r>
              <a:rPr lang="en-US" altLang="zh-CN" dirty="0" smtClean="0">
                <a:hlinkClick r:id="rId3"/>
              </a:rPr>
              <a:t>https://www.huaweicloud.com/kunpeng/software/nginx.html</a:t>
            </a:r>
            <a:endParaRPr lang="en-US" altLang="zh-CN" dirty="0" smtClean="0"/>
          </a:p>
          <a:p>
            <a:r>
              <a:rPr lang="zh-CN" altLang="en-US" dirty="0" smtClean="0"/>
              <a:t>以页面实际更新为准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a:p>
            <a:pPr lvl="0"/>
            <a:r>
              <a:rPr lang="zh-CN" altLang="en-US" dirty="0" smtClean="0"/>
              <a:t>参考链接：</a:t>
            </a:r>
            <a:endParaRPr lang="en-US" altLang="zh-CN" dirty="0" smtClean="0"/>
          </a:p>
          <a:p>
            <a:pPr lvl="1"/>
            <a:r>
              <a:rPr lang="en-US" altLang="zh-CN" dirty="0" smtClean="0">
                <a:hlinkClick r:id="rId3"/>
              </a:rPr>
              <a:t>https://www.huaweicloud.com/kunpeng/partners.html</a:t>
            </a:r>
            <a:endParaRPr lang="en-US" altLang="zh-CN" dirty="0" smtClean="0"/>
          </a:p>
          <a:p>
            <a:r>
              <a:rPr lang="zh-CN" altLang="en-US" dirty="0" smtClean="0"/>
              <a:t>以页面实际更新为准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鲲鹏凌云伙伴计划兼容性认证入口：</a:t>
            </a:r>
            <a:endParaRPr lang="en-US" altLang="zh-CN" dirty="0" smtClean="0"/>
          </a:p>
          <a:p>
            <a:pPr lvl="0"/>
            <a:r>
              <a:rPr lang="en-US" altLang="zh-CN" dirty="0" smtClean="0"/>
              <a:t>https://account.huaweicloud.com/obmgr/#/obmgr/partnerProgramManagement</a:t>
            </a:r>
            <a:r>
              <a:rPr lang="zh-CN" altLang="en-US" dirty="0" smtClean="0"/>
              <a:t>。</a:t>
            </a:r>
            <a:endParaRPr lang="en-US" altLang="zh-CN" dirty="0" smtClean="0"/>
          </a:p>
          <a:p>
            <a:pPr lvl="0"/>
            <a:r>
              <a:rPr lang="zh-CN" altLang="en-US" dirty="0" smtClean="0"/>
              <a:t>鲲鹏伙伴计划是华为云推出的一项面向鲲鹏（兼容</a:t>
            </a:r>
            <a:r>
              <a:rPr lang="en-US" altLang="zh-CN" dirty="0" smtClean="0"/>
              <a:t>ARM</a:t>
            </a:r>
            <a:r>
              <a:rPr lang="zh-CN" altLang="en-US" dirty="0" smtClean="0"/>
              <a:t>）开放生态的合作伙伴计划。华为云为合作伙伴提供培训、技术、营销、市场的全方位支持，帮助伙伴基于华为鲲鹏云服务进行开发、应用移植，并开辟云市场鲲鹏专区，助力伙伴商业变现。</a:t>
            </a:r>
            <a:endParaRPr lang="zh-CN" altLang="en-US" dirty="0" smtClean="0"/>
          </a:p>
          <a:p>
            <a:r>
              <a:rPr lang="ko-KR" altLang="en-US" dirty="0" smtClean="0"/>
              <a:t>加入我们，您可以获得：</a:t>
            </a:r>
            <a:endParaRPr lang="ko-KR" altLang="en-US" dirty="0" smtClean="0"/>
          </a:p>
          <a:p>
            <a:pPr lvl="1"/>
            <a:r>
              <a:rPr lang="ko-KR" altLang="en-US" dirty="0" smtClean="0"/>
              <a:t>“百万”云资源代金券</a:t>
            </a:r>
            <a:endParaRPr lang="ko-KR" altLang="en-US" dirty="0" smtClean="0"/>
          </a:p>
          <a:p>
            <a:pPr lvl="1"/>
            <a:r>
              <a:rPr lang="ko-KR" altLang="en-US" dirty="0" smtClean="0"/>
              <a:t>鲲鹏云服务兼容性认证</a:t>
            </a:r>
            <a:endParaRPr lang="ko-KR" altLang="en-US" dirty="0" smtClean="0"/>
          </a:p>
          <a:p>
            <a:pPr lvl="1"/>
            <a:r>
              <a:rPr lang="ko-KR" altLang="en-US" dirty="0" smtClean="0"/>
              <a:t>鲲鹏云服务专题训练营</a:t>
            </a:r>
            <a:endParaRPr lang="ko-KR" altLang="en-US" dirty="0" smtClean="0"/>
          </a:p>
          <a:p>
            <a:pPr lvl="1"/>
            <a:r>
              <a:rPr lang="ko-KR" altLang="en-US" dirty="0" smtClean="0"/>
              <a:t>华为云专家技术支持</a:t>
            </a:r>
            <a:endParaRPr lang="ko-KR" altLang="en-US" dirty="0" smtClean="0"/>
          </a:p>
          <a:p>
            <a:pPr lvl="1"/>
            <a:r>
              <a:rPr lang="ko-KR" altLang="en-US" dirty="0" smtClean="0"/>
              <a:t>云市场鲲鹏专区帮助伙伴商业变现</a:t>
            </a:r>
            <a:endParaRPr lang="ko-KR" altLang="en-US" dirty="0" smtClean="0"/>
          </a:p>
          <a:p>
            <a:pPr lvl="1"/>
            <a:r>
              <a:rPr lang="ko-KR" altLang="en-US" dirty="0" smtClean="0"/>
              <a:t>营销资源及商业机会优先共享</a:t>
            </a:r>
            <a:endParaRPr lang="en-US" altLang="ko-KR" dirty="0" smtClean="0"/>
          </a:p>
          <a:p>
            <a:pPr lvl="0"/>
            <a:r>
              <a:rPr lang="zh-CN" altLang="en-US" dirty="0" smtClean="0"/>
              <a:t>鲲鹏凌云伙伴计划：</a:t>
            </a:r>
            <a:endParaRPr lang="zh-CN" altLang="en-US" dirty="0" smtClean="0"/>
          </a:p>
          <a:p>
            <a:pPr lvl="1"/>
            <a:r>
              <a:rPr lang="en-US" altLang="zh-CN" dirty="0" smtClean="0">
                <a:hlinkClick r:id="rId3"/>
              </a:rPr>
              <a:t>https://www.huaweicloud.com/partners/kunPeng/</a:t>
            </a:r>
            <a:endParaRPr lang="en-US" altLang="zh-CN" dirty="0" smtClean="0"/>
          </a:p>
          <a:p>
            <a:r>
              <a:rPr lang="zh-CN" altLang="en-US" dirty="0" smtClean="0"/>
              <a:t>以页面实际更新为准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ko-KR" altLang="en-US" dirty="0" smtClean="0"/>
              <a:t>鲲鹏展翅伙伴计划是华为智能计算围绕</a:t>
            </a:r>
            <a:r>
              <a:rPr lang="en-US" altLang="ko-KR" dirty="0" err="1" smtClean="0"/>
              <a:t>TaiShan</a:t>
            </a:r>
            <a:r>
              <a:rPr lang="ko-KR" altLang="en-US" dirty="0" smtClean="0"/>
              <a:t>服务器推出的一项合作伙伴计划，旨在帮助更多的合作伙伴将应用迁移到</a:t>
            </a:r>
            <a:r>
              <a:rPr lang="en-US" altLang="ko-KR" dirty="0" err="1" smtClean="0"/>
              <a:t>TaiShan</a:t>
            </a:r>
            <a:r>
              <a:rPr lang="ko-KR" altLang="en-US" dirty="0" smtClean="0"/>
              <a:t>服务器上，并和华为共建鲲鹏生态，智能计算为合作伙伴提供培训、技术、营销、市场的全面支持。加入该计划，伙伴可以获得：</a:t>
            </a:r>
            <a:endParaRPr lang="ko-KR" altLang="en-US" dirty="0" smtClean="0"/>
          </a:p>
          <a:p>
            <a:pPr lvl="1"/>
            <a:r>
              <a:rPr lang="ko-KR" altLang="en-US" dirty="0" smtClean="0"/>
              <a:t>研发技术专家的专项技术支持</a:t>
            </a:r>
            <a:endParaRPr lang="ko-KR" altLang="en-US" dirty="0" smtClean="0"/>
          </a:p>
          <a:p>
            <a:pPr lvl="1"/>
            <a:r>
              <a:rPr lang="en-US" altLang="ko-KR" dirty="0" err="1" smtClean="0"/>
              <a:t>TaiShan</a:t>
            </a:r>
            <a:r>
              <a:rPr lang="ko-KR" altLang="en-US" dirty="0" smtClean="0"/>
              <a:t>服务器样机的借用权益</a:t>
            </a:r>
            <a:endParaRPr lang="ko-KR" altLang="en-US" dirty="0" smtClean="0"/>
          </a:p>
          <a:p>
            <a:pPr lvl="1"/>
            <a:r>
              <a:rPr lang="ko-KR" altLang="en-US" dirty="0" smtClean="0"/>
              <a:t>鲲鹏技术的专项技术培训</a:t>
            </a:r>
            <a:endParaRPr lang="ko-KR" altLang="en-US" dirty="0" smtClean="0"/>
          </a:p>
          <a:p>
            <a:pPr lvl="1"/>
            <a:r>
              <a:rPr lang="ko-KR" altLang="en-US" dirty="0" smtClean="0"/>
              <a:t>智能计算</a:t>
            </a:r>
            <a:r>
              <a:rPr lang="en-US" altLang="ko-KR" dirty="0" err="1" smtClean="0"/>
              <a:t>Openlab</a:t>
            </a:r>
            <a:r>
              <a:rPr lang="ko-KR" altLang="en-US" dirty="0" smtClean="0"/>
              <a:t>的测试认证支持</a:t>
            </a:r>
            <a:endParaRPr lang="ko-KR" altLang="en-US" dirty="0" smtClean="0"/>
          </a:p>
          <a:p>
            <a:pPr lvl="1"/>
            <a:r>
              <a:rPr lang="ko-KR" altLang="en-US" dirty="0" smtClean="0"/>
              <a:t>鲲鹏技术兼容性认证证书</a:t>
            </a:r>
            <a:endParaRPr lang="ko-KR" altLang="en-US" dirty="0" smtClean="0"/>
          </a:p>
          <a:p>
            <a:pPr lvl="1"/>
            <a:r>
              <a:rPr lang="ko-KR" altLang="en-US" dirty="0" smtClean="0"/>
              <a:t>营销资源及商业机会优先共享</a:t>
            </a:r>
            <a:endParaRPr lang="en-US" altLang="ko-KR" dirty="0" smtClean="0"/>
          </a:p>
          <a:p>
            <a:r>
              <a:rPr lang="zh-CN" altLang="en-US" dirty="0" smtClean="0"/>
              <a:t>参考链接：</a:t>
            </a:r>
            <a:endParaRPr lang="en-US" altLang="zh-CN" dirty="0" smtClean="0"/>
          </a:p>
          <a:p>
            <a:pPr lvl="1"/>
            <a:r>
              <a:rPr lang="en-US" altLang="zh-CN" dirty="0" smtClean="0">
                <a:hlinkClick r:id="rId3"/>
              </a:rPr>
              <a:t>http://ic-openlabs.huawei.com/#/teamdetail</a:t>
            </a:r>
            <a:endParaRPr lang="en-US" altLang="zh-CN" dirty="0" smtClean="0"/>
          </a:p>
          <a:p>
            <a:pPr lvl="0"/>
            <a:r>
              <a:rPr lang="zh-CN" altLang="en-US" dirty="0" smtClean="0"/>
              <a:t>以页面实际更新为准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鲲鹏社区</a:t>
            </a:r>
            <a:endParaRPr lang="en-US" altLang="zh-CN" dirty="0" smtClean="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ko-KR" altLang="en-US" dirty="0" smtClean="0"/>
              <a:t>鲲鹏智数伙伴计划是华为推出的一项面向智能数据产业，携手千行万业合作伙伴，共建开放鲲鹏生态的行动计划。为实现鲲鹏生态下智能数据产业繁荣，各类第三方软硬件产品与华为智能数据与存储解决方案互联互通，生态互助，商业成功，华为愿为合作伙伴提供全面技术与生态支持。加入我们，您可以获得：</a:t>
            </a:r>
            <a:endParaRPr lang="ko-KR" altLang="en-US" dirty="0" smtClean="0"/>
          </a:p>
          <a:p>
            <a:pPr lvl="1"/>
            <a:r>
              <a:rPr lang="ko-KR" altLang="en-US" dirty="0" smtClean="0"/>
              <a:t>华为智能数据与存储产品（存储、数据库、大数据、桌面云）兼容性认证</a:t>
            </a:r>
            <a:endParaRPr lang="ko-KR" altLang="en-US" dirty="0" smtClean="0"/>
          </a:p>
          <a:p>
            <a:pPr lvl="1"/>
            <a:r>
              <a:rPr lang="ko-KR" altLang="en-US" dirty="0" smtClean="0"/>
              <a:t>智能数据与存储上述产品专题训练营</a:t>
            </a:r>
            <a:endParaRPr lang="ko-KR" altLang="en-US" dirty="0" smtClean="0"/>
          </a:p>
          <a:p>
            <a:pPr lvl="1"/>
            <a:r>
              <a:rPr lang="ko-KR" altLang="en-US" dirty="0" smtClean="0"/>
              <a:t>智能数据与存储上述产品领域的技术社区</a:t>
            </a:r>
            <a:r>
              <a:rPr lang="en-US" altLang="ko-KR" dirty="0" smtClean="0"/>
              <a:t>&amp;</a:t>
            </a:r>
            <a:r>
              <a:rPr lang="ko-KR" altLang="en-US" dirty="0" smtClean="0"/>
              <a:t>专家技术支持</a:t>
            </a:r>
            <a:endParaRPr lang="ko-KR" altLang="en-US" dirty="0" smtClean="0"/>
          </a:p>
          <a:p>
            <a:pPr lvl="1"/>
            <a:r>
              <a:rPr lang="ko-KR" altLang="en-US" dirty="0" smtClean="0"/>
              <a:t>智能数据与存储上述产品领域的营销资源优先申请</a:t>
            </a:r>
            <a:endParaRPr lang="en-US" altLang="ko-KR" dirty="0" smtClean="0"/>
          </a:p>
          <a:p>
            <a:r>
              <a:rPr lang="zh-CN" altLang="en-US" dirty="0" smtClean="0"/>
              <a:t>参考链接：</a:t>
            </a:r>
            <a:endParaRPr lang="en-US" altLang="zh-CN" dirty="0" smtClean="0"/>
          </a:p>
          <a:p>
            <a:pPr lvl="1"/>
            <a:r>
              <a:rPr lang="en-US" altLang="zh-CN" dirty="0" smtClean="0">
                <a:hlinkClick r:id="rId3"/>
              </a:rPr>
              <a:t>https://partner.huawei.com/</a:t>
            </a:r>
            <a:endParaRPr lang="en-US" altLang="zh-CN" dirty="0" smtClean="0"/>
          </a:p>
          <a:p>
            <a:r>
              <a:rPr lang="zh-CN" altLang="en-US" dirty="0" smtClean="0"/>
              <a:t>以页面实际更新为准</a:t>
            </a:r>
            <a:endParaRPr lang="en-US" altLang="zh-CN" dirty="0" smtClean="0"/>
          </a:p>
          <a:p>
            <a:endParaRPr lang="ko-KR"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参考链接：</a:t>
            </a:r>
            <a:endParaRPr lang="en-US" altLang="zh-CN" dirty="0" smtClean="0"/>
          </a:p>
          <a:p>
            <a:pPr lvl="1"/>
            <a:r>
              <a:rPr lang="en-US" altLang="zh-CN" dirty="0" smtClean="0">
                <a:hlinkClick r:id="rId3"/>
              </a:rPr>
              <a:t>https://www.huaweicloud.com/partners/kunPeng/</a:t>
            </a:r>
            <a:endParaRPr lang="en-US" altLang="zh-CN" dirty="0" smtClean="0"/>
          </a:p>
          <a:p>
            <a:r>
              <a:rPr lang="zh-CN" altLang="en-US" dirty="0" smtClean="0"/>
              <a:t>以页面实际更新为准</a:t>
            </a:r>
            <a:endParaRPr lang="en-US" altLang="zh-CN"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产品与云服务</a:t>
            </a:r>
            <a:endParaRPr lang="zh-CN" altLang="en-US" dirty="0" smtClean="0"/>
          </a:p>
          <a:p>
            <a:pPr lvl="1"/>
            <a:r>
              <a:rPr lang="zh-CN" altLang="en-US" dirty="0" smtClean="0"/>
              <a:t>搭载算力强劲的华为鲲鹏处理器，为大数据、分布式存储、原生应用、高性能计算和数据库等应用高效加速，满足企业用户多样性计算、绿色计算的需求。</a:t>
            </a:r>
            <a:endParaRPr lang="zh-CN" altLang="en-US" dirty="0" smtClean="0"/>
          </a:p>
          <a:p>
            <a:r>
              <a:rPr lang="zh-CN" altLang="en-US" dirty="0" smtClean="0"/>
              <a:t>解决方案</a:t>
            </a:r>
            <a:endParaRPr lang="zh-CN" altLang="en-US" dirty="0" smtClean="0"/>
          </a:p>
          <a:p>
            <a:pPr lvl="1"/>
            <a:r>
              <a:rPr lang="zh-CN" altLang="en-US" dirty="0" smtClean="0"/>
              <a:t>基于华为鲲鹏处理器和系列化芯片构筑的全栈</a:t>
            </a:r>
            <a:r>
              <a:rPr lang="en-US" altLang="zh-CN" dirty="0" smtClean="0"/>
              <a:t>IT</a:t>
            </a:r>
            <a:r>
              <a:rPr lang="zh-CN" altLang="en-US" dirty="0" smtClean="0"/>
              <a:t>基础设施解决方案，为政府、金融、运营商等重点行业提供端到端安全可信的解决方案，帮助客户推进基础设施集约化，业务应用全面云化和智能化。</a:t>
            </a:r>
            <a:endParaRPr lang="zh-CN" altLang="en-US" dirty="0" smtClean="0"/>
          </a:p>
          <a:p>
            <a:endParaRPr lang="zh-CN" altLang="zh-CN" dirty="0" smtClean="0"/>
          </a:p>
        </p:txBody>
      </p:sp>
      <p:sp>
        <p:nvSpPr>
          <p:cNvPr id="6" name="幻灯片图像占位符 5"/>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fontScale="92500" lnSpcReduction="20000"/>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200" dirty="0" smtClean="0">
                <a:latin typeface="微软雅黑" panose="020B0503020204020204" pitchFamily="34" charset="-122"/>
                <a:ea typeface="微软雅黑" panose="020B0503020204020204" pitchFamily="34" charset="-122"/>
              </a:rPr>
              <a:t>基于鲲鹏处理器，华为云推出鲲鹏云服务和解决方案，开启云上的多元新架构。华为云鲲鹏云服务在不同场景都具备优势</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其具有同构、多核、全栈等能力，目前已正式发布</a:t>
            </a:r>
            <a:r>
              <a:rPr lang="en-US" altLang="zh-CN" sz="1200" dirty="0" smtClean="0">
                <a:latin typeface="微软雅黑" panose="020B0503020204020204" pitchFamily="34" charset="-122"/>
                <a:ea typeface="微软雅黑" panose="020B0503020204020204" pitchFamily="34" charset="-122"/>
              </a:rPr>
              <a:t>69</a:t>
            </a:r>
            <a:r>
              <a:rPr lang="zh-CN" altLang="en-US" sz="1200" dirty="0" smtClean="0">
                <a:latin typeface="微软雅黑" panose="020B0503020204020204" pitchFamily="34" charset="-122"/>
                <a:ea typeface="微软雅黑" panose="020B0503020204020204" pitchFamily="34" charset="-122"/>
              </a:rPr>
              <a:t>款基于鲲鹏处理器的云服务。</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鲲鹏弹性云服务器（</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ECS</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基础云服务之一，也是用户可以直接感知到鲲鹏的最重要的服务。用户可以用过</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ECS</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直接购买鲲鹏云服务器，为云服务器添加磁盘、网络等资源，使其成为开发环境或者生产业务集群的一部分。</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KC1</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预计在</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HC</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之前完成转商，标志着华为云鲲鹏云基础设施服务全面进入商用阶段，业界最高性能</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ARM-</a:t>
            </a:r>
            <a:r>
              <a:rPr lang="en-US" altLang="zh-CN" sz="1200" kern="1200" dirty="0" err="1" smtClean="0">
                <a:solidFill>
                  <a:schemeClr val="tx1"/>
                </a:solidFill>
                <a:effectLst/>
                <a:latin typeface="微软雅黑" panose="020B0503020204020204" pitchFamily="34" charset="-122"/>
                <a:ea typeface="微软雅黑" panose="020B0503020204020204" pitchFamily="34" charset="-122"/>
                <a:cs typeface="+mn-cs"/>
              </a:rPr>
              <a:t>Basede</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云服务器，同时具有压倒性价格优势，综合性价比领先</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30%</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，相比业界</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X86</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同规格实例，多核整型算力领先</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15%</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，内存带宽领先</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46%</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鲲鹏裸金属服务器（</a:t>
            </a:r>
            <a:r>
              <a:rPr lang="en-US" altLang="zh-CN" sz="1200" kern="1200" dirty="0" smtClean="0">
                <a:solidFill>
                  <a:schemeClr val="tx1"/>
                </a:solidFill>
                <a:effectLst/>
                <a:latin typeface="+mn-lt"/>
                <a:ea typeface="+mn-ea"/>
                <a:cs typeface="+mn-cs"/>
              </a:rPr>
              <a:t>BMS</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直接从华为云上购买裸金属服务器，用户可以得到一台专属的泰山服务器，并可以为这台泰山服务器添加磁盘、网络等资源。</a:t>
            </a:r>
            <a:r>
              <a:rPr lang="zh-CN" altLang="en-US" sz="1200" kern="1200" dirty="0" smtClean="0">
                <a:solidFill>
                  <a:schemeClr val="tx1"/>
                </a:solidFill>
                <a:effectLst/>
                <a:latin typeface="+mn-lt"/>
                <a:ea typeface="+mn-ea"/>
                <a:cs typeface="+mn-cs"/>
              </a:rPr>
              <a:t>整机最高</a:t>
            </a:r>
            <a:r>
              <a:rPr lang="en-US" altLang="zh-CN" sz="1200" kern="1200" dirty="0" smtClean="0">
                <a:solidFill>
                  <a:schemeClr val="tx1"/>
                </a:solidFill>
                <a:effectLst/>
                <a:latin typeface="+mn-lt"/>
                <a:ea typeface="+mn-ea"/>
                <a:cs typeface="+mn-cs"/>
              </a:rPr>
              <a:t>128</a:t>
            </a:r>
            <a:r>
              <a:rPr lang="zh-CN" altLang="en-US" sz="1200" kern="1200" dirty="0" smtClean="0">
                <a:solidFill>
                  <a:schemeClr val="tx1"/>
                </a:solidFill>
                <a:effectLst/>
                <a:latin typeface="+mn-lt"/>
                <a:ea typeface="+mn-ea"/>
                <a:cs typeface="+mn-cs"/>
              </a:rPr>
              <a:t>核，并发性能相对</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实例提升</a:t>
            </a:r>
            <a:r>
              <a:rPr lang="en-US" altLang="zh-CN"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通道</a:t>
            </a:r>
            <a:r>
              <a:rPr lang="en-US" altLang="zh-CN" sz="1200" kern="1200" dirty="0" smtClean="0">
                <a:solidFill>
                  <a:schemeClr val="tx1"/>
                </a:solidFill>
                <a:effectLst/>
                <a:latin typeface="+mn-lt"/>
                <a:ea typeface="+mn-ea"/>
                <a:cs typeface="+mn-cs"/>
              </a:rPr>
              <a:t>DDR4</a:t>
            </a:r>
            <a:r>
              <a:rPr lang="zh-CN" altLang="en-US" sz="1200" kern="1200" dirty="0" smtClean="0">
                <a:solidFill>
                  <a:schemeClr val="tx1"/>
                </a:solidFill>
                <a:effectLst/>
                <a:latin typeface="+mn-lt"/>
                <a:ea typeface="+mn-ea"/>
                <a:cs typeface="+mn-cs"/>
              </a:rPr>
              <a:t>内存，</a:t>
            </a:r>
            <a:r>
              <a:rPr lang="en-US" altLang="zh-CN" sz="1200" kern="1200" dirty="0" smtClean="0">
                <a:solidFill>
                  <a:schemeClr val="tx1"/>
                </a:solidFill>
                <a:effectLst/>
                <a:latin typeface="+mn-lt"/>
                <a:ea typeface="+mn-ea"/>
                <a:cs typeface="+mn-cs"/>
              </a:rPr>
              <a:t>2933MHz</a:t>
            </a:r>
            <a:r>
              <a:rPr lang="zh-CN" altLang="en-US" sz="1200" kern="1200" dirty="0" smtClean="0">
                <a:solidFill>
                  <a:schemeClr val="tx1"/>
                </a:solidFill>
                <a:effectLst/>
                <a:latin typeface="+mn-lt"/>
                <a:ea typeface="+mn-ea"/>
                <a:cs typeface="+mn-cs"/>
              </a:rPr>
              <a:t>，内存带宽提高</a:t>
            </a:r>
            <a:r>
              <a:rPr lang="en-US" altLang="zh-CN" sz="1200" kern="1200" dirty="0" smtClean="0">
                <a:solidFill>
                  <a:schemeClr val="tx1"/>
                </a:solidFill>
                <a:effectLst/>
                <a:latin typeface="+mn-lt"/>
                <a:ea typeface="+mn-ea"/>
                <a:cs typeface="+mn-cs"/>
              </a:rPr>
              <a:t>46%</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1200</a:t>
            </a:r>
            <a:r>
              <a:rPr lang="zh-CN" altLang="en-US" sz="1200" kern="1200" dirty="0" smtClean="0">
                <a:solidFill>
                  <a:schemeClr val="tx1"/>
                </a:solidFill>
                <a:effectLst/>
                <a:latin typeface="+mn-lt"/>
                <a:ea typeface="+mn-ea"/>
                <a:cs typeface="+mn-cs"/>
              </a:rPr>
              <a:t>万</a:t>
            </a:r>
            <a:r>
              <a:rPr lang="en-US" altLang="zh-CN" sz="1200" kern="1200" dirty="0" smtClean="0">
                <a:solidFill>
                  <a:schemeClr val="tx1"/>
                </a:solidFill>
                <a:effectLst/>
                <a:latin typeface="+mn-lt"/>
                <a:ea typeface="+mn-ea"/>
                <a:cs typeface="+mn-cs"/>
              </a:rPr>
              <a:t>PPS</a:t>
            </a:r>
            <a:r>
              <a:rPr lang="zh-CN" altLang="en-US" sz="1200" kern="1200" dirty="0" smtClean="0">
                <a:solidFill>
                  <a:schemeClr val="tx1"/>
                </a:solidFill>
                <a:effectLst/>
                <a:latin typeface="+mn-lt"/>
                <a:ea typeface="+mn-ea"/>
                <a:cs typeface="+mn-cs"/>
              </a:rPr>
              <a:t>，网络性能领先友商</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倍。支持</a:t>
            </a:r>
            <a:r>
              <a:rPr lang="en-US" altLang="zh-CN" sz="1200" kern="1200" dirty="0" smtClean="0">
                <a:solidFill>
                  <a:schemeClr val="tx1"/>
                </a:solidFill>
                <a:effectLst/>
                <a:latin typeface="+mn-lt"/>
                <a:ea typeface="+mn-ea"/>
                <a:cs typeface="+mn-cs"/>
              </a:rPr>
              <a:t>100μs</a:t>
            </a:r>
            <a:r>
              <a:rPr lang="zh-CN" altLang="en-US" sz="1200" kern="1200" dirty="0" smtClean="0">
                <a:solidFill>
                  <a:schemeClr val="tx1"/>
                </a:solidFill>
                <a:effectLst/>
                <a:latin typeface="+mn-lt"/>
                <a:ea typeface="+mn-ea"/>
                <a:cs typeface="+mn-cs"/>
              </a:rPr>
              <a:t>极速云盘。支持</a:t>
            </a:r>
            <a:r>
              <a:rPr lang="en-US" altLang="zh-CN" sz="1200" kern="1200" dirty="0" smtClean="0">
                <a:solidFill>
                  <a:schemeClr val="tx1"/>
                </a:solidFill>
                <a:effectLst/>
                <a:latin typeface="+mn-lt"/>
                <a:ea typeface="+mn-ea"/>
                <a:cs typeface="+mn-cs"/>
              </a:rPr>
              <a:t>ARM Native</a:t>
            </a:r>
            <a:r>
              <a:rPr lang="zh-CN" altLang="en-US" sz="1200" kern="1200" dirty="0" smtClean="0">
                <a:solidFill>
                  <a:schemeClr val="tx1"/>
                </a:solidFill>
                <a:effectLst/>
                <a:latin typeface="+mn-lt"/>
                <a:ea typeface="+mn-ea"/>
                <a:cs typeface="+mn-cs"/>
              </a:rPr>
              <a:t>，原生应用并发数量相比</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提升</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倍以上。</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鲲鹏云手机服务（</a:t>
            </a:r>
            <a:r>
              <a:rPr lang="en-US" altLang="zh-CN" sz="1200" kern="1200" dirty="0" err="1" smtClean="0">
                <a:solidFill>
                  <a:schemeClr val="tx1"/>
                </a:solidFill>
                <a:effectLst/>
                <a:latin typeface="+mn-lt"/>
                <a:ea typeface="+mn-ea"/>
                <a:cs typeface="+mn-cs"/>
              </a:rPr>
              <a:t>CloudPhone</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可以直接从华为云上购买一台运行</a:t>
            </a:r>
            <a:r>
              <a:rPr lang="en-US" altLang="zh-CN" sz="1200" kern="1200" dirty="0" smtClean="0">
                <a:solidFill>
                  <a:schemeClr val="tx1"/>
                </a:solidFill>
                <a:effectLst/>
                <a:latin typeface="+mn-lt"/>
                <a:ea typeface="+mn-ea"/>
                <a:cs typeface="+mn-cs"/>
              </a:rPr>
              <a:t>Android</a:t>
            </a:r>
            <a:r>
              <a:rPr lang="zh-CN" altLang="zh-CN" sz="1200" kern="1200" dirty="0" smtClean="0">
                <a:solidFill>
                  <a:schemeClr val="tx1"/>
                </a:solidFill>
                <a:effectLst/>
                <a:latin typeface="+mn-lt"/>
                <a:ea typeface="+mn-ea"/>
                <a:cs typeface="+mn-cs"/>
              </a:rPr>
              <a:t>操作系统的云主机，由于直接运行与</a:t>
            </a:r>
            <a:r>
              <a:rPr lang="en-US" altLang="zh-CN" sz="1200" kern="1200" dirty="0" smtClean="0">
                <a:solidFill>
                  <a:schemeClr val="tx1"/>
                </a:solidFill>
                <a:effectLst/>
                <a:latin typeface="+mn-lt"/>
                <a:ea typeface="+mn-ea"/>
                <a:cs typeface="+mn-cs"/>
              </a:rPr>
              <a:t>ARMv8</a:t>
            </a:r>
            <a:r>
              <a:rPr lang="zh-CN" altLang="zh-CN" sz="1200" kern="1200" dirty="0" smtClean="0">
                <a:solidFill>
                  <a:schemeClr val="tx1"/>
                </a:solidFill>
                <a:effectLst/>
                <a:latin typeface="+mn-lt"/>
                <a:ea typeface="+mn-ea"/>
                <a:cs typeface="+mn-cs"/>
              </a:rPr>
              <a:t>指令集，因此无使用模拟器带来的性能损失，能够提供手机应用测试、应用自动运行等能力。</a:t>
            </a:r>
            <a:r>
              <a:rPr lang="zh-CN" altLang="en-US" sz="1200" kern="1200" dirty="0" smtClean="0">
                <a:solidFill>
                  <a:schemeClr val="tx1"/>
                </a:solidFill>
                <a:effectLst/>
                <a:latin typeface="+mn-lt"/>
                <a:ea typeface="+mn-ea"/>
                <a:cs typeface="+mn-cs"/>
              </a:rPr>
              <a:t>公有云业界独家云手机解决方案，单服务器超</a:t>
            </a:r>
            <a:r>
              <a:rPr lang="en-US" altLang="zh-CN" sz="1200" kern="1200" dirty="0" smtClean="0">
                <a:solidFill>
                  <a:schemeClr val="tx1"/>
                </a:solidFill>
                <a:effectLst/>
                <a:latin typeface="+mn-lt"/>
                <a:ea typeface="+mn-ea"/>
                <a:cs typeface="+mn-cs"/>
              </a:rPr>
              <a:t>200</a:t>
            </a:r>
            <a:r>
              <a:rPr lang="zh-CN" altLang="en-US" sz="1200" kern="1200" dirty="0" smtClean="0">
                <a:solidFill>
                  <a:schemeClr val="tx1"/>
                </a:solidFill>
                <a:effectLst/>
                <a:latin typeface="+mn-lt"/>
                <a:ea typeface="+mn-ea"/>
                <a:cs typeface="+mn-cs"/>
              </a:rPr>
              <a:t>路并发，并发性能较</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模拟器提升</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倍以上。</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鲲鹏云容器引擎（</a:t>
            </a:r>
            <a:r>
              <a:rPr lang="en-US" altLang="zh-CN" sz="1200" kern="1200" dirty="0" smtClean="0">
                <a:solidFill>
                  <a:schemeClr val="tx1"/>
                </a:solidFill>
                <a:effectLst/>
                <a:latin typeface="+mn-lt"/>
                <a:ea typeface="+mn-ea"/>
                <a:cs typeface="+mn-cs"/>
              </a:rPr>
              <a:t>CCE</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一种云中间件，直接提供基于鲲鹏的云容器，其中包含的基础库均为</a:t>
            </a:r>
            <a:r>
              <a:rPr lang="en-US" altLang="zh-CN" sz="1200" kern="1200" dirty="0" smtClean="0">
                <a:solidFill>
                  <a:schemeClr val="tx1"/>
                </a:solidFill>
                <a:effectLst/>
                <a:latin typeface="+mn-lt"/>
                <a:ea typeface="+mn-ea"/>
                <a:cs typeface="+mn-cs"/>
              </a:rPr>
              <a:t>aarch64</a:t>
            </a:r>
            <a:r>
              <a:rPr lang="zh-CN" altLang="zh-CN" sz="1200" kern="1200" dirty="0" smtClean="0">
                <a:solidFill>
                  <a:schemeClr val="tx1"/>
                </a:solidFill>
                <a:effectLst/>
                <a:latin typeface="+mn-lt"/>
                <a:ea typeface="+mn-ea"/>
                <a:cs typeface="+mn-cs"/>
              </a:rPr>
              <a:t>版本。</a:t>
            </a:r>
            <a:r>
              <a:rPr lang="zh-CN" altLang="en-US" sz="1200" kern="1200" dirty="0" smtClean="0">
                <a:solidFill>
                  <a:schemeClr val="tx1"/>
                </a:solidFill>
                <a:effectLst/>
                <a:latin typeface="+mn-lt"/>
                <a:ea typeface="+mn-ea"/>
                <a:cs typeface="+mn-cs"/>
              </a:rPr>
              <a:t>应用无感迁移：为用户提供一键式从源码到多平台镜像版本的构建、部署、发布能力，用户可以快速将原有的</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应用迁移到鲲鹏平台应用自动适配： 支持在同一容器集群中对</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和鲲鹏节点进行混合管理；根据节点</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架构信息，自动拉取相应平台的容器镜像，实现应用从</a:t>
            </a:r>
            <a:r>
              <a:rPr lang="en-US" altLang="zh-CN" sz="1200" kern="1200" dirty="0" smtClean="0">
                <a:solidFill>
                  <a:schemeClr val="tx1"/>
                </a:solidFill>
                <a:effectLst/>
                <a:latin typeface="+mn-lt"/>
                <a:ea typeface="+mn-ea"/>
                <a:cs typeface="+mn-cs"/>
              </a:rPr>
              <a:t>X86</a:t>
            </a:r>
            <a:r>
              <a:rPr lang="zh-CN" altLang="en-US" sz="1200" kern="1200" dirty="0" smtClean="0">
                <a:solidFill>
                  <a:schemeClr val="tx1"/>
                </a:solidFill>
                <a:effectLst/>
                <a:latin typeface="+mn-lt"/>
                <a:ea typeface="+mn-ea"/>
                <a:cs typeface="+mn-cs"/>
              </a:rPr>
              <a:t>到鲲鹏架构的自动适配、跨平台弹性扩容、分批次迁移应用跨云管理：跨不同公有云容器集群进行资源、应用的统一管理、监控，降低管理难度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基于应用指标的智能化监控和跨云弹性能力，秒级业务流量接管，提升业务稳定性。</a:t>
            </a:r>
            <a:endParaRPr lang="zh-CN" altLang="zh-CN" sz="1200" kern="1200" dirty="0" smtClean="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参考链接：</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en-US" altLang="zh-CN" dirty="0" smtClean="0">
                <a:hlinkClick r:id="rId3"/>
              </a:rPr>
              <a:t>https://www.huaweicloud.com/kunpeng/product.html</a:t>
            </a:r>
            <a:endParaRPr lang="en-US" altLang="zh-CN" dirty="0" smtClean="0"/>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已实际更新内容为准</a:t>
            </a:r>
            <a:endPar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indent="0">
              <a:buNone/>
            </a:pPr>
            <a:b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4"/>
              </a:rPr>
            </a:br>
            <a:endParaRPr lang="zh-CN" altLang="zh-CN" sz="1200" kern="1200" dirty="0" smtClean="0">
              <a:solidFill>
                <a:schemeClr val="tx1"/>
              </a:solidFill>
              <a:effectLst/>
              <a:latin typeface="+mn-lt"/>
              <a:ea typeface="+mn-ea"/>
              <a:cs typeface="+mn-cs"/>
            </a:endParaRPr>
          </a:p>
          <a:p>
            <a:endParaRPr lang="en-US" altLang="zh-CN" dirty="0" smtClean="0"/>
          </a:p>
          <a:p>
            <a:endParaRPr lang="zh-CN" altLang="en-US" sz="1200" b="0" i="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pPr marL="0" indent="0">
              <a:buNone/>
            </a:pPr>
            <a:endParaRPr lang="zh-CN" altLang="zh-CN" sz="1200"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参考链接：</a:t>
            </a:r>
            <a:endParaRPr lang="en-US" altLang="zh-CN" dirty="0" smtClean="0"/>
          </a:p>
          <a:p>
            <a:pPr lvl="1"/>
            <a:r>
              <a:rPr lang="en-US" altLang="zh-CN" dirty="0" smtClean="0">
                <a:hlinkClick r:id="rId3"/>
              </a:rPr>
              <a:t>https://www.huaweicloud.com/kunpeng/product.html</a:t>
            </a:r>
            <a:endParaRPr lang="en-US" altLang="zh-CN" dirty="0" smtClean="0"/>
          </a:p>
          <a:p>
            <a:r>
              <a:rPr lang="zh-CN" altLang="en-US" dirty="0" smtClean="0"/>
              <a:t>已实际更新内容为准</a:t>
            </a:r>
            <a:endParaRPr lang="zh-CN" altLang="en-US" dirty="0" smtClean="0"/>
          </a:p>
          <a:p>
            <a:endParaRPr lang="zh-CN" altLang="zh-CN" dirty="0" smtClean="0"/>
          </a:p>
        </p:txBody>
      </p:sp>
      <p:sp>
        <p:nvSpPr>
          <p:cNvPr id="6" name="幻灯片图像占位符 5"/>
          <p:cNvSpPr>
            <a:spLocks noGrp="1" noRot="1" noChangeAspect="1"/>
          </p:cNvSpPr>
          <p:nvPr>
            <p:ph type="sldImg"/>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fontAlgn="ctr">
              <a:buNone/>
            </a:pP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政府行业解决方案：提供拥有自主知识产权全系列产品和安全保障，打造自主可控鲲鹏生态，为政府提供端到端的安全可信解决方案和自主可控的政务应用生态。</a:t>
            </a:r>
            <a:endParaRPr lang="zh-CN" altLang="en-US" dirty="0" smtClean="0"/>
          </a:p>
          <a:p>
            <a:r>
              <a:rPr lang="zh-CN" altLang="en-US" dirty="0" smtClean="0"/>
              <a:t>鲲鹏金融行业解决方案：提供安全可靠的智慧金融全栈解决方案，助力金融机构实现个性化服务、智能化运营以及多元化生态，加速金融机构的数字化转型。</a:t>
            </a:r>
            <a:endParaRPr lang="zh-CN" altLang="en-US" dirty="0" smtClean="0"/>
          </a:p>
          <a:p>
            <a:r>
              <a:rPr lang="zh-CN" altLang="en-US" dirty="0" smtClean="0"/>
              <a:t>鲲鹏运营商行业解决方案：鲲鹏为运营商提供云管端一体化方案和创新业务体验， 保障业务连续性，为大型数据中心的建设提供多种算力解决方案。</a:t>
            </a:r>
            <a:endParaRPr lang="zh-CN" altLang="en-US" dirty="0" smtClean="0"/>
          </a:p>
          <a:p>
            <a:r>
              <a:rPr lang="zh-CN" altLang="en-US" dirty="0" smtClean="0"/>
              <a:t>鲲鹏智能安防行业解决方案：鲲鹏智能安防依托华为在</a:t>
            </a:r>
            <a:r>
              <a:rPr lang="en-US" altLang="zh-CN" dirty="0" smtClean="0"/>
              <a:t>ICT</a:t>
            </a:r>
            <a:r>
              <a:rPr lang="zh-CN" altLang="en-US" dirty="0" smtClean="0"/>
              <a:t>领域的成熟技术经验，整合华为在计算、连接、存储、云计算、大数据、</a:t>
            </a:r>
            <a:r>
              <a:rPr lang="en-US" altLang="zh-CN" dirty="0" smtClean="0"/>
              <a:t>AI</a:t>
            </a:r>
            <a:r>
              <a:rPr lang="zh-CN" altLang="en-US" dirty="0" smtClean="0"/>
              <a:t>各领域优势产品，打造“全栈云、全智能、全场景”的智能安防解决方案。将解耦进行到底，将智能推向全境，将数据贯穿云端，将安全深入骨髓。</a:t>
            </a:r>
            <a:endParaRPr lang="zh-CN" altLang="en-US" dirty="0" smtClean="0"/>
          </a:p>
          <a:p>
            <a:r>
              <a:rPr lang="zh-CN" altLang="en-US" dirty="0" smtClean="0"/>
              <a:t>游戏行业解决方案：华为云凭借强大的基础设施能力和创新技术优势，为您打造专业、快速、稳定、安全的一站式云服务设施；支持游戏开发、部署、运营、数据分析全栈需求，并提供快速及时的售后支持、端云协同的生态支撑。</a:t>
            </a:r>
            <a:endParaRPr lang="zh-CN" altLang="en-US" dirty="0" smtClean="0"/>
          </a:p>
          <a:p>
            <a:r>
              <a:rPr lang="zh-CN" altLang="en-US" dirty="0" smtClean="0"/>
              <a:t>媒体与娱乐解决方案：从内容生产，分析处理到内容分发及涉及业务功能辅助，华为云为媒体娱乐行业提供高效智能、安全稳定的全生命周期服务能力。</a:t>
            </a:r>
            <a:endParaRPr lang="en-US" altLang="zh-CN" dirty="0" smtClean="0"/>
          </a:p>
          <a:p>
            <a:r>
              <a:rPr lang="zh-CN" altLang="en-US" dirty="0" smtClean="0"/>
              <a:t>参考链接：</a:t>
            </a:r>
            <a:endParaRPr lang="en-US" altLang="zh-CN" dirty="0" smtClean="0"/>
          </a:p>
          <a:p>
            <a:pPr lvl="1"/>
            <a:r>
              <a:rPr lang="en-US" altLang="zh-CN" dirty="0" smtClean="0">
                <a:hlinkClick r:id="rId3"/>
              </a:rPr>
              <a:t>https://www.huaweicloud.com/kunpeng/solution.html</a:t>
            </a:r>
            <a:endParaRPr lang="en-US" altLang="zh-CN" dirty="0" smtClean="0"/>
          </a:p>
          <a:p>
            <a:r>
              <a:rPr lang="zh-CN" altLang="en-US" dirty="0" smtClean="0"/>
              <a:t>已实际更新内容为准</a:t>
            </a:r>
            <a:br>
              <a:rPr lang="zh-CN" altLang="en-US" dirty="0" smtClean="0">
                <a:hlinkClick r:id="rId4"/>
              </a:rPr>
            </a:br>
            <a:endParaRPr lang="zh-CN"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鲲鹏社区中的解决方案板块，内容介绍包括上述</a:t>
            </a:r>
            <a:r>
              <a:rPr lang="en-US" altLang="zh-CN" dirty="0" smtClean="0"/>
              <a:t>8</a:t>
            </a:r>
            <a:r>
              <a:rPr lang="zh-CN" altLang="en-US" dirty="0" smtClean="0"/>
              <a:t>部分内容。参考链接：</a:t>
            </a:r>
            <a:endParaRPr lang="en-US" altLang="zh-CN" dirty="0" smtClean="0">
              <a:hlinkClick r:id="rId3"/>
            </a:endParaRPr>
          </a:p>
          <a:p>
            <a:pPr lvl="1"/>
            <a:r>
              <a:rPr lang="en-US" altLang="zh-CN" dirty="0" smtClean="0">
                <a:hlinkClick r:id="rId3"/>
              </a:rPr>
              <a:t>https://www.huaweicloud.com/kunpeng/solution/finance.html</a:t>
            </a:r>
            <a:endParaRPr lang="en-US" altLang="zh-CN" dirty="0" smtClean="0"/>
          </a:p>
          <a:p>
            <a:r>
              <a:rPr lang="zh-CN" altLang="en-US" dirty="0" smtClean="0"/>
              <a:t>以页面实际更新内容为准</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鲲鹏在线课程</a:t>
            </a:r>
            <a:endParaRPr lang="zh-CN" altLang="en-US" dirty="0" smtClean="0"/>
          </a:p>
          <a:p>
            <a:pPr lvl="1"/>
            <a:r>
              <a:rPr lang="zh-CN" altLang="en-US" dirty="0" smtClean="0"/>
              <a:t>各类理论、实操相关视频教程，帮助您更快的了解鲲鹏，轻松上手</a:t>
            </a:r>
            <a:endParaRPr lang="zh-CN" altLang="en-US" dirty="0" smtClean="0"/>
          </a:p>
          <a:p>
            <a:pPr lvl="0"/>
            <a:r>
              <a:rPr lang="zh-CN" altLang="en-US" dirty="0" smtClean="0"/>
              <a:t>云端实验室</a:t>
            </a:r>
            <a:endParaRPr lang="zh-CN" altLang="en-US" dirty="0" smtClean="0"/>
          </a:p>
          <a:p>
            <a:pPr lvl="1"/>
            <a:r>
              <a:rPr lang="zh-CN" altLang="en-US" dirty="0" smtClean="0"/>
              <a:t>真是云场景中体验华为云鲲鹏云服务，动手实操助力理论应用于实践</a:t>
            </a:r>
            <a:endParaRPr lang="zh-CN" altLang="en-US" dirty="0" smtClean="0"/>
          </a:p>
          <a:p>
            <a:pPr lvl="0"/>
            <a:r>
              <a:rPr lang="zh-CN" altLang="en-US" dirty="0" smtClean="0"/>
              <a:t>鲲鹏认证体系</a:t>
            </a:r>
            <a:endParaRPr lang="zh-CN" altLang="en-US" dirty="0" smtClean="0"/>
          </a:p>
          <a:p>
            <a:pPr lvl="1"/>
            <a:r>
              <a:rPr lang="zh-CN" altLang="en-US" dirty="0" smtClean="0"/>
              <a:t>华为官方认证，涵盖场景化微认证及体系化职业认证</a:t>
            </a:r>
            <a:endParaRPr lang="en-US" altLang="zh-CN" dirty="0" smtClean="0"/>
          </a:p>
          <a:p>
            <a:pPr lvl="0"/>
            <a:r>
              <a:rPr lang="zh-CN" altLang="en-US" dirty="0" smtClean="0"/>
              <a:t>参考链接：</a:t>
            </a:r>
            <a:endParaRPr lang="en-US" altLang="zh-CN" dirty="0" smtClean="0"/>
          </a:p>
          <a:p>
            <a:pPr lvl="1"/>
            <a:r>
              <a:rPr lang="en-US" altLang="zh-CN" dirty="0" smtClean="0">
                <a:hlinkClick r:id="rId3"/>
              </a:rPr>
              <a:t>https://www.huaweicloud.com/kunpeng/</a:t>
            </a:r>
            <a:endParaRPr lang="en-US" altLang="zh-CN" dirty="0" smtClean="0"/>
          </a:p>
          <a:p>
            <a:pPr lvl="0"/>
            <a:r>
              <a:rPr lang="zh-CN" altLang="en-US" dirty="0" smtClean="0"/>
              <a:t>以实际更新内容为准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参考链接：</a:t>
            </a:r>
            <a:endParaRPr lang="en-US" altLang="zh-CN" dirty="0" smtClean="0"/>
          </a:p>
          <a:p>
            <a:pPr lvl="1"/>
            <a:r>
              <a:rPr lang="en-US" altLang="zh-CN" dirty="0" smtClean="0">
                <a:hlinkClick r:id="rId3"/>
              </a:rPr>
              <a:t>https://education.huaweicloud.com:8443/programs/fcdaaec3-bd7a-41a1-8532-f3a9a5bd22ff/about</a:t>
            </a:r>
            <a:endParaRPr lang="en-US" altLang="zh-CN" dirty="0" smtClean="0"/>
          </a:p>
          <a:p>
            <a:pPr lvl="0"/>
            <a:r>
              <a:rPr lang="zh-CN" altLang="en-US" dirty="0" smtClean="0"/>
              <a:t>以实际更新内容为准</a:t>
            </a:r>
            <a:endParaRPr lang="en-US" altLang="zh-CN"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参考链接：</a:t>
            </a:r>
            <a:endParaRPr lang="en-US" altLang="zh-CN" dirty="0" smtClean="0"/>
          </a:p>
          <a:p>
            <a:pPr lvl="1"/>
            <a:r>
              <a:rPr lang="en-US" altLang="zh-CN" dirty="0" smtClean="0">
                <a:hlinkClick r:id="rId3"/>
              </a:rPr>
              <a:t>https://ilearn.huaweicloud.com/lab/index.html</a:t>
            </a:r>
            <a:endParaRPr lang="en-US" altLang="zh-CN" dirty="0" smtClean="0"/>
          </a:p>
          <a:p>
            <a:pPr lvl="0"/>
            <a:r>
              <a:rPr lang="zh-CN" altLang="en-US" dirty="0" smtClean="0"/>
              <a:t>以实际更新内容为准</a:t>
            </a:r>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参考链接：</a:t>
            </a:r>
            <a:endParaRPr lang="en-US" altLang="zh-CN" dirty="0" smtClean="0"/>
          </a:p>
          <a:p>
            <a:pPr lvl="1"/>
            <a:r>
              <a:rPr lang="en-US" altLang="zh-CN" dirty="0" smtClean="0">
                <a:hlinkClick r:id="rId3"/>
              </a:rPr>
              <a:t>https://edu.huaweicloud.com/training</a:t>
            </a:r>
            <a:endParaRPr lang="en-US" altLang="zh-CN" dirty="0" smtClean="0"/>
          </a:p>
          <a:p>
            <a:pPr lvl="0"/>
            <a:r>
              <a:rPr lang="zh-CN" altLang="en-US" dirty="0" smtClean="0"/>
              <a:t>以实际更新内容为准</a:t>
            </a:r>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迁移实践：鲲鹏迁移技术、实践案例、技术窍门。</a:t>
            </a:r>
            <a:endParaRPr lang="en-US" altLang="zh-CN" smtClean="0"/>
          </a:p>
          <a:p>
            <a:r>
              <a:rPr lang="zh-CN" altLang="en-US" smtClean="0"/>
              <a:t>语言与编译器：</a:t>
            </a:r>
            <a:r>
              <a:rPr lang="en-US" altLang="zh-CN" smtClean="0"/>
              <a:t>C/C++</a:t>
            </a:r>
            <a:r>
              <a:rPr lang="zh-CN" altLang="en-US" smtClean="0"/>
              <a:t>、</a:t>
            </a:r>
            <a:r>
              <a:rPr lang="en-US" altLang="zh-CN" smtClean="0"/>
              <a:t>Java</a:t>
            </a:r>
            <a:r>
              <a:rPr lang="zh-CN" altLang="en-US" smtClean="0"/>
              <a:t>等开发语言以及相关编译器。</a:t>
            </a:r>
            <a:endParaRPr lang="en-US" altLang="zh-CN" smtClean="0"/>
          </a:p>
          <a:p>
            <a:r>
              <a:rPr lang="en-US" altLang="zh-CN" smtClean="0"/>
              <a:t>OS</a:t>
            </a:r>
            <a:r>
              <a:rPr lang="zh-CN" altLang="en-US" smtClean="0"/>
              <a:t>与驱动：鲲鹏计算平台兼容的操作系统、部件驱动相关内容交流平台。</a:t>
            </a:r>
            <a:endParaRPr lang="en-US" altLang="zh-CN" smtClean="0"/>
          </a:p>
          <a:p>
            <a:r>
              <a:rPr lang="zh-CN" altLang="en-US" smtClean="0"/>
              <a:t>工具： 应用迁移、性能调优、中间件等工具让应用上鲲鹏更简单。</a:t>
            </a:r>
            <a:endParaRPr lang="en-US" altLang="zh-CN" smtClean="0"/>
          </a:p>
          <a:p>
            <a:r>
              <a:rPr lang="zh-CN" altLang="en-US" smtClean="0"/>
              <a:t>鲲鹏解决方案：基于鲲鹏的</a:t>
            </a:r>
            <a:r>
              <a:rPr lang="en-US" altLang="zh-CN" smtClean="0"/>
              <a:t>WEB</a:t>
            </a:r>
            <a:r>
              <a:rPr lang="zh-CN" altLang="en-US" smtClean="0"/>
              <a:t>、大数据分析、分布式存储、</a:t>
            </a:r>
            <a:r>
              <a:rPr lang="en-US" altLang="zh-CN" smtClean="0"/>
              <a:t>ARM</a:t>
            </a:r>
            <a:r>
              <a:rPr lang="zh-CN" altLang="en-US" smtClean="0"/>
              <a:t>原生和高性能计算等解决方案，加速各行各业。</a:t>
            </a:r>
            <a:endParaRPr lang="en-US" altLang="zh-CN" smtClean="0"/>
          </a:p>
          <a:p>
            <a:r>
              <a:rPr lang="zh-CN" altLang="en-US" smtClean="0"/>
              <a:t>云服务：鲲鹏</a:t>
            </a:r>
            <a:r>
              <a:rPr lang="en-US" altLang="zh-CN" smtClean="0"/>
              <a:t>IAAS</a:t>
            </a:r>
            <a:r>
              <a:rPr lang="zh-CN" altLang="en-US" smtClean="0"/>
              <a:t>、</a:t>
            </a:r>
            <a:r>
              <a:rPr lang="en-US" altLang="zh-CN" smtClean="0"/>
              <a:t>PAAS</a:t>
            </a:r>
            <a:r>
              <a:rPr lang="zh-CN" altLang="en-US" smtClean="0"/>
              <a:t>、</a:t>
            </a:r>
            <a:r>
              <a:rPr lang="en-US" altLang="zh-CN" smtClean="0"/>
              <a:t>SAAS</a:t>
            </a:r>
            <a:r>
              <a:rPr lang="zh-CN" altLang="en-US" smtClean="0"/>
              <a:t>等相关云服务。</a:t>
            </a:r>
            <a:endParaRPr lang="en-US" altLang="zh-CN" smtClean="0"/>
          </a:p>
          <a:p>
            <a:r>
              <a:rPr lang="zh-CN" altLang="en-US" smtClean="0"/>
              <a:t>赛事资讯：鲲鹏开发者相关大赛资讯、参赛选手技术交流。</a:t>
            </a:r>
            <a:endParaRPr lang="en-US" altLang="zh-CN" smtClean="0"/>
          </a:p>
          <a:p>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fontAlgn="ctr">
              <a:buNone/>
            </a:pPr>
            <a:endPar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a:t>
            </a:r>
            <a:r>
              <a:rPr lang="zh-CN" altLang="en-US" dirty="0" smtClean="0"/>
              <a:t>。</a:t>
            </a:r>
            <a:endParaRPr lang="en-US" altLang="zh-CN" dirty="0" smtClean="0"/>
          </a:p>
          <a:p>
            <a:pPr lvl="1"/>
            <a:r>
              <a:rPr lang="en-US" altLang="zh-CN" dirty="0" smtClean="0"/>
              <a:t>A</a:t>
            </a:r>
            <a:r>
              <a:rPr lang="zh-CN" altLang="en-US" dirty="0" smtClean="0"/>
              <a:t>。</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海量软件，简单快速完成开发移植：社区提供丰富的软件栈，包括全栈的软件仓库、专业的移植指导、完善的工具链，帮助合作伙伴、开发者简单快速地完成鲲鹏平台上的开发和移植。</a:t>
            </a:r>
            <a:endParaRPr lang="zh-CN" altLang="en-US" smtClean="0"/>
          </a:p>
          <a:p>
            <a:r>
              <a:rPr lang="zh-CN" altLang="en-US" smtClean="0"/>
              <a:t>多维知识回馈，及时掌握鲲鹏最新技能：社区不仅提供丰富的理论课程和实践指导，还有专业的技能认证、名家汇聚的精品博客、开放互助的知识论坛，使能合作伙伴、开发者提高技术能力。</a:t>
            </a:r>
            <a:endParaRPr lang="zh-CN" altLang="en-US" smtClean="0"/>
          </a:p>
          <a:p>
            <a:r>
              <a:rPr lang="zh-CN" altLang="en-US" smtClean="0"/>
              <a:t>参与生态共建，共享产业发展机遇：社区不仅有多样的线上线下活动，更有激励丰厚的合作计划，综合性应用市场等商业合作平台，支撑合作伙伴、开发者与华为公司共建鲲鹏产业生态，共享生态发展机遇。</a:t>
            </a:r>
            <a:endParaRPr lang="en-US" altLang="zh-CN" smtClean="0"/>
          </a:p>
          <a:p>
            <a:r>
              <a:rPr lang="zh-CN" altLang="en-US" smtClean="0"/>
              <a:t>参考链接：</a:t>
            </a:r>
            <a:endParaRPr lang="en-US" altLang="zh-CN" smtClean="0"/>
          </a:p>
          <a:p>
            <a:r>
              <a:rPr lang="en-US" altLang="zh-CN" smtClean="0">
                <a:hlinkClick r:id="rId3"/>
              </a:rPr>
              <a:t>https://www.huaweicloud.com/kunpeng/hellokunpeng.html</a:t>
            </a:r>
            <a:endParaRPr lang="en-US" altLang="zh-CN" smtClean="0"/>
          </a:p>
          <a:p>
            <a:r>
              <a:rPr lang="zh-CN" altLang="en-US" smtClean="0"/>
              <a:t>以页面实际更新内容为准</a:t>
            </a:r>
            <a:endParaRPr lang="en-US" altLang="zh-CN" smtClean="0"/>
          </a:p>
          <a:p>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面向多样性计算时代，华为将携手产业合作伙伴一起构建鲲鹏计算产业生态，共同为各行各业提供基于鲲鹏处理器的领先</a:t>
            </a:r>
            <a:r>
              <a:rPr lang="en-US" altLang="zh-CN" dirty="0" smtClean="0"/>
              <a:t>IT</a:t>
            </a:r>
            <a:r>
              <a:rPr lang="zh-CN" altLang="en-US" dirty="0" smtClean="0"/>
              <a:t>基础设施及行业应用。华为将聚焦于鲲鹏和昇腾处理器、鲲鹏云服务和</a:t>
            </a:r>
            <a:r>
              <a:rPr lang="en-US" altLang="zh-CN" dirty="0" smtClean="0"/>
              <a:t>AI</a:t>
            </a:r>
            <a:r>
              <a:rPr lang="zh-CN" altLang="en-US" dirty="0" smtClean="0"/>
              <a:t>云服务等领域的技术创新，开放能力，使能伙伴，共同做大计算产业。</a:t>
            </a:r>
            <a:endParaRPr lang="zh-CN" altLang="en-US" dirty="0" smtClean="0"/>
          </a:p>
          <a:p>
            <a:r>
              <a:rPr lang="zh-CN" altLang="en-US" dirty="0" smtClean="0"/>
              <a:t>以行业聚合应用</a:t>
            </a:r>
            <a:endParaRPr lang="zh-CN" altLang="en-US" dirty="0" smtClean="0"/>
          </a:p>
          <a:p>
            <a:pPr lvl="1"/>
            <a:r>
              <a:rPr lang="zh-CN" altLang="en-US" dirty="0" smtClean="0"/>
              <a:t>在政府、金融、运营商、电力、交通等关键行业，形成完整的产业生态链和具有竞争力的解决方案。</a:t>
            </a:r>
            <a:endParaRPr lang="zh-CN" altLang="en-US" dirty="0" smtClean="0"/>
          </a:p>
          <a:p>
            <a:r>
              <a:rPr lang="zh-CN" altLang="en-US" dirty="0" smtClean="0"/>
              <a:t>以联盟孵化标准</a:t>
            </a:r>
            <a:endParaRPr lang="zh-CN" altLang="en-US" dirty="0" smtClean="0"/>
          </a:p>
          <a:p>
            <a:pPr lvl="1"/>
            <a:r>
              <a:rPr lang="zh-CN" altLang="en-US" dirty="0" smtClean="0"/>
              <a:t>通过绿色计算产业联盟、边缘计算产业联盟等构建基础软硬件的标准体系，促进产业的健康发展。</a:t>
            </a:r>
            <a:endParaRPr lang="zh-CN" altLang="en-US" dirty="0" smtClean="0"/>
          </a:p>
          <a:p>
            <a:r>
              <a:rPr lang="zh-CN" altLang="en-US" dirty="0" smtClean="0"/>
              <a:t>以社区发展开发者</a:t>
            </a:r>
            <a:endParaRPr lang="zh-CN" altLang="en-US" dirty="0" smtClean="0"/>
          </a:p>
          <a:p>
            <a:pPr lvl="1"/>
            <a:r>
              <a:rPr lang="zh-CN" altLang="en-US" dirty="0" smtClean="0"/>
              <a:t>开发者是一个产业的灵魂，华为将鲲鹏开发者社区打造成计算产业的主流社区，力争通过</a:t>
            </a:r>
            <a:r>
              <a:rPr lang="en-US" altLang="zh-CN" dirty="0" smtClean="0"/>
              <a:t>5</a:t>
            </a:r>
            <a:r>
              <a:rPr lang="zh-CN" altLang="en-US" dirty="0" smtClean="0"/>
              <a:t>年时间，发展</a:t>
            </a:r>
            <a:r>
              <a:rPr lang="en-US" altLang="zh-CN" dirty="0" smtClean="0"/>
              <a:t>100</a:t>
            </a:r>
            <a:r>
              <a:rPr lang="zh-CN" altLang="en-US" dirty="0" smtClean="0"/>
              <a:t>万开发者。</a:t>
            </a:r>
            <a:endParaRPr lang="en-US" altLang="zh-CN" dirty="0" smtClean="0"/>
          </a:p>
          <a:p>
            <a:r>
              <a:rPr lang="zh-CN" altLang="en-US" dirty="0" smtClean="0"/>
              <a:t>华为构建在线鲲鹏社区，提供加速库、编译器、工具链、开源操作系统等，帮助合作伙伴和开发者快速掌握操作系统、编译器以及应用的迁移调优等能力，共建、共享、共赢计算新时代，鲲鹏社区秉持共建、开放、共赢的核心理念，盛邀广大合作伙伴、开发者一起，共建鲲鹏计算产业生态，共赢计算新时代</a:t>
            </a:r>
            <a:endParaRPr lang="en-US" altLang="zh-CN" dirty="0" smtClean="0"/>
          </a:p>
          <a:p>
            <a:r>
              <a:rPr lang="zh-CN" altLang="en-US" dirty="0" smtClean="0"/>
              <a:t>参考链接：</a:t>
            </a:r>
            <a:endParaRPr lang="en-US" altLang="zh-CN" dirty="0" smtClean="0"/>
          </a:p>
          <a:p>
            <a:pPr lvl="1"/>
            <a:r>
              <a:rPr lang="en-US" altLang="zh-CN" dirty="0" smtClean="0">
                <a:hlinkClick r:id="rId3"/>
              </a:rPr>
              <a:t>https://www.huaweicloud.com/kunpeng/hellokunpeng.html</a:t>
            </a:r>
            <a:endParaRPr lang="en-US" altLang="zh-CN" dirty="0" smtClean="0"/>
          </a:p>
          <a:p>
            <a:r>
              <a:rPr lang="zh-CN" altLang="en-US" dirty="0" smtClean="0"/>
              <a:t>以页面实际更新内容为准</a:t>
            </a:r>
            <a:endParaRPr lang="en-US" altLang="zh-CN" dirty="0" smtClean="0"/>
          </a:p>
          <a:p>
            <a:endParaRPr lang="zh-CN" altLang="en-US" dirty="0" smtClean="0"/>
          </a:p>
          <a:p>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下面按照每模块进行介绍，其中文档中心提供各种文档的下载，不单独介绍，博客模块正在建设中。</a:t>
            </a:r>
            <a:endParaRPr lang="en-US" altLang="zh-CN" smtClean="0"/>
          </a:p>
          <a:p>
            <a:r>
              <a:rPr lang="zh-CN" altLang="en-US" smtClean="0"/>
              <a:t>所有内容，以社区实际上线为准：</a:t>
            </a:r>
            <a:r>
              <a:rPr lang="en-US" altLang="zh-CN" smtClean="0">
                <a:hlinkClick r:id="rId3"/>
              </a:rPr>
              <a:t>https://www.huaweicloud.com/kunpeng/</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05.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05.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4.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0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30.png"/><Relationship Id="rId2" Type="http://schemas.openxmlformats.org/officeDocument/2006/relationships/image" Target="../media/image29.png"/><Relationship Id="rId10" Type="http://schemas.openxmlformats.org/officeDocument/2006/relationships/notesSlide" Target="../notesSlides/notesSlide14.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5.xml"/><Relationship Id="rId3" Type="http://schemas.openxmlformats.org/officeDocument/2006/relationships/slideLayout" Target="../slideLayouts/slideLayout205.xml"/><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5.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5.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05.xml"/><Relationship Id="rId4" Type="http://schemas.openxmlformats.org/officeDocument/2006/relationships/hyperlink" Target="https://partner.huawei.com/" TargetMode="External"/><Relationship Id="rId3" Type="http://schemas.openxmlformats.org/officeDocument/2006/relationships/hyperlink" Target="http://ic-openlabs.huawei.com/#/teamdetail" TargetMode="External"/><Relationship Id="rId2" Type="http://schemas.openxmlformats.org/officeDocument/2006/relationships/hyperlink" Target="https://www.huaweicloud.com/partners/kunPeng/" TargetMode="Externa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5.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05.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05.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5.xml"/><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5.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5.xml"/><Relationship Id="rId1" Type="http://schemas.openxmlformats.org/officeDocument/2006/relationships/image" Target="../media/image46.jpe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0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05.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4.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05.xml"/><Relationship Id="rId6" Type="http://schemas.openxmlformats.org/officeDocument/2006/relationships/image" Target="../media/image48.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5.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7.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211.xml"/><Relationship Id="rId7" Type="http://schemas.openxmlformats.org/officeDocument/2006/relationships/hyperlink" Target="https://e.huawei.com/cn/kunpeng" TargetMode="External"/><Relationship Id="rId6" Type="http://schemas.openxmlformats.org/officeDocument/2006/relationships/hyperlink" Target="https://bbs.huaweicloud.com/forum/forum-923-1.html" TargetMode="External"/><Relationship Id="rId5" Type="http://schemas.openxmlformats.org/officeDocument/2006/relationships/hyperlink" Target="https://www.huaweicloud.com/kunpeng/solution.html" TargetMode="External"/><Relationship Id="rId4" Type="http://schemas.openxmlformats.org/officeDocument/2006/relationships/hyperlink" Target="https://www.huaweicloud.com/kunpeng/product.html" TargetMode="External"/><Relationship Id="rId3" Type="http://schemas.openxmlformats.org/officeDocument/2006/relationships/hyperlink" Target="https://www.huaweicloud.com/kunpeng/partners.html" TargetMode="External"/><Relationship Id="rId2" Type="http://schemas.openxmlformats.org/officeDocument/2006/relationships/hyperlink" Target="https://www.huaweicloud.com/kunpeng/software.html" TargetMode="External"/><Relationship Id="rId1" Type="http://schemas.openxmlformats.org/officeDocument/2006/relationships/hyperlink" Target="https://www.huaweicloud.com/kunpeng/"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9.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05.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0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05.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5.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p>
        </p:txBody>
      </p:sp>
      <p:sp>
        <p:nvSpPr>
          <p:cNvPr id="2" name="标题 1"/>
          <p:cNvSpPr>
            <a:spLocks noGrp="1"/>
          </p:cNvSpPr>
          <p:nvPr>
            <p:ph type="ctrTitle" sz="quarter"/>
          </p:nvPr>
        </p:nvSpPr>
        <p:spPr/>
        <p:txBody>
          <a:bodyPr/>
          <a:lstStyle/>
          <a:p>
            <a:r>
              <a:rPr lang="zh-CN" altLang="en-US" smtClean="0"/>
              <a:t>鲲鹏社区介绍</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b="1" dirty="0" smtClean="0"/>
              <a:t>Hello</a:t>
            </a:r>
            <a:r>
              <a:rPr lang="en-US" altLang="zh-CN" sz="1800" b="1" dirty="0"/>
              <a:t>,</a:t>
            </a:r>
            <a:r>
              <a:rPr lang="zh-CN" altLang="en-US" sz="1800" b="1" dirty="0" smtClean="0"/>
              <a:t>鲲鹏</a:t>
            </a:r>
            <a:endParaRPr lang="zh-CN" altLang="en-US" sz="1800" b="1" dirty="0"/>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dirty="0" smtClean="0">
                <a:solidFill>
                  <a:schemeClr val="bg1">
                    <a:lumMod val="50000"/>
                  </a:schemeClr>
                </a:solidFill>
              </a:rPr>
              <a:t>鲲鹏凌云伙伴计划</a:t>
            </a:r>
            <a:endParaRPr lang="en-US" altLang="zh-CN" sz="1800" dirty="0" smtClean="0">
              <a:solidFill>
                <a:schemeClr val="bg1">
                  <a:lumMod val="50000"/>
                </a:schemeClr>
              </a:solidFill>
            </a:endParaRPr>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Hello</a:t>
            </a:r>
            <a:r>
              <a:rPr lang="en-US" altLang="zh-CN" sz="3600" dirty="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鲲鹏</a:t>
            </a:r>
            <a:endParaRPr lang="en-US" altLang="zh-CN" sz="36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756871" y="4023553"/>
            <a:ext cx="2806046" cy="1447431"/>
            <a:chOff x="1756871" y="4277094"/>
            <a:chExt cx="2806046" cy="1447431"/>
          </a:xfrm>
        </p:grpSpPr>
        <p:sp>
          <p:nvSpPr>
            <p:cNvPr id="7" name="í$1íḍé"/>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zh-CN" altLang="en-US" sz="1400" b="1" dirty="0" smtClean="0">
                  <a:latin typeface="微软雅黑" panose="020B0503020204020204" pitchFamily="34" charset="-122"/>
                  <a:ea typeface="微软雅黑" panose="020B0503020204020204" pitchFamily="34" charset="-122"/>
                </a:rPr>
                <a:t>鲲鹏是什么</a:t>
              </a:r>
              <a:endParaRPr lang="zh-CN" altLang="en-US" sz="1400" b="1" dirty="0">
                <a:latin typeface="微软雅黑" panose="020B0503020204020204" pitchFamily="34" charset="-122"/>
                <a:ea typeface="微软雅黑" panose="020B0503020204020204" pitchFamily="34" charset="-122"/>
              </a:endParaRPr>
            </a:p>
          </p:txBody>
        </p:sp>
        <p:sp>
          <p:nvSpPr>
            <p:cNvPr id="8" name="îṩ1iďé"/>
            <p:cNvSpPr txBox="1"/>
            <p:nvPr/>
          </p:nvSpPr>
          <p:spPr>
            <a:xfrm>
              <a:off x="1756871" y="4753157"/>
              <a:ext cx="2806045" cy="971368"/>
            </a:xfrm>
            <a:prstGeom prst="rect">
              <a:avLst/>
            </a:prstGeom>
          </p:spPr>
          <p:txBody>
            <a:bodyPr wrap="square" lIns="91440" tIns="45720" rIns="91440" bIns="45720" anchor="t" anchorCtr="0">
              <a:noAutofit/>
            </a:bodyPr>
            <a:lstStyle/>
            <a:p>
              <a:pPr algn="ctr">
                <a:lnSpc>
                  <a:spcPct val="120000"/>
                </a:lnSpc>
              </a:pPr>
              <a:r>
                <a:rPr lang="zh-CN" altLang="en-US" sz="1200" dirty="0" smtClean="0">
                  <a:latin typeface="微软雅黑" panose="020B0503020204020204" pitchFamily="34" charset="-122"/>
                  <a:ea typeface="微软雅黑" panose="020B0503020204020204" pitchFamily="34" charset="-122"/>
                </a:rPr>
                <a:t>鲲鹏不仅仅</a:t>
              </a:r>
              <a:r>
                <a:rPr lang="zh-CN" altLang="en-US" sz="1200" dirty="0">
                  <a:latin typeface="微软雅黑" panose="020B0503020204020204" pitchFamily="34" charset="-122"/>
                  <a:ea typeface="微软雅黑" panose="020B0503020204020204" pitchFamily="34" charset="-122"/>
                </a:rPr>
                <a:t>局限</a:t>
              </a:r>
              <a:r>
                <a:rPr lang="zh-CN" altLang="en-US" sz="1200" dirty="0" smtClean="0">
                  <a:latin typeface="微软雅黑" panose="020B0503020204020204" pitchFamily="34" charset="-122"/>
                  <a:ea typeface="微软雅黑" panose="020B0503020204020204" pitchFamily="34" charset="-122"/>
                </a:rPr>
                <a:t>于华为鲲鹏</a:t>
              </a:r>
              <a:r>
                <a:rPr lang="zh-CN" altLang="en-US" sz="1200" dirty="0">
                  <a:latin typeface="微软雅黑" panose="020B0503020204020204" pitchFamily="34" charset="-122"/>
                  <a:ea typeface="微软雅黑" panose="020B0503020204020204" pitchFamily="34" charset="-122"/>
                </a:rPr>
                <a:t>系列服务器芯片，更包含了兼容的服务器软件，以及建立在新计算架构上的完整软硬件生态和云计算</a:t>
              </a:r>
              <a:r>
                <a:rPr lang="zh-CN" altLang="en-US" sz="1200" dirty="0" smtClean="0">
                  <a:latin typeface="微软雅黑" panose="020B0503020204020204" pitchFamily="34" charset="-122"/>
                  <a:ea typeface="微软雅黑" panose="020B0503020204020204" pitchFamily="34" charset="-122"/>
                </a:rPr>
                <a:t>生态。</a:t>
              </a:r>
              <a:endParaRPr lang="en-US" altLang="zh-CN" sz="12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804871" y="4023553"/>
            <a:ext cx="2806046" cy="1447431"/>
            <a:chOff x="1756871" y="4277094"/>
            <a:chExt cx="2806046" cy="1447431"/>
          </a:xfrm>
        </p:grpSpPr>
        <p:sp>
          <p:nvSpPr>
            <p:cNvPr id="13" name="í$1íḍé"/>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zh-CN" altLang="en-US" sz="1400" b="1" dirty="0" smtClean="0">
                  <a:latin typeface="微软雅黑" panose="020B0503020204020204" pitchFamily="34" charset="-122"/>
                  <a:ea typeface="微软雅黑" panose="020B0503020204020204" pitchFamily="34" charset="-122"/>
                </a:rPr>
                <a:t>提供什么价值</a:t>
              </a:r>
              <a:endParaRPr lang="zh-CN" altLang="en-US" sz="1400" b="1" dirty="0">
                <a:latin typeface="微软雅黑" panose="020B0503020204020204" pitchFamily="34" charset="-122"/>
                <a:ea typeface="微软雅黑" panose="020B0503020204020204" pitchFamily="34" charset="-122"/>
              </a:endParaRPr>
            </a:p>
          </p:txBody>
        </p:sp>
        <p:sp>
          <p:nvSpPr>
            <p:cNvPr id="14" name="îṩ1iďé"/>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zh-CN" altLang="en-US" sz="1200" dirty="0" smtClean="0">
                  <a:latin typeface="微软雅黑" panose="020B0503020204020204" pitchFamily="34" charset="-122"/>
                  <a:ea typeface="微软雅黑" panose="020B0503020204020204" pitchFamily="34" charset="-122"/>
                </a:rPr>
                <a:t>鲲鹏社区面向</a:t>
              </a:r>
              <a:r>
                <a:rPr lang="zh-CN" altLang="en-US" sz="1200" dirty="0">
                  <a:latin typeface="微软雅黑" panose="020B0503020204020204" pitchFamily="34" charset="-122"/>
                  <a:ea typeface="微软雅黑" panose="020B0503020204020204" pitchFamily="34" charset="-122"/>
                </a:rPr>
                <a:t>合作伙伴、开发者</a:t>
              </a:r>
              <a:r>
                <a:rPr lang="zh-CN" altLang="en-US" sz="1200" dirty="0" smtClean="0">
                  <a:latin typeface="微软雅黑" panose="020B0503020204020204" pitchFamily="34" charset="-122"/>
                  <a:ea typeface="微软雅黑" panose="020B0503020204020204" pitchFamily="34" charset="-122"/>
                </a:rPr>
                <a:t>，为用户提供</a:t>
              </a:r>
              <a:r>
                <a:rPr lang="zh-CN" altLang="en-US" sz="1200" dirty="0" smtClean="0">
                  <a:solidFill>
                    <a:prstClr val="black"/>
                  </a:solidFill>
                  <a:latin typeface="微软雅黑" panose="020B0503020204020204" pitchFamily="34" charset="-122"/>
                  <a:ea typeface="微软雅黑" panose="020B0503020204020204" pitchFamily="34" charset="-122"/>
                </a:rPr>
                <a:t>资源</a:t>
              </a:r>
              <a:r>
                <a:rPr lang="zh-CN" altLang="en-US" sz="1200" dirty="0">
                  <a:solidFill>
                    <a:prstClr val="black"/>
                  </a:solidFill>
                  <a:latin typeface="微软雅黑" panose="020B0503020204020204" pitchFamily="34" charset="-122"/>
                  <a:ea typeface="微软雅黑" panose="020B0503020204020204" pitchFamily="34" charset="-122"/>
                </a:rPr>
                <a:t>、知识、产品、政策、资讯、活动等鲲鹏生态内容</a:t>
              </a:r>
              <a:r>
                <a:rPr lang="zh-CN" altLang="en-US" sz="1200" dirty="0" smtClean="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构建鲲鹏生态权威在线</a:t>
              </a:r>
              <a:r>
                <a:rPr lang="zh-CN" altLang="en-US" sz="1200" dirty="0" smtClean="0">
                  <a:latin typeface="微软雅黑" panose="020B0503020204020204" pitchFamily="34" charset="-122"/>
                  <a:ea typeface="微软雅黑" panose="020B0503020204020204" pitchFamily="34" charset="-122"/>
                </a:rPr>
                <a:t>阵地。</a:t>
              </a:r>
              <a:endParaRPr lang="zh-CN" altLang="en-US" sz="12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843346" y="4023553"/>
            <a:ext cx="2806046" cy="1447431"/>
            <a:chOff x="1756871" y="4277094"/>
            <a:chExt cx="2806046" cy="1447431"/>
          </a:xfrm>
        </p:grpSpPr>
        <p:sp>
          <p:nvSpPr>
            <p:cNvPr id="17" name="í$1íḍé"/>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zh-CN" altLang="en-US" sz="1400" b="1" dirty="0" smtClean="0">
                  <a:latin typeface="微软雅黑" panose="020B0503020204020204" pitchFamily="34" charset="-122"/>
                  <a:ea typeface="微软雅黑" panose="020B0503020204020204" pitchFamily="34" charset="-122"/>
                </a:rPr>
                <a:t>怎么用鲲鹏</a:t>
              </a:r>
              <a:endParaRPr lang="zh-CN" altLang="en-US" sz="1400" b="1" dirty="0">
                <a:latin typeface="微软雅黑" panose="020B0503020204020204" pitchFamily="34" charset="-122"/>
                <a:ea typeface="微软雅黑" panose="020B0503020204020204" pitchFamily="34" charset="-122"/>
              </a:endParaRPr>
            </a:p>
          </p:txBody>
        </p:sp>
        <p:sp>
          <p:nvSpPr>
            <p:cNvPr id="18" name="îṩ1iďé"/>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zh-CN" altLang="en-US" sz="1200" dirty="0" smtClean="0">
                  <a:latin typeface="微软雅黑" panose="020B0503020204020204" pitchFamily="34" charset="-122"/>
                  <a:ea typeface="微软雅黑" panose="020B0503020204020204" pitchFamily="34" charset="-122"/>
                </a:rPr>
                <a:t>鲲鹏社区为</a:t>
              </a:r>
              <a:r>
                <a:rPr lang="zh-CN" altLang="en-US" sz="1200" dirty="0">
                  <a:latin typeface="微软雅黑" panose="020B0503020204020204" pitchFamily="34" charset="-122"/>
                  <a:ea typeface="微软雅黑" panose="020B0503020204020204" pitchFamily="34" charset="-122"/>
                </a:rPr>
                <a:t>合作伙伴和开发者提供软件包应用</a:t>
              </a:r>
              <a:r>
                <a:rPr lang="zh-CN" altLang="en-US" sz="1200" dirty="0" smtClean="0">
                  <a:latin typeface="微软雅黑" panose="020B0503020204020204" pitchFamily="34" charset="-122"/>
                  <a:ea typeface="微软雅黑" panose="020B0503020204020204" pitchFamily="34" charset="-122"/>
                </a:rPr>
                <a:t>市场，加速</a:t>
              </a:r>
              <a:r>
                <a:rPr lang="zh-CN" altLang="en-US" sz="1200" dirty="0">
                  <a:latin typeface="微软雅黑" panose="020B0503020204020204" pitchFamily="34" charset="-122"/>
                  <a:ea typeface="微软雅黑" panose="020B0503020204020204" pitchFamily="34" charset="-122"/>
                </a:rPr>
                <a:t>商业变</a:t>
              </a:r>
              <a:r>
                <a:rPr lang="zh-CN" altLang="en-US" sz="1200" dirty="0" smtClean="0">
                  <a:latin typeface="微软雅黑" panose="020B0503020204020204" pitchFamily="34" charset="-122"/>
                  <a:ea typeface="微软雅黑" panose="020B0503020204020204" pitchFamily="34" charset="-122"/>
                </a:rPr>
                <a:t>现，与</a:t>
              </a:r>
              <a:r>
                <a:rPr lang="zh-CN" altLang="en-US" sz="1200" dirty="0">
                  <a:latin typeface="微软雅黑" panose="020B0503020204020204" pitchFamily="34" charset="-122"/>
                  <a:ea typeface="微软雅黑" panose="020B0503020204020204" pitchFamily="34" charset="-122"/>
                </a:rPr>
                <a:t>鲲鹏社区一起 共赢计算</a:t>
              </a:r>
              <a:r>
                <a:rPr lang="zh-CN" altLang="en-US" sz="1200" dirty="0" smtClean="0">
                  <a:latin typeface="微软雅黑" panose="020B0503020204020204" pitchFamily="34" charset="-122"/>
                  <a:ea typeface="微软雅黑" panose="020B0503020204020204" pitchFamily="34" charset="-122"/>
                </a:rPr>
                <a:t>新时代。</a:t>
              </a:r>
              <a:endParaRPr lang="zh-CN" altLang="en-US" sz="1200" dirty="0">
                <a:latin typeface="微软雅黑" panose="020B0503020204020204" pitchFamily="34" charset="-122"/>
                <a:ea typeface="微软雅黑" panose="020B0503020204020204" pitchFamily="34" charset="-122"/>
              </a:endParaRPr>
            </a:p>
          </p:txBody>
        </p:sp>
      </p:grpSp>
      <p:sp>
        <p:nvSpPr>
          <p:cNvPr id="19" name="ï$líḋé"/>
          <p:cNvSpPr txBox="1"/>
          <p:nvPr/>
        </p:nvSpPr>
        <p:spPr>
          <a:xfrm>
            <a:off x="1756871" y="1356505"/>
            <a:ext cx="9127661" cy="646331"/>
          </a:xfrm>
          <a:prstGeom prst="rect">
            <a:avLst/>
          </a:prstGeom>
          <a:noFill/>
        </p:spPr>
        <p:txBody>
          <a:bodyPr wrap="square" lIns="91440" tIns="45720" rIns="91440" bIns="45720" anchor="ctr">
            <a:normAutofit fontScale="62500" lnSpcReduction="20000"/>
          </a:bodyPr>
          <a:lstStyle/>
          <a:p>
            <a:pPr>
              <a:lnSpc>
                <a:spcPct val="170000"/>
              </a:lnSpc>
            </a:pPr>
            <a:r>
              <a:rPr lang="en-US" altLang="zh-CN" sz="3200" dirty="0" smtClean="0">
                <a:latin typeface="微软雅黑" panose="020B0503020204020204" pitchFamily="34" charset="-122"/>
                <a:ea typeface="微软雅黑" panose="020B0503020204020204" pitchFamily="34" charset="-122"/>
              </a:rPr>
              <a:t>Hello</a:t>
            </a:r>
            <a:r>
              <a:rPr lang="en-US" altLang="zh-CN" sz="3200" dirty="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鲲鹏 是社区的一个信息汇聚入口，通过</a:t>
            </a:r>
            <a:r>
              <a:rPr lang="en-US" altLang="zh-CN" sz="3200" dirty="0">
                <a:latin typeface="微软雅黑" panose="020B0503020204020204" pitchFamily="34" charset="-122"/>
                <a:ea typeface="微软雅黑" panose="020B0503020204020204" pitchFamily="34" charset="-122"/>
              </a:rPr>
              <a:t>H</a:t>
            </a:r>
            <a:r>
              <a:rPr lang="en-US" altLang="zh-CN" sz="3200" dirty="0" smtClean="0">
                <a:latin typeface="微软雅黑" panose="020B0503020204020204" pitchFamily="34" charset="-122"/>
                <a:ea typeface="微软雅黑" panose="020B0503020204020204" pitchFamily="34" charset="-122"/>
              </a:rPr>
              <a:t>ello</a:t>
            </a:r>
            <a:r>
              <a:rPr lang="en-US" altLang="zh-CN" sz="3200" dirty="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鲲鹏，可以了解以下信息：</a:t>
            </a:r>
            <a:endParaRPr lang="zh-CN" altLang="en-US" sz="32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60676" y="2240868"/>
            <a:ext cx="1798434" cy="1799297"/>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0216" y="2378038"/>
            <a:ext cx="2429118" cy="162020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2374834"/>
            <a:ext cx="2471872" cy="164872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600" dirty="0"/>
              <a:t>仅需三步，玩转鲲鹏软件</a:t>
            </a:r>
            <a:endParaRPr lang="zh-CN" altLang="en-US" sz="3600" dirty="0"/>
          </a:p>
        </p:txBody>
      </p:sp>
      <p:sp>
        <p:nvSpPr>
          <p:cNvPr id="39" name="Text Box 40"/>
          <p:cNvSpPr txBox="1">
            <a:spLocks noChangeArrowheads="1"/>
          </p:cNvSpPr>
          <p:nvPr/>
        </p:nvSpPr>
        <p:spPr bwMode="gray">
          <a:xfrm>
            <a:off x="9399067" y="2575101"/>
            <a:ext cx="1226332" cy="36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a:lnSpc>
                <a:spcPts val="2115"/>
              </a:lnSpc>
            </a:pPr>
            <a:r>
              <a:rPr lang="zh-CN" altLang="en-US" sz="1400" b="1" dirty="0" smtClean="0">
                <a:latin typeface="+mn-ea"/>
                <a:ea typeface="+mn-ea"/>
              </a:rPr>
              <a:t>发布与部署</a:t>
            </a:r>
            <a:endParaRPr lang="en-US" altLang="zh-CN" sz="1400" b="1" dirty="0">
              <a:latin typeface="+mn-ea"/>
              <a:ea typeface="+mn-ea"/>
            </a:endParaRPr>
          </a:p>
        </p:txBody>
      </p:sp>
      <p:grpSp>
        <p:nvGrpSpPr>
          <p:cNvPr id="40" name="组合 39"/>
          <p:cNvGrpSpPr/>
          <p:nvPr/>
        </p:nvGrpSpPr>
        <p:grpSpPr>
          <a:xfrm>
            <a:off x="3944403" y="2662208"/>
            <a:ext cx="1172175" cy="282897"/>
            <a:chOff x="3289275" y="2011436"/>
            <a:chExt cx="1878413" cy="449262"/>
          </a:xfrm>
          <a:effectLst>
            <a:glow rad="76200">
              <a:srgbClr val="0CBBD3">
                <a:alpha val="10000"/>
              </a:srgbClr>
            </a:glow>
          </a:effectLst>
        </p:grpSpPr>
        <p:sp>
          <p:nvSpPr>
            <p:cNvPr id="93" name="AutoShape 6"/>
            <p:cNvSpPr>
              <a:spLocks noChangeArrowheads="1"/>
            </p:cNvSpPr>
            <p:nvPr/>
          </p:nvSpPr>
          <p:spPr bwMode="gray">
            <a:xfrm>
              <a:off x="4767638"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94" name="AutoShape 6"/>
            <p:cNvSpPr>
              <a:spLocks noChangeArrowheads="1"/>
            </p:cNvSpPr>
            <p:nvPr/>
          </p:nvSpPr>
          <p:spPr bwMode="gray">
            <a:xfrm>
              <a:off x="4285884"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95" name="AutoShape 6"/>
            <p:cNvSpPr>
              <a:spLocks noChangeArrowheads="1"/>
            </p:cNvSpPr>
            <p:nvPr/>
          </p:nvSpPr>
          <p:spPr bwMode="gray">
            <a:xfrm>
              <a:off x="3774709"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96" name="AutoShape 6"/>
            <p:cNvSpPr>
              <a:spLocks noChangeArrowheads="1"/>
            </p:cNvSpPr>
            <p:nvPr/>
          </p:nvSpPr>
          <p:spPr bwMode="gray">
            <a:xfrm>
              <a:off x="3289275"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grpSp>
      <p:sp>
        <p:nvSpPr>
          <p:cNvPr id="41" name="Text Box 38"/>
          <p:cNvSpPr txBox="1">
            <a:spLocks noChangeArrowheads="1"/>
          </p:cNvSpPr>
          <p:nvPr/>
        </p:nvSpPr>
        <p:spPr bwMode="gray">
          <a:xfrm>
            <a:off x="2182570" y="2575101"/>
            <a:ext cx="1151441" cy="36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a:lnSpc>
                <a:spcPts val="2115"/>
              </a:lnSpc>
            </a:pPr>
            <a:r>
              <a:rPr lang="zh-CN" altLang="en-US" sz="1400" b="1" dirty="0" smtClean="0">
                <a:latin typeface="+mn-ea"/>
                <a:ea typeface="+mn-ea"/>
              </a:rPr>
              <a:t>了解与评估</a:t>
            </a:r>
            <a:endParaRPr lang="en-US" altLang="zh-CN" sz="1400" b="1" dirty="0">
              <a:latin typeface="+mn-ea"/>
              <a:ea typeface="+mn-ea"/>
            </a:endParaRPr>
          </a:p>
        </p:txBody>
      </p:sp>
      <p:grpSp>
        <p:nvGrpSpPr>
          <p:cNvPr id="42" name="组合 41"/>
          <p:cNvGrpSpPr/>
          <p:nvPr/>
        </p:nvGrpSpPr>
        <p:grpSpPr>
          <a:xfrm>
            <a:off x="1997499" y="2084706"/>
            <a:ext cx="1424961" cy="1437903"/>
            <a:chOff x="1592699" y="1601774"/>
            <a:chExt cx="1639784" cy="1639784"/>
          </a:xfrm>
          <a:solidFill>
            <a:srgbClr val="00B0F0"/>
          </a:solidFill>
        </p:grpSpPr>
        <p:grpSp>
          <p:nvGrpSpPr>
            <p:cNvPr id="88" name="组合 87"/>
            <p:cNvGrpSpPr/>
            <p:nvPr/>
          </p:nvGrpSpPr>
          <p:grpSpPr>
            <a:xfrm>
              <a:off x="1725771" y="1734846"/>
              <a:ext cx="1373640" cy="1373640"/>
              <a:chOff x="10367605" y="413441"/>
              <a:chExt cx="935774" cy="935774"/>
            </a:xfrm>
            <a:grpFill/>
          </p:grpSpPr>
          <p:sp>
            <p:nvSpPr>
              <p:cNvPr id="90" name="Freeform 77"/>
              <p:cNvSpPr/>
              <p:nvPr/>
            </p:nvSpPr>
            <p:spPr bwMode="auto">
              <a:xfrm>
                <a:off x="10367605" y="551154"/>
                <a:ext cx="145774" cy="512560"/>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91" name="Freeform 78"/>
              <p:cNvSpPr/>
              <p:nvPr/>
            </p:nvSpPr>
            <p:spPr bwMode="auto">
              <a:xfrm>
                <a:off x="10503974" y="1203441"/>
                <a:ext cx="513903" cy="145774"/>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92" name="Freeform 79"/>
              <p:cNvSpPr/>
              <p:nvPr/>
            </p:nvSpPr>
            <p:spPr bwMode="auto">
              <a:xfrm>
                <a:off x="10653107" y="413441"/>
                <a:ext cx="650272" cy="79940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grpSp>
        <p:sp>
          <p:nvSpPr>
            <p:cNvPr id="89" name="任意多边形 88"/>
            <p:cNvSpPr/>
            <p:nvPr/>
          </p:nvSpPr>
          <p:spPr bwMode="auto">
            <a:xfrm>
              <a:off x="1592699" y="1601774"/>
              <a:ext cx="1639784" cy="1639784"/>
            </a:xfrm>
            <a:custGeom>
              <a:avLst/>
              <a:gdLst>
                <a:gd name="connsiteX0" fmla="*/ 819893 w 1639784"/>
                <a:gd name="connsiteY0" fmla="*/ 38786 h 1639784"/>
                <a:gd name="connsiteX1" fmla="*/ 38786 w 1639784"/>
                <a:gd name="connsiteY1" fmla="*/ 819893 h 1639784"/>
                <a:gd name="connsiteX2" fmla="*/ 819893 w 1639784"/>
                <a:gd name="connsiteY2" fmla="*/ 1601000 h 1639784"/>
                <a:gd name="connsiteX3" fmla="*/ 1601000 w 1639784"/>
                <a:gd name="connsiteY3" fmla="*/ 819893 h 1639784"/>
                <a:gd name="connsiteX4" fmla="*/ 819893 w 1639784"/>
                <a:gd name="connsiteY4" fmla="*/ 38786 h 1639784"/>
                <a:gd name="connsiteX5" fmla="*/ 819892 w 1639784"/>
                <a:gd name="connsiteY5" fmla="*/ 0 h 1639784"/>
                <a:gd name="connsiteX6" fmla="*/ 1639784 w 1639784"/>
                <a:gd name="connsiteY6" fmla="*/ 819892 h 1639784"/>
                <a:gd name="connsiteX7" fmla="*/ 819892 w 1639784"/>
                <a:gd name="connsiteY7" fmla="*/ 1639784 h 1639784"/>
                <a:gd name="connsiteX8" fmla="*/ 0 w 1639784"/>
                <a:gd name="connsiteY8" fmla="*/ 819892 h 1639784"/>
                <a:gd name="connsiteX9" fmla="*/ 819892 w 1639784"/>
                <a:gd name="connsiteY9" fmla="*/ 0 h 163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784" h="1639784">
                  <a:moveTo>
                    <a:pt x="819893" y="38786"/>
                  </a:moveTo>
                  <a:cubicBezTo>
                    <a:pt x="388500" y="38786"/>
                    <a:pt x="38786" y="388500"/>
                    <a:pt x="38786" y="819893"/>
                  </a:cubicBezTo>
                  <a:cubicBezTo>
                    <a:pt x="38786" y="1251286"/>
                    <a:pt x="388500" y="1601000"/>
                    <a:pt x="819893" y="1601000"/>
                  </a:cubicBezTo>
                  <a:cubicBezTo>
                    <a:pt x="1251286" y="1601000"/>
                    <a:pt x="1601000" y="1251286"/>
                    <a:pt x="1601000" y="819893"/>
                  </a:cubicBezTo>
                  <a:cubicBezTo>
                    <a:pt x="1601000" y="388500"/>
                    <a:pt x="1251286" y="38786"/>
                    <a:pt x="819893" y="38786"/>
                  </a:cubicBezTo>
                  <a:close/>
                  <a:moveTo>
                    <a:pt x="819892" y="0"/>
                  </a:moveTo>
                  <a:cubicBezTo>
                    <a:pt x="1272706" y="0"/>
                    <a:pt x="1639784" y="367078"/>
                    <a:pt x="1639784" y="819892"/>
                  </a:cubicBezTo>
                  <a:cubicBezTo>
                    <a:pt x="1639784" y="1272706"/>
                    <a:pt x="1272706" y="1639784"/>
                    <a:pt x="819892" y="1639784"/>
                  </a:cubicBezTo>
                  <a:cubicBezTo>
                    <a:pt x="367078" y="1639784"/>
                    <a:pt x="0" y="1272706"/>
                    <a:pt x="0" y="819892"/>
                  </a:cubicBezTo>
                  <a:cubicBezTo>
                    <a:pt x="0" y="367078"/>
                    <a:pt x="367078" y="0"/>
                    <a:pt x="819892" y="0"/>
                  </a:cubicBezTo>
                  <a:close/>
                </a:path>
              </a:pathLst>
            </a:custGeom>
            <a:grpFill/>
            <a:ln>
              <a:noFill/>
            </a:ln>
            <a:effectLst/>
          </p:spPr>
          <p:txBody>
            <a:bodyPr vert="horz" wrap="square" lIns="38719" tIns="19360" rIns="38719" bIns="19360" numCol="1" rtlCol="0" anchor="t" anchorCtr="0" compatLnSpc="1"/>
            <a:lstStyle/>
            <a:p>
              <a:pPr defTabSz="387350" fontAlgn="base">
                <a:spcBef>
                  <a:spcPct val="0"/>
                </a:spcBef>
                <a:spcAft>
                  <a:spcPct val="0"/>
                </a:spcAft>
                <a:buClr>
                  <a:srgbClr val="CC9900"/>
                </a:buClr>
                <a:buFont typeface="Wingdings" panose="05000000000000000000" pitchFamily="2" charset="2"/>
                <a:buChar char="n"/>
              </a:pPr>
              <a:endParaRPr lang="zh-CN" altLang="en-US" sz="760">
                <a:latin typeface="+mn-ea"/>
                <a:ea typeface="+mn-ea"/>
              </a:endParaRPr>
            </a:p>
          </p:txBody>
        </p:sp>
      </p:grpSp>
      <p:sp>
        <p:nvSpPr>
          <p:cNvPr id="43" name="Text Box 39"/>
          <p:cNvSpPr txBox="1">
            <a:spLocks noChangeArrowheads="1"/>
          </p:cNvSpPr>
          <p:nvPr/>
        </p:nvSpPr>
        <p:spPr bwMode="gray">
          <a:xfrm>
            <a:off x="5720065" y="2599767"/>
            <a:ext cx="1119911" cy="36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516255">
              <a:lnSpc>
                <a:spcPts val="2115"/>
              </a:lnSpc>
            </a:pPr>
            <a:r>
              <a:rPr lang="zh-CN" altLang="en-US" sz="1400" b="1" dirty="0" smtClean="0">
                <a:latin typeface="+mn-ea"/>
                <a:ea typeface="+mn-ea"/>
              </a:rPr>
              <a:t>开发与测试</a:t>
            </a:r>
            <a:endParaRPr lang="en-US" altLang="zh-CN" sz="1400" b="1" dirty="0">
              <a:latin typeface="+mn-ea"/>
              <a:ea typeface="+mn-ea"/>
            </a:endParaRPr>
          </a:p>
        </p:txBody>
      </p:sp>
      <p:grpSp>
        <p:nvGrpSpPr>
          <p:cNvPr id="44" name="组合 43"/>
          <p:cNvGrpSpPr/>
          <p:nvPr/>
        </p:nvGrpSpPr>
        <p:grpSpPr>
          <a:xfrm>
            <a:off x="7538524" y="2662208"/>
            <a:ext cx="1172175" cy="282897"/>
            <a:chOff x="3289275" y="2011436"/>
            <a:chExt cx="1878413" cy="449262"/>
          </a:xfrm>
          <a:effectLst>
            <a:glow rad="76200">
              <a:srgbClr val="0CBBD3">
                <a:alpha val="10000"/>
              </a:srgbClr>
            </a:glow>
          </a:effectLst>
        </p:grpSpPr>
        <p:sp>
          <p:nvSpPr>
            <p:cNvPr id="84" name="AutoShape 6"/>
            <p:cNvSpPr>
              <a:spLocks noChangeArrowheads="1"/>
            </p:cNvSpPr>
            <p:nvPr/>
          </p:nvSpPr>
          <p:spPr bwMode="gray">
            <a:xfrm>
              <a:off x="4767638"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85" name="AutoShape 6"/>
            <p:cNvSpPr>
              <a:spLocks noChangeArrowheads="1"/>
            </p:cNvSpPr>
            <p:nvPr/>
          </p:nvSpPr>
          <p:spPr bwMode="gray">
            <a:xfrm>
              <a:off x="4285884"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86" name="AutoShape 6"/>
            <p:cNvSpPr>
              <a:spLocks noChangeArrowheads="1"/>
            </p:cNvSpPr>
            <p:nvPr/>
          </p:nvSpPr>
          <p:spPr bwMode="gray">
            <a:xfrm>
              <a:off x="3774709"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sp>
          <p:nvSpPr>
            <p:cNvPr id="87" name="AutoShape 6"/>
            <p:cNvSpPr>
              <a:spLocks noChangeArrowheads="1"/>
            </p:cNvSpPr>
            <p:nvPr/>
          </p:nvSpPr>
          <p:spPr bwMode="gray">
            <a:xfrm>
              <a:off x="3289275" y="2011436"/>
              <a:ext cx="400050" cy="449262"/>
            </a:xfrm>
            <a:prstGeom prst="chevron">
              <a:avLst>
                <a:gd name="adj" fmla="val 52514"/>
              </a:avLst>
            </a:prstGeom>
            <a:noFill/>
            <a:ln>
              <a:solidFill>
                <a:srgbClr val="92D050"/>
              </a:solid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516255" eaLnBrk="1" hangingPunct="1">
                <a:defRPr/>
              </a:pPr>
              <a:endParaRPr lang="zh-CN" altLang="en-US" sz="1015" kern="0">
                <a:latin typeface="+mn-ea"/>
                <a:ea typeface="+mn-ea"/>
              </a:endParaRPr>
            </a:p>
          </p:txBody>
        </p:sp>
      </p:grpSp>
      <p:grpSp>
        <p:nvGrpSpPr>
          <p:cNvPr id="45" name="组合 44"/>
          <p:cNvGrpSpPr/>
          <p:nvPr/>
        </p:nvGrpSpPr>
        <p:grpSpPr>
          <a:xfrm>
            <a:off x="4988552" y="3719960"/>
            <a:ext cx="2827903" cy="1662592"/>
            <a:chOff x="3055959" y="5926971"/>
            <a:chExt cx="7013250" cy="3684008"/>
          </a:xfrm>
        </p:grpSpPr>
        <p:sp>
          <p:nvSpPr>
            <p:cNvPr id="78" name="圆角矩形 77"/>
            <p:cNvSpPr/>
            <p:nvPr/>
          </p:nvSpPr>
          <p:spPr bwMode="auto">
            <a:xfrm>
              <a:off x="3120334" y="6001742"/>
              <a:ext cx="6833655" cy="3544370"/>
            </a:xfrm>
            <a:prstGeom prst="roundRect">
              <a:avLst>
                <a:gd name="adj" fmla="val 0"/>
              </a:avLst>
            </a:prstGeom>
            <a:gradFill>
              <a:gsLst>
                <a:gs pos="0">
                  <a:srgbClr val="00B0F0">
                    <a:alpha val="30000"/>
                  </a:srgbClr>
                </a:gs>
                <a:gs pos="65000">
                  <a:schemeClr val="accent1">
                    <a:tint val="44500"/>
                    <a:satMod val="160000"/>
                    <a:alpha val="0"/>
                  </a:schemeClr>
                </a:gs>
              </a:gsLst>
              <a:lin ang="5400000" scaled="0"/>
            </a:gradFill>
            <a:ln w="9525">
              <a:gradFill>
                <a:gsLst>
                  <a:gs pos="0">
                    <a:srgbClr val="0CBBD3"/>
                  </a:gs>
                  <a:gs pos="50000">
                    <a:srgbClr val="00B0F0">
                      <a:alpha val="0"/>
                    </a:srgbClr>
                  </a:gs>
                  <a:gs pos="83000">
                    <a:srgbClr val="0CBBD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595" spc="64" dirty="0">
                <a:solidFill>
                  <a:schemeClr val="tx1"/>
                </a:solidFill>
                <a:latin typeface="+mn-ea"/>
              </a:endParaRPr>
            </a:p>
          </p:txBody>
        </p:sp>
        <p:grpSp>
          <p:nvGrpSpPr>
            <p:cNvPr id="79" name="组合 78"/>
            <p:cNvGrpSpPr/>
            <p:nvPr/>
          </p:nvGrpSpPr>
          <p:grpSpPr>
            <a:xfrm>
              <a:off x="3055959" y="5926971"/>
              <a:ext cx="7013250" cy="3684008"/>
              <a:chOff x="3055959" y="5926971"/>
              <a:chExt cx="7013250" cy="3684008"/>
            </a:xfrm>
          </p:grpSpPr>
          <p:sp>
            <p:nvSpPr>
              <p:cNvPr id="80" name="任意多边形 79"/>
              <p:cNvSpPr/>
              <p:nvPr/>
            </p:nvSpPr>
            <p:spPr>
              <a:xfrm>
                <a:off x="3055959" y="5936873"/>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81" name="任意多边形 134"/>
              <p:cNvSpPr/>
              <p:nvPr/>
            </p:nvSpPr>
            <p:spPr>
              <a:xfrm flipV="1">
                <a:off x="3055959" y="8973377"/>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82" name="任意多边形 133"/>
              <p:cNvSpPr/>
              <p:nvPr/>
            </p:nvSpPr>
            <p:spPr>
              <a:xfrm flipH="1">
                <a:off x="9421996" y="5926971"/>
                <a:ext cx="647213" cy="637603"/>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blurRad="50800" sx="1000" sy="1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83" name="任意多边形 82"/>
              <p:cNvSpPr/>
              <p:nvPr/>
            </p:nvSpPr>
            <p:spPr>
              <a:xfrm flipH="1" flipV="1">
                <a:off x="9421993" y="8973376"/>
                <a:ext cx="647213" cy="637603"/>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grpSp>
      </p:grpSp>
      <p:grpSp>
        <p:nvGrpSpPr>
          <p:cNvPr id="46" name="组合 45"/>
          <p:cNvGrpSpPr/>
          <p:nvPr/>
        </p:nvGrpSpPr>
        <p:grpSpPr>
          <a:xfrm>
            <a:off x="8216715" y="3724429"/>
            <a:ext cx="3102950" cy="1658124"/>
            <a:chOff x="7916707" y="3384107"/>
            <a:chExt cx="3211875" cy="1555754"/>
          </a:xfrm>
        </p:grpSpPr>
        <p:grpSp>
          <p:nvGrpSpPr>
            <p:cNvPr id="70" name="组合 69"/>
            <p:cNvGrpSpPr/>
            <p:nvPr/>
          </p:nvGrpSpPr>
          <p:grpSpPr>
            <a:xfrm>
              <a:off x="7916707" y="3384107"/>
              <a:ext cx="3211875" cy="1555754"/>
              <a:chOff x="3055959" y="5936873"/>
              <a:chExt cx="7585243" cy="3674106"/>
            </a:xfrm>
          </p:grpSpPr>
          <p:sp>
            <p:nvSpPr>
              <p:cNvPr id="72" name="圆角矩形 71"/>
              <p:cNvSpPr/>
              <p:nvPr/>
            </p:nvSpPr>
            <p:spPr bwMode="auto">
              <a:xfrm>
                <a:off x="3120335" y="6001741"/>
                <a:ext cx="7456491" cy="3544370"/>
              </a:xfrm>
              <a:prstGeom prst="roundRect">
                <a:avLst>
                  <a:gd name="adj" fmla="val 0"/>
                </a:avLst>
              </a:prstGeom>
              <a:gradFill>
                <a:gsLst>
                  <a:gs pos="0">
                    <a:srgbClr val="00B0F0">
                      <a:alpha val="30000"/>
                    </a:srgbClr>
                  </a:gs>
                  <a:gs pos="65000">
                    <a:schemeClr val="accent1">
                      <a:tint val="44500"/>
                      <a:satMod val="160000"/>
                      <a:alpha val="0"/>
                    </a:schemeClr>
                  </a:gs>
                </a:gsLst>
                <a:lin ang="5400000" scaled="0"/>
              </a:gradFill>
              <a:ln w="9525">
                <a:gradFill>
                  <a:gsLst>
                    <a:gs pos="0">
                      <a:srgbClr val="0CBBD3"/>
                    </a:gs>
                    <a:gs pos="50000">
                      <a:srgbClr val="00B0F0">
                        <a:alpha val="0"/>
                      </a:srgbClr>
                    </a:gs>
                    <a:gs pos="83000">
                      <a:srgbClr val="0CBBD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595" spc="64" dirty="0">
                  <a:solidFill>
                    <a:schemeClr val="tx1"/>
                  </a:solidFill>
                  <a:latin typeface="+mn-ea"/>
                </a:endParaRPr>
              </a:p>
            </p:txBody>
          </p:sp>
          <p:grpSp>
            <p:nvGrpSpPr>
              <p:cNvPr id="73" name="组合 72"/>
              <p:cNvGrpSpPr/>
              <p:nvPr/>
            </p:nvGrpSpPr>
            <p:grpSpPr>
              <a:xfrm>
                <a:off x="3055959" y="5936873"/>
                <a:ext cx="7585243" cy="3674106"/>
                <a:chOff x="3055959" y="5936873"/>
                <a:chExt cx="7585243" cy="3674106"/>
              </a:xfrm>
            </p:grpSpPr>
            <p:sp>
              <p:nvSpPr>
                <p:cNvPr id="74" name="任意多边形 73"/>
                <p:cNvSpPr/>
                <p:nvPr/>
              </p:nvSpPr>
              <p:spPr>
                <a:xfrm>
                  <a:off x="3055959" y="5936873"/>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75" name="任意多边形 134"/>
                <p:cNvSpPr/>
                <p:nvPr/>
              </p:nvSpPr>
              <p:spPr>
                <a:xfrm flipV="1">
                  <a:off x="3055959" y="8973377"/>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76" name="任意多边形 133"/>
                <p:cNvSpPr/>
                <p:nvPr/>
              </p:nvSpPr>
              <p:spPr>
                <a:xfrm flipH="1">
                  <a:off x="9993990" y="5946093"/>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blurRad="50800" sx="1000" sy="1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77" name="任意多边形 76"/>
                <p:cNvSpPr/>
                <p:nvPr/>
              </p:nvSpPr>
              <p:spPr>
                <a:xfrm flipH="1" flipV="1">
                  <a:off x="9993990" y="8973377"/>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grpSp>
        </p:grpSp>
        <p:sp>
          <p:nvSpPr>
            <p:cNvPr id="71" name="文本框 70"/>
            <p:cNvSpPr txBox="1"/>
            <p:nvPr/>
          </p:nvSpPr>
          <p:spPr>
            <a:xfrm>
              <a:off x="8353912" y="3695926"/>
              <a:ext cx="2517683" cy="257852"/>
            </a:xfrm>
            <a:prstGeom prst="rect">
              <a:avLst/>
            </a:prstGeom>
            <a:noFill/>
          </p:spPr>
          <p:txBody>
            <a:bodyPr wrap="square" rtlCol="0">
              <a:spAutoFit/>
            </a:bodyPr>
            <a:lstStyle/>
            <a:p>
              <a:pPr defTabSz="516255"/>
              <a:endParaRPr lang="en-US" altLang="zh-CN" sz="1185" b="1" dirty="0">
                <a:latin typeface="+mn-ea"/>
                <a:ea typeface="+mn-ea"/>
              </a:endParaRPr>
            </a:p>
          </p:txBody>
        </p:sp>
      </p:grpSp>
      <p:grpSp>
        <p:nvGrpSpPr>
          <p:cNvPr id="47" name="组合 46"/>
          <p:cNvGrpSpPr/>
          <p:nvPr/>
        </p:nvGrpSpPr>
        <p:grpSpPr>
          <a:xfrm>
            <a:off x="5604426" y="2084706"/>
            <a:ext cx="1424961" cy="1437903"/>
            <a:chOff x="1592699" y="1601774"/>
            <a:chExt cx="1639784" cy="1639784"/>
          </a:xfrm>
          <a:solidFill>
            <a:srgbClr val="00B0F0"/>
          </a:solidFill>
        </p:grpSpPr>
        <p:grpSp>
          <p:nvGrpSpPr>
            <p:cNvPr id="65" name="组合 64"/>
            <p:cNvGrpSpPr/>
            <p:nvPr/>
          </p:nvGrpSpPr>
          <p:grpSpPr>
            <a:xfrm>
              <a:off x="1725771" y="1734846"/>
              <a:ext cx="1373640" cy="1373640"/>
              <a:chOff x="10367605" y="413441"/>
              <a:chExt cx="935774" cy="935774"/>
            </a:xfrm>
            <a:grpFill/>
          </p:grpSpPr>
          <p:sp>
            <p:nvSpPr>
              <p:cNvPr id="67" name="Freeform 77"/>
              <p:cNvSpPr/>
              <p:nvPr/>
            </p:nvSpPr>
            <p:spPr bwMode="auto">
              <a:xfrm>
                <a:off x="10367605" y="551154"/>
                <a:ext cx="145774" cy="512560"/>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68" name="Freeform 78"/>
              <p:cNvSpPr/>
              <p:nvPr/>
            </p:nvSpPr>
            <p:spPr bwMode="auto">
              <a:xfrm>
                <a:off x="10503974" y="1203441"/>
                <a:ext cx="513903" cy="145774"/>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69" name="Freeform 79"/>
              <p:cNvSpPr/>
              <p:nvPr/>
            </p:nvSpPr>
            <p:spPr bwMode="auto">
              <a:xfrm>
                <a:off x="10653107" y="413441"/>
                <a:ext cx="650272" cy="79940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grpSp>
        <p:sp>
          <p:nvSpPr>
            <p:cNvPr id="66" name="任意多边形 65"/>
            <p:cNvSpPr/>
            <p:nvPr/>
          </p:nvSpPr>
          <p:spPr bwMode="auto">
            <a:xfrm>
              <a:off x="1592699" y="1601774"/>
              <a:ext cx="1639784" cy="1639784"/>
            </a:xfrm>
            <a:custGeom>
              <a:avLst/>
              <a:gdLst>
                <a:gd name="connsiteX0" fmla="*/ 819893 w 1639784"/>
                <a:gd name="connsiteY0" fmla="*/ 38786 h 1639784"/>
                <a:gd name="connsiteX1" fmla="*/ 38786 w 1639784"/>
                <a:gd name="connsiteY1" fmla="*/ 819893 h 1639784"/>
                <a:gd name="connsiteX2" fmla="*/ 819893 w 1639784"/>
                <a:gd name="connsiteY2" fmla="*/ 1601000 h 1639784"/>
                <a:gd name="connsiteX3" fmla="*/ 1601000 w 1639784"/>
                <a:gd name="connsiteY3" fmla="*/ 819893 h 1639784"/>
                <a:gd name="connsiteX4" fmla="*/ 819893 w 1639784"/>
                <a:gd name="connsiteY4" fmla="*/ 38786 h 1639784"/>
                <a:gd name="connsiteX5" fmla="*/ 819892 w 1639784"/>
                <a:gd name="connsiteY5" fmla="*/ 0 h 1639784"/>
                <a:gd name="connsiteX6" fmla="*/ 1639784 w 1639784"/>
                <a:gd name="connsiteY6" fmla="*/ 819892 h 1639784"/>
                <a:gd name="connsiteX7" fmla="*/ 819892 w 1639784"/>
                <a:gd name="connsiteY7" fmla="*/ 1639784 h 1639784"/>
                <a:gd name="connsiteX8" fmla="*/ 0 w 1639784"/>
                <a:gd name="connsiteY8" fmla="*/ 819892 h 1639784"/>
                <a:gd name="connsiteX9" fmla="*/ 819892 w 1639784"/>
                <a:gd name="connsiteY9" fmla="*/ 0 h 163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784" h="1639784">
                  <a:moveTo>
                    <a:pt x="819893" y="38786"/>
                  </a:moveTo>
                  <a:cubicBezTo>
                    <a:pt x="388500" y="38786"/>
                    <a:pt x="38786" y="388500"/>
                    <a:pt x="38786" y="819893"/>
                  </a:cubicBezTo>
                  <a:cubicBezTo>
                    <a:pt x="38786" y="1251286"/>
                    <a:pt x="388500" y="1601000"/>
                    <a:pt x="819893" y="1601000"/>
                  </a:cubicBezTo>
                  <a:cubicBezTo>
                    <a:pt x="1251286" y="1601000"/>
                    <a:pt x="1601000" y="1251286"/>
                    <a:pt x="1601000" y="819893"/>
                  </a:cubicBezTo>
                  <a:cubicBezTo>
                    <a:pt x="1601000" y="388500"/>
                    <a:pt x="1251286" y="38786"/>
                    <a:pt x="819893" y="38786"/>
                  </a:cubicBezTo>
                  <a:close/>
                  <a:moveTo>
                    <a:pt x="819892" y="0"/>
                  </a:moveTo>
                  <a:cubicBezTo>
                    <a:pt x="1272706" y="0"/>
                    <a:pt x="1639784" y="367078"/>
                    <a:pt x="1639784" y="819892"/>
                  </a:cubicBezTo>
                  <a:cubicBezTo>
                    <a:pt x="1639784" y="1272706"/>
                    <a:pt x="1272706" y="1639784"/>
                    <a:pt x="819892" y="1639784"/>
                  </a:cubicBezTo>
                  <a:cubicBezTo>
                    <a:pt x="367078" y="1639784"/>
                    <a:pt x="0" y="1272706"/>
                    <a:pt x="0" y="819892"/>
                  </a:cubicBezTo>
                  <a:cubicBezTo>
                    <a:pt x="0" y="367078"/>
                    <a:pt x="367078" y="0"/>
                    <a:pt x="819892" y="0"/>
                  </a:cubicBezTo>
                  <a:close/>
                </a:path>
              </a:pathLst>
            </a:custGeom>
            <a:grpFill/>
            <a:ln>
              <a:noFill/>
            </a:ln>
            <a:effectLst/>
          </p:spPr>
          <p:txBody>
            <a:bodyPr vert="horz" wrap="square" lIns="38719" tIns="19360" rIns="38719" bIns="19360" numCol="1" rtlCol="0" anchor="t" anchorCtr="0" compatLnSpc="1"/>
            <a:lstStyle/>
            <a:p>
              <a:pPr defTabSz="387350" fontAlgn="base">
                <a:spcBef>
                  <a:spcPct val="0"/>
                </a:spcBef>
                <a:spcAft>
                  <a:spcPct val="0"/>
                </a:spcAft>
                <a:buClr>
                  <a:srgbClr val="CC9900"/>
                </a:buClr>
                <a:buFont typeface="Wingdings" panose="05000000000000000000" pitchFamily="2" charset="2"/>
                <a:buChar char="n"/>
              </a:pPr>
              <a:endParaRPr lang="zh-CN" altLang="en-US" sz="760">
                <a:latin typeface="+mn-ea"/>
                <a:ea typeface="+mn-ea"/>
              </a:endParaRPr>
            </a:p>
          </p:txBody>
        </p:sp>
      </p:grpSp>
      <p:grpSp>
        <p:nvGrpSpPr>
          <p:cNvPr id="48" name="组合 47"/>
          <p:cNvGrpSpPr/>
          <p:nvPr/>
        </p:nvGrpSpPr>
        <p:grpSpPr>
          <a:xfrm>
            <a:off x="9200439" y="2084706"/>
            <a:ext cx="1424961" cy="1437903"/>
            <a:chOff x="1592699" y="1601774"/>
            <a:chExt cx="1639784" cy="1639784"/>
          </a:xfrm>
        </p:grpSpPr>
        <p:grpSp>
          <p:nvGrpSpPr>
            <p:cNvPr id="60" name="组合 59"/>
            <p:cNvGrpSpPr/>
            <p:nvPr/>
          </p:nvGrpSpPr>
          <p:grpSpPr>
            <a:xfrm>
              <a:off x="1725771" y="1734846"/>
              <a:ext cx="1373640" cy="1373640"/>
              <a:chOff x="10367605" y="413441"/>
              <a:chExt cx="935774" cy="935774"/>
            </a:xfrm>
            <a:solidFill>
              <a:srgbClr val="0CBBD3">
                <a:alpha val="80000"/>
              </a:srgbClr>
            </a:solidFill>
          </p:grpSpPr>
          <p:sp>
            <p:nvSpPr>
              <p:cNvPr id="62" name="Freeform 77"/>
              <p:cNvSpPr/>
              <p:nvPr/>
            </p:nvSpPr>
            <p:spPr bwMode="auto">
              <a:xfrm>
                <a:off x="10367605" y="551154"/>
                <a:ext cx="145774" cy="512560"/>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63" name="Freeform 78"/>
              <p:cNvSpPr/>
              <p:nvPr/>
            </p:nvSpPr>
            <p:spPr bwMode="auto">
              <a:xfrm>
                <a:off x="10503974" y="1203441"/>
                <a:ext cx="513903" cy="145774"/>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sp>
            <p:nvSpPr>
              <p:cNvPr id="64" name="Freeform 79"/>
              <p:cNvSpPr/>
              <p:nvPr/>
            </p:nvSpPr>
            <p:spPr bwMode="auto">
              <a:xfrm>
                <a:off x="10653107" y="413441"/>
                <a:ext cx="650272" cy="79940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p:spPr>
            <p:txBody>
              <a:bodyPr vert="horz" wrap="square" lIns="38719" tIns="19360" rIns="38719" bIns="19360" numCol="1" anchor="t" anchorCtr="0" compatLnSpc="1"/>
              <a:lstStyle/>
              <a:p>
                <a:endParaRPr lang="zh-CN" altLang="en-US" sz="1015">
                  <a:latin typeface="+mn-ea"/>
                  <a:ea typeface="+mn-ea"/>
                  <a:sym typeface="微软雅黑" panose="020B0503020204020204" pitchFamily="34" charset="-122"/>
                </a:endParaRPr>
              </a:p>
            </p:txBody>
          </p:sp>
        </p:grpSp>
        <p:sp>
          <p:nvSpPr>
            <p:cNvPr id="61" name="任意多边形 60"/>
            <p:cNvSpPr/>
            <p:nvPr/>
          </p:nvSpPr>
          <p:spPr bwMode="auto">
            <a:xfrm>
              <a:off x="1592699" y="1601774"/>
              <a:ext cx="1639784" cy="1639784"/>
            </a:xfrm>
            <a:custGeom>
              <a:avLst/>
              <a:gdLst>
                <a:gd name="connsiteX0" fmla="*/ 819893 w 1639784"/>
                <a:gd name="connsiteY0" fmla="*/ 38786 h 1639784"/>
                <a:gd name="connsiteX1" fmla="*/ 38786 w 1639784"/>
                <a:gd name="connsiteY1" fmla="*/ 819893 h 1639784"/>
                <a:gd name="connsiteX2" fmla="*/ 819893 w 1639784"/>
                <a:gd name="connsiteY2" fmla="*/ 1601000 h 1639784"/>
                <a:gd name="connsiteX3" fmla="*/ 1601000 w 1639784"/>
                <a:gd name="connsiteY3" fmla="*/ 819893 h 1639784"/>
                <a:gd name="connsiteX4" fmla="*/ 819893 w 1639784"/>
                <a:gd name="connsiteY4" fmla="*/ 38786 h 1639784"/>
                <a:gd name="connsiteX5" fmla="*/ 819892 w 1639784"/>
                <a:gd name="connsiteY5" fmla="*/ 0 h 1639784"/>
                <a:gd name="connsiteX6" fmla="*/ 1639784 w 1639784"/>
                <a:gd name="connsiteY6" fmla="*/ 819892 h 1639784"/>
                <a:gd name="connsiteX7" fmla="*/ 819892 w 1639784"/>
                <a:gd name="connsiteY7" fmla="*/ 1639784 h 1639784"/>
                <a:gd name="connsiteX8" fmla="*/ 0 w 1639784"/>
                <a:gd name="connsiteY8" fmla="*/ 819892 h 1639784"/>
                <a:gd name="connsiteX9" fmla="*/ 819892 w 1639784"/>
                <a:gd name="connsiteY9" fmla="*/ 0 h 163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784" h="1639784">
                  <a:moveTo>
                    <a:pt x="819893" y="38786"/>
                  </a:moveTo>
                  <a:cubicBezTo>
                    <a:pt x="388500" y="38786"/>
                    <a:pt x="38786" y="388500"/>
                    <a:pt x="38786" y="819893"/>
                  </a:cubicBezTo>
                  <a:cubicBezTo>
                    <a:pt x="38786" y="1251286"/>
                    <a:pt x="388500" y="1601000"/>
                    <a:pt x="819893" y="1601000"/>
                  </a:cubicBezTo>
                  <a:cubicBezTo>
                    <a:pt x="1251286" y="1601000"/>
                    <a:pt x="1601000" y="1251286"/>
                    <a:pt x="1601000" y="819893"/>
                  </a:cubicBezTo>
                  <a:cubicBezTo>
                    <a:pt x="1601000" y="388500"/>
                    <a:pt x="1251286" y="38786"/>
                    <a:pt x="819893" y="38786"/>
                  </a:cubicBezTo>
                  <a:close/>
                  <a:moveTo>
                    <a:pt x="819892" y="0"/>
                  </a:moveTo>
                  <a:cubicBezTo>
                    <a:pt x="1272706" y="0"/>
                    <a:pt x="1639784" y="367078"/>
                    <a:pt x="1639784" y="819892"/>
                  </a:cubicBezTo>
                  <a:cubicBezTo>
                    <a:pt x="1639784" y="1272706"/>
                    <a:pt x="1272706" y="1639784"/>
                    <a:pt x="819892" y="1639784"/>
                  </a:cubicBezTo>
                  <a:cubicBezTo>
                    <a:pt x="367078" y="1639784"/>
                    <a:pt x="0" y="1272706"/>
                    <a:pt x="0" y="819892"/>
                  </a:cubicBezTo>
                  <a:cubicBezTo>
                    <a:pt x="0" y="367078"/>
                    <a:pt x="367078" y="0"/>
                    <a:pt x="819892" y="0"/>
                  </a:cubicBezTo>
                  <a:close/>
                </a:path>
              </a:pathLst>
            </a:custGeom>
            <a:solidFill>
              <a:srgbClr val="00B0F0">
                <a:alpha val="80000"/>
              </a:srgbClr>
            </a:solidFill>
            <a:ln>
              <a:noFill/>
            </a:ln>
            <a:effectLst/>
          </p:spPr>
          <p:txBody>
            <a:bodyPr vert="horz" wrap="square" lIns="38719" tIns="19360" rIns="38719" bIns="19360" numCol="1" rtlCol="0" anchor="t" anchorCtr="0" compatLnSpc="1"/>
            <a:lstStyle/>
            <a:p>
              <a:pPr defTabSz="387350" fontAlgn="base">
                <a:spcBef>
                  <a:spcPct val="0"/>
                </a:spcBef>
                <a:spcAft>
                  <a:spcPct val="0"/>
                </a:spcAft>
                <a:buClr>
                  <a:srgbClr val="CC9900"/>
                </a:buClr>
                <a:buFont typeface="Wingdings" panose="05000000000000000000" pitchFamily="2" charset="2"/>
                <a:buChar char="n"/>
              </a:pPr>
              <a:endParaRPr lang="zh-CN" altLang="en-US" sz="760">
                <a:latin typeface="+mn-ea"/>
                <a:ea typeface="+mn-ea"/>
              </a:endParaRPr>
            </a:p>
          </p:txBody>
        </p:sp>
      </p:grpSp>
      <p:grpSp>
        <p:nvGrpSpPr>
          <p:cNvPr id="49" name="组合 48"/>
          <p:cNvGrpSpPr/>
          <p:nvPr/>
        </p:nvGrpSpPr>
        <p:grpSpPr>
          <a:xfrm>
            <a:off x="1013777" y="3724429"/>
            <a:ext cx="3477754" cy="2392627"/>
            <a:chOff x="1097084" y="3384107"/>
            <a:chExt cx="3211875" cy="2244910"/>
          </a:xfrm>
        </p:grpSpPr>
        <p:grpSp>
          <p:nvGrpSpPr>
            <p:cNvPr id="52" name="组合 51"/>
            <p:cNvGrpSpPr/>
            <p:nvPr/>
          </p:nvGrpSpPr>
          <p:grpSpPr>
            <a:xfrm>
              <a:off x="1097084" y="3384107"/>
              <a:ext cx="3211875" cy="1555754"/>
              <a:chOff x="3055959" y="5936873"/>
              <a:chExt cx="7585243" cy="3674106"/>
            </a:xfrm>
          </p:grpSpPr>
          <p:sp>
            <p:nvSpPr>
              <p:cNvPr id="54" name="圆角矩形 53"/>
              <p:cNvSpPr/>
              <p:nvPr/>
            </p:nvSpPr>
            <p:spPr bwMode="auto">
              <a:xfrm>
                <a:off x="3120334" y="6001741"/>
                <a:ext cx="7456490" cy="3544370"/>
              </a:xfrm>
              <a:prstGeom prst="roundRect">
                <a:avLst>
                  <a:gd name="adj" fmla="val 0"/>
                </a:avLst>
              </a:prstGeom>
              <a:gradFill>
                <a:gsLst>
                  <a:gs pos="0">
                    <a:srgbClr val="00B0F0">
                      <a:alpha val="30000"/>
                    </a:srgbClr>
                  </a:gs>
                  <a:gs pos="65000">
                    <a:schemeClr val="accent1">
                      <a:tint val="44500"/>
                      <a:satMod val="160000"/>
                      <a:alpha val="0"/>
                    </a:schemeClr>
                  </a:gs>
                </a:gsLst>
                <a:lin ang="5400000" scaled="0"/>
              </a:gradFill>
              <a:ln w="9525">
                <a:gradFill>
                  <a:gsLst>
                    <a:gs pos="0">
                      <a:srgbClr val="0CBBD3"/>
                    </a:gs>
                    <a:gs pos="50000">
                      <a:srgbClr val="00B0F0">
                        <a:alpha val="0"/>
                      </a:srgbClr>
                    </a:gs>
                    <a:gs pos="83000">
                      <a:srgbClr val="0CBBD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595" spc="64" dirty="0">
                  <a:solidFill>
                    <a:schemeClr val="tx1"/>
                  </a:solidFill>
                  <a:latin typeface="+mn-ea"/>
                </a:endParaRPr>
              </a:p>
            </p:txBody>
          </p:sp>
          <p:grpSp>
            <p:nvGrpSpPr>
              <p:cNvPr id="55" name="组合 54"/>
              <p:cNvGrpSpPr/>
              <p:nvPr/>
            </p:nvGrpSpPr>
            <p:grpSpPr>
              <a:xfrm>
                <a:off x="3055959" y="5936873"/>
                <a:ext cx="7585243" cy="3674106"/>
                <a:chOff x="3055959" y="5936873"/>
                <a:chExt cx="7585243" cy="3674106"/>
              </a:xfrm>
            </p:grpSpPr>
            <p:sp>
              <p:nvSpPr>
                <p:cNvPr id="56" name="任意多边形 55"/>
                <p:cNvSpPr/>
                <p:nvPr/>
              </p:nvSpPr>
              <p:spPr>
                <a:xfrm>
                  <a:off x="3055959" y="5936873"/>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57" name="任意多边形 134"/>
                <p:cNvSpPr/>
                <p:nvPr/>
              </p:nvSpPr>
              <p:spPr>
                <a:xfrm flipV="1">
                  <a:off x="3055959" y="8973377"/>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58" name="任意多边形 133"/>
                <p:cNvSpPr/>
                <p:nvPr/>
              </p:nvSpPr>
              <p:spPr>
                <a:xfrm flipH="1">
                  <a:off x="9993990" y="5946093"/>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blurRad="50800" sx="1000" sy="1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sp>
              <p:nvSpPr>
                <p:cNvPr id="59" name="任意多边形 58"/>
                <p:cNvSpPr/>
                <p:nvPr/>
              </p:nvSpPr>
              <p:spPr>
                <a:xfrm flipH="1" flipV="1">
                  <a:off x="9993990" y="8973377"/>
                  <a:ext cx="647212" cy="6376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CBBD3"/>
                </a:solidFill>
                <a:ln>
                  <a:noFill/>
                </a:ln>
                <a:effectLst>
                  <a:outerShdw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latin typeface="+mn-ea"/>
                  </a:endParaRPr>
                </a:p>
              </p:txBody>
            </p:sp>
          </p:grpSp>
        </p:grpSp>
        <p:sp>
          <p:nvSpPr>
            <p:cNvPr id="53" name="TextBox 27"/>
            <p:cNvSpPr>
              <a:spLocks noChangeArrowheads="1"/>
            </p:cNvSpPr>
            <p:nvPr/>
          </p:nvSpPr>
          <p:spPr bwMode="auto">
            <a:xfrm>
              <a:off x="1326445" y="4935957"/>
              <a:ext cx="2979163" cy="69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l"/>
              </a:pPr>
              <a:r>
                <a:rPr lang="zh-CN" altLang="en-US" sz="1400" dirty="0">
                  <a:latin typeface="+mn-ea"/>
                  <a:ea typeface="+mn-ea"/>
                </a:rPr>
                <a:t>了解鲲鹏</a:t>
              </a:r>
              <a:endParaRPr lang="en-US" altLang="zh-CN" sz="1400" dirty="0">
                <a:latin typeface="+mn-ea"/>
                <a:ea typeface="+mn-ea"/>
              </a:endParaRPr>
            </a:p>
            <a:p>
              <a:pPr marL="285750" indent="-285750">
                <a:buFont typeface="Wingdings" panose="05000000000000000000" pitchFamily="2" charset="2"/>
                <a:buChar char="l"/>
              </a:pPr>
              <a:r>
                <a:rPr lang="zh-CN" altLang="en-US" sz="1400" dirty="0">
                  <a:latin typeface="+mn-ea"/>
                  <a:ea typeface="+mn-ea"/>
                </a:rPr>
                <a:t>获取常用软件移植指南</a:t>
              </a:r>
              <a:endParaRPr lang="en-US" altLang="zh-CN" sz="1400" dirty="0">
                <a:latin typeface="+mn-ea"/>
                <a:ea typeface="+mn-ea"/>
              </a:endParaRPr>
            </a:p>
            <a:p>
              <a:pPr marL="285750" indent="-285750">
                <a:buFont typeface="Wingdings" panose="05000000000000000000" pitchFamily="2" charset="2"/>
                <a:buChar char="l"/>
              </a:pPr>
              <a:r>
                <a:rPr lang="zh-CN" altLang="en-US" sz="1400" dirty="0">
                  <a:latin typeface="+mn-ea"/>
                  <a:ea typeface="+mn-ea"/>
                </a:rPr>
                <a:t>语言支持</a:t>
              </a:r>
              <a:endParaRPr lang="zh-CN" altLang="en-US" sz="1400" dirty="0">
                <a:latin typeface="+mn-ea"/>
                <a:ea typeface="+mn-ea"/>
              </a:endParaRPr>
            </a:p>
          </p:txBody>
        </p:sp>
      </p:grpSp>
      <p:pic>
        <p:nvPicPr>
          <p:cNvPr id="1026" name="Picture 2" descr="C:\Users\x84113935\AppData\Roaming\eSpace_Desktop\UserData\x84113935\imagefiles\0D29D9CD-19CD-424A-A541-3F168F3B9C3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2686" y="3713802"/>
            <a:ext cx="3280392" cy="15702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x84113935\AppData\Roaming\eSpace_Desktop\UserData\x84113935\imagefiles\7E7FA5EA-856F-489C-8AAF-79C26E477B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033" y="3735661"/>
            <a:ext cx="2757919" cy="15526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x84113935\AppData\Roaming\eSpace_Desktop\UserData\x84113935\imagefiles\CC20CC4C-A8A0-4759-A146-1847739B15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459" y="3704092"/>
            <a:ext cx="3017206" cy="1576250"/>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27"/>
          <p:cNvSpPr>
            <a:spLocks noChangeArrowheads="1"/>
          </p:cNvSpPr>
          <p:nvPr/>
        </p:nvSpPr>
        <p:spPr bwMode="auto">
          <a:xfrm>
            <a:off x="5051209" y="5401118"/>
            <a:ext cx="32340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l"/>
            </a:pPr>
            <a:r>
              <a:rPr lang="zh-CN" altLang="en-US" sz="1400" dirty="0" smtClean="0">
                <a:latin typeface="+mn-ea"/>
                <a:ea typeface="+mn-ea"/>
              </a:rPr>
              <a:t>环境构建</a:t>
            </a:r>
            <a:endParaRPr lang="en-US" altLang="zh-CN" sz="1400" dirty="0" smtClean="0">
              <a:latin typeface="+mn-ea"/>
              <a:ea typeface="+mn-ea"/>
            </a:endParaRPr>
          </a:p>
          <a:p>
            <a:pPr marL="285750" indent="-285750">
              <a:buFont typeface="Wingdings" panose="05000000000000000000" pitchFamily="2" charset="2"/>
              <a:buChar char="l"/>
            </a:pPr>
            <a:r>
              <a:rPr lang="zh-CN" altLang="en-US" sz="1400" dirty="0" smtClean="0">
                <a:latin typeface="+mn-ea"/>
                <a:ea typeface="+mn-ea"/>
              </a:rPr>
              <a:t>编译</a:t>
            </a:r>
            <a:r>
              <a:rPr lang="en-US" altLang="zh-CN" sz="1400" dirty="0" smtClean="0">
                <a:latin typeface="+mn-ea"/>
                <a:ea typeface="+mn-ea"/>
              </a:rPr>
              <a:t>&amp;</a:t>
            </a:r>
            <a:r>
              <a:rPr lang="zh-CN" altLang="en-US" sz="1400" dirty="0" smtClean="0">
                <a:latin typeface="+mn-ea"/>
                <a:ea typeface="+mn-ea"/>
              </a:rPr>
              <a:t>运行</a:t>
            </a:r>
            <a:endParaRPr lang="en-US" altLang="zh-CN" sz="1400" dirty="0" smtClean="0">
              <a:latin typeface="+mn-ea"/>
              <a:ea typeface="+mn-ea"/>
            </a:endParaRPr>
          </a:p>
          <a:p>
            <a:pPr marL="285750" indent="-285750">
              <a:buFont typeface="Wingdings" panose="05000000000000000000" pitchFamily="2" charset="2"/>
              <a:buChar char="l"/>
            </a:pPr>
            <a:r>
              <a:rPr lang="zh-CN" altLang="en-US" sz="1400" dirty="0" smtClean="0">
                <a:latin typeface="+mn-ea"/>
                <a:ea typeface="+mn-ea"/>
              </a:rPr>
              <a:t>帮助</a:t>
            </a:r>
            <a:r>
              <a:rPr lang="en-US" altLang="zh-CN" sz="1400" dirty="0" smtClean="0">
                <a:latin typeface="+mn-ea"/>
                <a:ea typeface="+mn-ea"/>
              </a:rPr>
              <a:t>&amp;</a:t>
            </a:r>
            <a:r>
              <a:rPr lang="zh-CN" altLang="en-US" sz="1400" dirty="0">
                <a:latin typeface="+mn-ea"/>
                <a:ea typeface="+mn-ea"/>
              </a:rPr>
              <a:t>分享</a:t>
            </a:r>
            <a:endParaRPr lang="zh-CN" altLang="en-US" sz="1400" dirty="0">
              <a:latin typeface="+mn-ea"/>
              <a:ea typeface="+mn-ea"/>
            </a:endParaRPr>
          </a:p>
        </p:txBody>
      </p:sp>
      <p:sp>
        <p:nvSpPr>
          <p:cNvPr id="101" name="TextBox 27"/>
          <p:cNvSpPr>
            <a:spLocks noChangeArrowheads="1"/>
          </p:cNvSpPr>
          <p:nvPr/>
        </p:nvSpPr>
        <p:spPr bwMode="auto">
          <a:xfrm>
            <a:off x="8387299" y="5458324"/>
            <a:ext cx="32340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l"/>
            </a:pPr>
            <a:r>
              <a:rPr lang="zh-CN" altLang="en-US" sz="1400" dirty="0" smtClean="0">
                <a:latin typeface="+mn-ea"/>
                <a:ea typeface="+mn-ea"/>
              </a:rPr>
              <a:t>镜像制作</a:t>
            </a:r>
            <a:endParaRPr lang="en-US" altLang="zh-CN" sz="1400" dirty="0" smtClean="0">
              <a:latin typeface="+mn-ea"/>
              <a:ea typeface="+mn-ea"/>
            </a:endParaRPr>
          </a:p>
          <a:p>
            <a:pPr marL="285750" indent="-285750">
              <a:buFont typeface="Wingdings" panose="05000000000000000000" pitchFamily="2" charset="2"/>
              <a:buChar char="l"/>
            </a:pPr>
            <a:r>
              <a:rPr lang="zh-CN" altLang="en-US" sz="1400" dirty="0" smtClean="0">
                <a:latin typeface="+mn-ea"/>
                <a:ea typeface="+mn-ea"/>
              </a:rPr>
              <a:t>加入鲲鹏应用市场</a:t>
            </a:r>
            <a:endParaRPr lang="en-US" altLang="zh-CN" sz="1400" dirty="0" smtClean="0">
              <a:latin typeface="+mn-ea"/>
              <a:ea typeface="+mn-ea"/>
            </a:endParaRPr>
          </a:p>
          <a:p>
            <a:pPr marL="285750" indent="-285750">
              <a:buFont typeface="Wingdings" panose="05000000000000000000" pitchFamily="2" charset="2"/>
              <a:buChar char="l"/>
            </a:pPr>
            <a:r>
              <a:rPr lang="zh-CN" altLang="en-US" sz="1400" dirty="0" smtClean="0">
                <a:latin typeface="+mn-ea"/>
                <a:ea typeface="+mn-ea"/>
              </a:rPr>
              <a:t>获取帮助</a:t>
            </a:r>
            <a:endParaRPr lang="zh-CN" altLang="en-US" sz="1400" dirty="0">
              <a:latin typeface="+mn-ea"/>
              <a:ea typeface="+mn-ea"/>
            </a:endParaRPr>
          </a:p>
        </p:txBody>
      </p:sp>
      <p:sp>
        <p:nvSpPr>
          <p:cNvPr id="97" name="矩形 96"/>
          <p:cNvSpPr/>
          <p:nvPr/>
        </p:nvSpPr>
        <p:spPr>
          <a:xfrm>
            <a:off x="1008063" y="1286782"/>
            <a:ext cx="10009112" cy="55399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dirty="0" smtClean="0">
                <a:latin typeface="+mn-ea"/>
                <a:ea typeface="+mn-ea"/>
              </a:rPr>
              <a:t>在</a:t>
            </a:r>
            <a:r>
              <a:rPr lang="en-US" altLang="zh-CN" sz="2000" dirty="0" smtClean="0">
                <a:latin typeface="+mn-ea"/>
                <a:ea typeface="+mn-ea"/>
              </a:rPr>
              <a:t>Hello</a:t>
            </a:r>
            <a:r>
              <a:rPr lang="en-US" altLang="zh-CN" sz="2000" dirty="0">
                <a:latin typeface="+mn-ea"/>
                <a:ea typeface="+mn-ea"/>
              </a:rPr>
              <a:t>,</a:t>
            </a:r>
            <a:r>
              <a:rPr lang="zh-CN" altLang="en-US" sz="2000" dirty="0" smtClean="0">
                <a:latin typeface="+mn-ea"/>
                <a:ea typeface="+mn-ea"/>
              </a:rPr>
              <a:t>鲲鹏 我们还可以了解到如何玩转鲲鹏软件：</a:t>
            </a:r>
            <a:endParaRPr lang="zh-CN" altLang="en-US" sz="2000" dirty="0">
              <a:latin typeface="+mn-ea"/>
              <a:ea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dirty="0" smtClean="0">
                <a:solidFill>
                  <a:schemeClr val="bg1">
                    <a:lumMod val="50000"/>
                  </a:schemeClr>
                </a:solidFill>
              </a:rPr>
              <a:t>Hello</a:t>
            </a:r>
            <a:r>
              <a:rPr lang="en-US" altLang="zh-CN" sz="1800" dirty="0">
                <a:solidFill>
                  <a:schemeClr val="bg1">
                    <a:lumMod val="50000"/>
                  </a:schemeClr>
                </a:solidFill>
              </a:rPr>
              <a:t>,</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b="1" dirty="0" smtClean="0"/>
              <a:t>鲲鹏软件栈</a:t>
            </a:r>
            <a:endParaRPr lang="en-US" altLang="zh-CN" sz="1800" b="1" dirty="0"/>
          </a:p>
          <a:p>
            <a:r>
              <a:rPr lang="zh-CN" altLang="en-US" sz="1800" dirty="0" smtClean="0">
                <a:solidFill>
                  <a:schemeClr val="bg1">
                    <a:lumMod val="50000"/>
                  </a:schemeClr>
                </a:solidFill>
              </a:rPr>
              <a:t>鲲鹏凌云伙伴计划</a:t>
            </a:r>
            <a:endParaRPr lang="en-US" altLang="zh-CN" sz="1800" dirty="0" smtClean="0">
              <a:solidFill>
                <a:schemeClr val="bg1">
                  <a:lumMod val="50000"/>
                </a:schemeClr>
              </a:solidFill>
            </a:endParaRPr>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鲲鹏软件</a:t>
            </a:r>
            <a:r>
              <a:rPr lang="zh-CN" altLang="en-US" dirty="0">
                <a:latin typeface="微软雅黑" panose="020B0503020204020204" pitchFamily="34" charset="-122"/>
                <a:ea typeface="微软雅黑" panose="020B0503020204020204" pitchFamily="34" charset="-122"/>
              </a:rPr>
              <a:t>栈</a:t>
            </a:r>
            <a:endParaRPr lang="zh-CN" altLang="en-US" dirty="0">
              <a:latin typeface="微软雅黑" panose="020B0503020204020204" pitchFamily="34" charset="-122"/>
              <a:ea typeface="微软雅黑" panose="020B0503020204020204" pitchFamily="34" charset="-122"/>
            </a:endParaRPr>
          </a:p>
        </p:txBody>
      </p:sp>
      <p:sp>
        <p:nvSpPr>
          <p:cNvPr id="24" name="AutoShape 2" descr="https://pep.huaweicloud.com/content/cloudbu-site/china/zh-cn/kunpeng/index-bak/_jcr_content/activityContainer/solution_scene_v5/tabBodyList0/sceneImg.img.jpg/1563767924592.jpg"/>
          <p:cNvSpPr>
            <a:spLocks noChangeAspect="1" noChangeArrowheads="1"/>
          </p:cNvSpPr>
          <p:nvPr/>
        </p:nvSpPr>
        <p:spPr bwMode="auto">
          <a:xfrm>
            <a:off x="155574" y="-144463"/>
            <a:ext cx="5184341" cy="51843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1233431" y="1172506"/>
            <a:ext cx="10009112" cy="1015663"/>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鲲鹏软件</a:t>
            </a:r>
            <a:r>
              <a:rPr lang="zh-CN" altLang="en-US" sz="2000" dirty="0" smtClean="0">
                <a:latin typeface="微软雅黑" panose="020B0503020204020204" pitchFamily="34" charset="-122"/>
                <a:ea typeface="微软雅黑" panose="020B0503020204020204" pitchFamily="34" charset="-122"/>
              </a:rPr>
              <a:t>栈是为</a:t>
            </a:r>
            <a:r>
              <a:rPr lang="zh-CN" altLang="en-US" sz="2000" dirty="0">
                <a:latin typeface="微软雅黑" panose="020B0503020204020204" pitchFamily="34" charset="-122"/>
                <a:ea typeface="微软雅黑" panose="020B0503020204020204" pitchFamily="34" charset="-122"/>
              </a:rPr>
              <a:t>开发者</a:t>
            </a:r>
            <a:r>
              <a:rPr lang="zh-CN" altLang="en-US" sz="2000" dirty="0" smtClean="0">
                <a:latin typeface="微软雅黑" panose="020B0503020204020204" pitchFamily="34" charset="-122"/>
                <a:ea typeface="微软雅黑" panose="020B0503020204020204" pitchFamily="34" charset="-122"/>
              </a:rPr>
              <a:t>打造的一</a:t>
            </a:r>
            <a:r>
              <a:rPr lang="zh-CN" altLang="en-US" sz="2000" dirty="0">
                <a:latin typeface="微软雅黑" panose="020B0503020204020204" pitchFamily="34" charset="-122"/>
                <a:ea typeface="微软雅黑" panose="020B0503020204020204" pitchFamily="34" charset="-122"/>
              </a:rPr>
              <a:t>站式软件源获取平台，集华为自研、行业开源、开发者作品于一体，助力业务快速运行至鲲鹏</a:t>
            </a:r>
            <a:r>
              <a:rPr lang="zh-CN" altLang="en-US" sz="2000" dirty="0" smtClean="0">
                <a:latin typeface="微软雅黑" panose="020B0503020204020204" pitchFamily="34" charset="-122"/>
                <a:ea typeface="微软雅黑" panose="020B0503020204020204" pitchFamily="34" charset="-122"/>
              </a:rPr>
              <a:t>平台。目前已上线</a:t>
            </a:r>
            <a:r>
              <a:rPr lang="en-US" altLang="zh-CN" sz="2000" dirty="0" smtClean="0">
                <a:latin typeface="微软雅黑" panose="020B0503020204020204" pitchFamily="34" charset="-122"/>
                <a:ea typeface="微软雅黑" panose="020B0503020204020204" pitchFamily="34" charset="-122"/>
              </a:rPr>
              <a:t>200+</a:t>
            </a:r>
            <a:r>
              <a:rPr lang="zh-CN" altLang="en-US" sz="2000" dirty="0" smtClean="0">
                <a:latin typeface="微软雅黑" panose="020B0503020204020204" pitchFamily="34" charset="-122"/>
                <a:ea typeface="微软雅黑" panose="020B0503020204020204" pitchFamily="34" charset="-122"/>
              </a:rPr>
              <a:t>主流软件。</a:t>
            </a:r>
            <a:endParaRPr lang="zh-CN" altLang="en-US" sz="2000" dirty="0">
              <a:latin typeface="微软雅黑" panose="020B0503020204020204" pitchFamily="34" charset="-122"/>
              <a:ea typeface="微软雅黑" panose="020B0503020204020204" pitchFamily="34" charset="-122"/>
            </a:endParaRPr>
          </a:p>
        </p:txBody>
      </p:sp>
      <p:pic>
        <p:nvPicPr>
          <p:cNvPr id="6" name="Picture 2" descr="https://res-img2.huaweicloud.com/content/cloudbu-site/china/zh-cn/kunpeng/index/_jcr_content/activityContainer/solution_scene_v5/tabBodyList0/sceneImg.img.jpg/1563767924592.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4448" y="3429000"/>
            <a:ext cx="3306591" cy="2861804"/>
          </a:xfrm>
          <a:prstGeom prst="roundRect">
            <a:avLst>
              <a:gd name="adj" fmla="val 8594"/>
            </a:avLst>
          </a:prstGeom>
          <a:solidFill>
            <a:srgbClr val="FFFFFF">
              <a:shade val="85000"/>
            </a:srgbClr>
          </a:solidFill>
          <a:ln>
            <a:noFill/>
          </a:ln>
          <a:effectLst/>
        </p:spPr>
      </p:pic>
      <p:pic>
        <p:nvPicPr>
          <p:cNvPr id="7" name="图片 6"/>
          <p:cNvPicPr>
            <a:picLocks noChangeAspect="1"/>
          </p:cNvPicPr>
          <p:nvPr/>
        </p:nvPicPr>
        <p:blipFill>
          <a:blip r:embed="rId2"/>
          <a:stretch>
            <a:fillRect/>
          </a:stretch>
        </p:blipFill>
        <p:spPr>
          <a:xfrm>
            <a:off x="5087888" y="3488795"/>
            <a:ext cx="2183398" cy="2792983"/>
          </a:xfrm>
          <a:prstGeom prst="roundRect">
            <a:avLst>
              <a:gd name="adj" fmla="val 8594"/>
            </a:avLst>
          </a:prstGeom>
          <a:solidFill>
            <a:srgbClr val="FFFFFF">
              <a:shade val="85000"/>
            </a:srgbClr>
          </a:solidFill>
          <a:ln>
            <a:noFill/>
          </a:ln>
          <a:effectLst/>
        </p:spPr>
      </p:pic>
      <p:sp>
        <p:nvSpPr>
          <p:cNvPr id="8" name="文本框 7"/>
          <p:cNvSpPr txBox="1"/>
          <p:nvPr/>
        </p:nvSpPr>
        <p:spPr>
          <a:xfrm>
            <a:off x="1797585" y="2176422"/>
            <a:ext cx="1260000" cy="1260000"/>
          </a:xfrm>
          <a:prstGeom prst="flowChartConnector">
            <a:avLst/>
          </a:prstGeom>
          <a:solidFill>
            <a:schemeClr val="bg1">
              <a:lumMod val="20000"/>
              <a:lumOff val="80000"/>
            </a:schemeClr>
          </a:solidFill>
        </p:spPr>
        <p:txBody>
          <a:bodyPr wrap="square" lIns="0" tIns="0" rIns="0" bIns="0" rtlCol="0" anchor="ctr">
            <a:noAutofit/>
          </a:bodyPr>
          <a:lstStyle/>
          <a:p>
            <a:pPr algn="ctr"/>
            <a:r>
              <a:rPr kumimoji="1" lang="en-US" altLang="zh-CN" sz="2400" b="1" dirty="0" smtClean="0">
                <a:solidFill>
                  <a:srgbClr val="FF8825"/>
                </a:solidFill>
                <a:latin typeface="微软雅黑" panose="020B0503020204020204" pitchFamily="34" charset="-122"/>
                <a:ea typeface="微软雅黑" panose="020B0503020204020204" pitchFamily="34" charset="-122"/>
              </a:rPr>
              <a:t>5+</a:t>
            </a:r>
            <a:endParaRPr kumimoji="1" lang="en-US" altLang="zh-CN" sz="2400" b="1" dirty="0" smtClean="0">
              <a:solidFill>
                <a:srgbClr val="FF8825"/>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lumMod val="75000"/>
                  </a:schemeClr>
                </a:solidFill>
                <a:latin typeface="微软雅黑" panose="020B0503020204020204" pitchFamily="34" charset="-122"/>
                <a:ea typeface="微软雅黑" panose="020B0503020204020204" pitchFamily="34" charset="-122"/>
              </a:rPr>
              <a:t>软件领域</a:t>
            </a:r>
            <a:endParaRPr kumimoji="1" lang="zh-CN" altLang="en-US" sz="1600" b="1"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71086" y="2240864"/>
            <a:ext cx="1260000" cy="1260000"/>
          </a:xfrm>
          <a:prstGeom prst="flowChartConnector">
            <a:avLst/>
          </a:prstGeom>
          <a:solidFill>
            <a:schemeClr val="bg1">
              <a:lumMod val="20000"/>
              <a:lumOff val="80000"/>
            </a:schemeClr>
          </a:solidFill>
        </p:spPr>
        <p:txBody>
          <a:bodyPr wrap="square" lIns="0" tIns="0" rIns="0" bIns="0" rtlCol="0" anchor="ctr">
            <a:noAutofit/>
          </a:bodyPr>
          <a:lstStyle>
            <a:defPPr>
              <a:defRPr lang="zh-CN"/>
            </a:defPPr>
            <a:lvl1pPr algn="ctr">
              <a:defRPr kumimoji="1" sz="2400" b="1">
                <a:solidFill>
                  <a:srgbClr val="FF0000"/>
                </a:solidFill>
                <a:latin typeface="微软雅黑" panose="020B0503020204020204" pitchFamily="34" charset="-122"/>
                <a:ea typeface="微软雅黑" panose="020B0503020204020204" pitchFamily="34" charset="-122"/>
              </a:defRPr>
            </a:lvl1pPr>
          </a:lstStyle>
          <a:p>
            <a:r>
              <a:rPr lang="en-US" altLang="zh-CN" dirty="0" smtClean="0">
                <a:solidFill>
                  <a:srgbClr val="FF8825"/>
                </a:solidFill>
                <a:latin typeface="微软雅黑" panose="020B0503020204020204" pitchFamily="34" charset="-122"/>
                <a:ea typeface="微软雅黑" panose="020B0503020204020204" pitchFamily="34" charset="-122"/>
              </a:rPr>
              <a:t>11+</a:t>
            </a:r>
            <a:endParaRPr lang="en-US" altLang="zh-CN" dirty="0">
              <a:solidFill>
                <a:srgbClr val="FF8825"/>
              </a:solidFill>
              <a:latin typeface="微软雅黑" panose="020B0503020204020204" pitchFamily="34" charset="-122"/>
              <a:ea typeface="微软雅黑" panose="020B0503020204020204" pitchFamily="34" charset="-122"/>
            </a:endParaRPr>
          </a:p>
          <a:p>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细分领域</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205095" y="2188169"/>
            <a:ext cx="1260000" cy="1260000"/>
          </a:xfrm>
          <a:prstGeom prst="flowChartConnector">
            <a:avLst/>
          </a:prstGeom>
          <a:solidFill>
            <a:schemeClr val="bg1">
              <a:lumMod val="20000"/>
              <a:lumOff val="80000"/>
            </a:schemeClr>
          </a:solidFill>
        </p:spPr>
        <p:txBody>
          <a:bodyPr wrap="square" lIns="0" tIns="0" rIns="0" bIns="0" rtlCol="0" anchor="ctr">
            <a:noAutofit/>
          </a:bodyPr>
          <a:lstStyle>
            <a:defPPr>
              <a:defRPr lang="zh-CN"/>
            </a:defPPr>
            <a:lvl1pPr algn="ctr">
              <a:defRPr kumimoji="1" sz="2400" b="1">
                <a:solidFill>
                  <a:srgbClr val="FF0000"/>
                </a:solidFill>
                <a:latin typeface="微软雅黑" panose="020B0503020204020204" pitchFamily="34" charset="-122"/>
                <a:ea typeface="微软雅黑" panose="020B0503020204020204" pitchFamily="34" charset="-122"/>
              </a:defRPr>
            </a:lvl1pPr>
          </a:lstStyle>
          <a:p>
            <a:r>
              <a:rPr lang="en-US" altLang="zh-CN" dirty="0">
                <a:solidFill>
                  <a:srgbClr val="FF8825"/>
                </a:solidFill>
                <a:latin typeface="微软雅黑" panose="020B0503020204020204" pitchFamily="34" charset="-122"/>
                <a:ea typeface="微软雅黑" panose="020B0503020204020204" pitchFamily="34" charset="-122"/>
              </a:rPr>
              <a:t>200+</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主流软件</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868782" y="3429000"/>
            <a:ext cx="3557617" cy="2675390"/>
            <a:chOff x="8572499" y="2953402"/>
            <a:chExt cx="3423931" cy="2916067"/>
          </a:xfrm>
        </p:grpSpPr>
        <p:grpSp>
          <p:nvGrpSpPr>
            <p:cNvPr id="12" name="组合 11"/>
            <p:cNvGrpSpPr/>
            <p:nvPr/>
          </p:nvGrpSpPr>
          <p:grpSpPr>
            <a:xfrm>
              <a:off x="8572500" y="3691352"/>
              <a:ext cx="3324225" cy="2178117"/>
              <a:chOff x="7953375" y="4081208"/>
              <a:chExt cx="4086225" cy="2811192"/>
            </a:xfrm>
          </p:grpSpPr>
          <p:pic>
            <p:nvPicPr>
              <p:cNvPr id="14" name="图片 13"/>
              <p:cNvPicPr>
                <a:picLocks noChangeAspect="1"/>
              </p:cNvPicPr>
              <p:nvPr/>
            </p:nvPicPr>
            <p:blipFill>
              <a:blip r:embed="rId3"/>
              <a:stretch>
                <a:fillRect/>
              </a:stretch>
            </p:blipFill>
            <p:spPr>
              <a:xfrm>
                <a:off x="7953376" y="4081208"/>
                <a:ext cx="4086224" cy="900241"/>
              </a:xfrm>
              <a:prstGeom prst="rect">
                <a:avLst/>
              </a:prstGeom>
            </p:spPr>
          </p:pic>
          <p:pic>
            <p:nvPicPr>
              <p:cNvPr id="15" name="图片 14"/>
              <p:cNvPicPr>
                <a:picLocks noChangeAspect="1"/>
              </p:cNvPicPr>
              <p:nvPr/>
            </p:nvPicPr>
            <p:blipFill>
              <a:blip r:embed="rId4"/>
              <a:stretch>
                <a:fillRect/>
              </a:stretch>
            </p:blipFill>
            <p:spPr>
              <a:xfrm>
                <a:off x="7953375" y="5015024"/>
                <a:ext cx="4086224" cy="957499"/>
              </a:xfrm>
              <a:prstGeom prst="rect">
                <a:avLst/>
              </a:prstGeom>
            </p:spPr>
          </p:pic>
          <p:pic>
            <p:nvPicPr>
              <p:cNvPr id="16" name="图片 15"/>
              <p:cNvPicPr>
                <a:picLocks noChangeAspect="1"/>
              </p:cNvPicPr>
              <p:nvPr/>
            </p:nvPicPr>
            <p:blipFill>
              <a:blip r:embed="rId5"/>
              <a:stretch>
                <a:fillRect/>
              </a:stretch>
            </p:blipFill>
            <p:spPr>
              <a:xfrm>
                <a:off x="7953375" y="5998435"/>
                <a:ext cx="4086224" cy="893965"/>
              </a:xfrm>
              <a:prstGeom prst="rect">
                <a:avLst/>
              </a:prstGeom>
            </p:spPr>
          </p:pic>
        </p:grpSp>
        <p:pic>
          <p:nvPicPr>
            <p:cNvPr id="13" name="图片 12"/>
            <p:cNvPicPr>
              <a:picLocks noChangeAspect="1"/>
            </p:cNvPicPr>
            <p:nvPr/>
          </p:nvPicPr>
          <p:blipFill>
            <a:blip r:embed="rId6"/>
            <a:stretch>
              <a:fillRect/>
            </a:stretch>
          </p:blipFill>
          <p:spPr>
            <a:xfrm>
              <a:off x="8572499" y="2953402"/>
              <a:ext cx="3423931" cy="711936"/>
            </a:xfrm>
            <a:prstGeom prst="rect">
              <a:avLst/>
            </a:prstGeom>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如何获取软件</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669686" y="1373908"/>
            <a:ext cx="6743700" cy="1381125"/>
          </a:xfrm>
          <a:prstGeom prst="rect">
            <a:avLst/>
          </a:prstGeom>
        </p:spPr>
      </p:pic>
      <p:pic>
        <p:nvPicPr>
          <p:cNvPr id="6" name="图片 5"/>
          <p:cNvPicPr>
            <a:picLocks noChangeAspect="1"/>
          </p:cNvPicPr>
          <p:nvPr/>
        </p:nvPicPr>
        <p:blipFill>
          <a:blip r:embed="rId2"/>
          <a:stretch>
            <a:fillRect/>
          </a:stretch>
        </p:blipFill>
        <p:spPr>
          <a:xfrm>
            <a:off x="6510600" y="2755033"/>
            <a:ext cx="3293046" cy="2029166"/>
          </a:xfrm>
          <a:prstGeom prst="rect">
            <a:avLst/>
          </a:prstGeom>
        </p:spPr>
      </p:pic>
      <p:pic>
        <p:nvPicPr>
          <p:cNvPr id="7" name="图片 6"/>
          <p:cNvPicPr>
            <a:picLocks noChangeAspect="1"/>
          </p:cNvPicPr>
          <p:nvPr/>
        </p:nvPicPr>
        <p:blipFill>
          <a:blip r:embed="rId3"/>
          <a:stretch>
            <a:fillRect/>
          </a:stretch>
        </p:blipFill>
        <p:spPr>
          <a:xfrm>
            <a:off x="4542099" y="4869160"/>
            <a:ext cx="6943713" cy="1428140"/>
          </a:xfrm>
          <a:prstGeom prst="rect">
            <a:avLst/>
          </a:prstGeom>
        </p:spPr>
      </p:pic>
      <p:graphicFrame>
        <p:nvGraphicFramePr>
          <p:cNvPr id="8" name="图示 7"/>
          <p:cNvGraphicFramePr/>
          <p:nvPr/>
        </p:nvGraphicFramePr>
        <p:xfrm>
          <a:off x="843868" y="1373908"/>
          <a:ext cx="4027996" cy="49233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软件使用指南内容构成</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417288" y="1308121"/>
            <a:ext cx="10009112" cy="1015663"/>
          </a:xfrm>
          <a:prstGeom prst="rect">
            <a:avLst/>
          </a:prstGeom>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以</a:t>
            </a:r>
            <a:r>
              <a:rPr lang="en-US" altLang="zh-CN" sz="2000" dirty="0" err="1" smtClean="0">
                <a:latin typeface="微软雅黑" panose="020B0503020204020204" pitchFamily="34" charset="-122"/>
                <a:ea typeface="微软雅黑" panose="020B0503020204020204" pitchFamily="34" charset="-122"/>
              </a:rPr>
              <a:t>Nginx</a:t>
            </a:r>
            <a:r>
              <a:rPr lang="zh-CN" altLang="en-US" sz="2000" dirty="0" smtClean="0">
                <a:latin typeface="微软雅黑" panose="020B0503020204020204" pitchFamily="34" charset="-122"/>
                <a:ea typeface="微软雅黑" panose="020B0503020204020204" pitchFamily="34" charset="-122"/>
              </a:rPr>
              <a:t>为例，</a:t>
            </a:r>
            <a:r>
              <a:rPr lang="en-US" altLang="zh-CN" sz="2000" dirty="0" err="1">
                <a:latin typeface="微软雅黑" panose="020B0503020204020204" pitchFamily="34" charset="-122"/>
                <a:ea typeface="微软雅黑" panose="020B0503020204020204" pitchFamily="34" charset="-122"/>
              </a:rPr>
              <a:t>nginx</a:t>
            </a:r>
            <a:r>
              <a:rPr lang="zh-CN" altLang="en-US" sz="2000" dirty="0">
                <a:latin typeface="微软雅黑" panose="020B0503020204020204" pitchFamily="34" charset="-122"/>
                <a:ea typeface="微软雅黑" panose="020B0503020204020204" pitchFamily="34" charset="-122"/>
              </a:rPr>
              <a:t>是一个</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及反向代理服务器，也可以提供邮件</a:t>
            </a:r>
            <a:r>
              <a:rPr lang="en-US" altLang="zh-CN" sz="2000" dirty="0">
                <a:latin typeface="微软雅黑" panose="020B0503020204020204" pitchFamily="34" charset="-122"/>
                <a:ea typeface="微软雅黑" panose="020B0503020204020204" pitchFamily="34" charset="-122"/>
              </a:rPr>
              <a:t>/TCP/UDP</a:t>
            </a:r>
            <a:r>
              <a:rPr lang="zh-CN" altLang="en-US" sz="2000" dirty="0">
                <a:latin typeface="微软雅黑" panose="020B0503020204020204" pitchFamily="34" charset="-122"/>
                <a:ea typeface="微软雅黑" panose="020B0503020204020204" pitchFamily="34" charset="-122"/>
              </a:rPr>
              <a:t>代理服务</a:t>
            </a: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Nginx</a:t>
            </a:r>
            <a:r>
              <a:rPr lang="zh-CN" altLang="en-US" sz="2000" dirty="0" smtClean="0">
                <a:latin typeface="微软雅黑" panose="020B0503020204020204" pitchFamily="34" charset="-122"/>
                <a:ea typeface="微软雅黑" panose="020B0503020204020204" pitchFamily="34" charset="-122"/>
              </a:rPr>
              <a:t>软件内容主要由以下几部分组成：</a:t>
            </a:r>
            <a:endParaRPr lang="zh-CN" altLang="en-US" sz="2000" b="0" i="0" dirty="0">
              <a:solidFill>
                <a:srgbClr val="666A75"/>
              </a:solidFill>
              <a:effectLst/>
              <a:latin typeface="微软雅黑" panose="020B0503020204020204" pitchFamily="34" charset="-122"/>
              <a:ea typeface="微软雅黑" panose="020B0503020204020204" pitchFamily="34" charset="-122"/>
            </a:endParaRPr>
          </a:p>
        </p:txBody>
      </p:sp>
      <p:sp>
        <p:nvSpPr>
          <p:cNvPr id="9" name="任意多边形 8"/>
          <p:cNvSpPr/>
          <p:nvPr/>
        </p:nvSpPr>
        <p:spPr>
          <a:xfrm>
            <a:off x="2220455" y="4282998"/>
            <a:ext cx="1585768" cy="1203026"/>
          </a:xfrm>
          <a:custGeom>
            <a:avLst/>
            <a:gdLst>
              <a:gd name="connsiteX0" fmla="*/ 0 w 1585768"/>
              <a:gd name="connsiteY0" fmla="*/ 0 h 1203026"/>
              <a:gd name="connsiteX1" fmla="*/ 792884 w 1585768"/>
              <a:gd name="connsiteY1" fmla="*/ 0 h 1203026"/>
              <a:gd name="connsiteX2" fmla="*/ 792884 w 1585768"/>
              <a:gd name="connsiteY2" fmla="*/ 1203026 h 1203026"/>
              <a:gd name="connsiteX3" fmla="*/ 1585768 w 1585768"/>
              <a:gd name="connsiteY3" fmla="*/ 1203026 h 1203026"/>
            </a:gdLst>
            <a:ahLst/>
            <a:cxnLst>
              <a:cxn ang="0">
                <a:pos x="connsiteX0" y="connsiteY0"/>
              </a:cxn>
              <a:cxn ang="0">
                <a:pos x="connsiteX1" y="connsiteY1"/>
              </a:cxn>
              <a:cxn ang="0">
                <a:pos x="connsiteX2" y="connsiteY2"/>
              </a:cxn>
              <a:cxn ang="0">
                <a:pos x="connsiteX3" y="connsiteY3"/>
              </a:cxn>
            </a:cxnLst>
            <a:rect l="l" t="t" r="r" b="b"/>
            <a:pathLst>
              <a:path w="1585768" h="1203026">
                <a:moveTo>
                  <a:pt x="0" y="0"/>
                </a:moveTo>
                <a:lnTo>
                  <a:pt x="792884" y="0"/>
                </a:lnTo>
                <a:lnTo>
                  <a:pt x="792884" y="1203026"/>
                </a:lnTo>
                <a:lnTo>
                  <a:pt x="1585768" y="1203026"/>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755822" tIns="551752" rIns="755823" bIns="551751"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0" name="任意多边形 9"/>
          <p:cNvSpPr/>
          <p:nvPr/>
        </p:nvSpPr>
        <p:spPr>
          <a:xfrm>
            <a:off x="2220455" y="4282998"/>
            <a:ext cx="1585768" cy="383737"/>
          </a:xfrm>
          <a:custGeom>
            <a:avLst/>
            <a:gdLst>
              <a:gd name="connsiteX0" fmla="*/ 0 w 1585768"/>
              <a:gd name="connsiteY0" fmla="*/ 0 h 383737"/>
              <a:gd name="connsiteX1" fmla="*/ 792884 w 1585768"/>
              <a:gd name="connsiteY1" fmla="*/ 0 h 383737"/>
              <a:gd name="connsiteX2" fmla="*/ 792884 w 1585768"/>
              <a:gd name="connsiteY2" fmla="*/ 383737 h 383737"/>
              <a:gd name="connsiteX3" fmla="*/ 1585768 w 1585768"/>
              <a:gd name="connsiteY3" fmla="*/ 383737 h 383737"/>
            </a:gdLst>
            <a:ahLst/>
            <a:cxnLst>
              <a:cxn ang="0">
                <a:pos x="connsiteX0" y="connsiteY0"/>
              </a:cxn>
              <a:cxn ang="0">
                <a:pos x="connsiteX1" y="connsiteY1"/>
              </a:cxn>
              <a:cxn ang="0">
                <a:pos x="connsiteX2" y="connsiteY2"/>
              </a:cxn>
              <a:cxn ang="0">
                <a:pos x="connsiteX3" y="connsiteY3"/>
              </a:cxn>
            </a:cxnLst>
            <a:rect l="l" t="t" r="r" b="b"/>
            <a:pathLst>
              <a:path w="1585768" h="383737">
                <a:moveTo>
                  <a:pt x="0" y="0"/>
                </a:moveTo>
                <a:lnTo>
                  <a:pt x="792884" y="0"/>
                </a:lnTo>
                <a:lnTo>
                  <a:pt x="792884" y="383737"/>
                </a:lnTo>
                <a:lnTo>
                  <a:pt x="1585768" y="383737"/>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764795" tIns="151081" rIns="764797" bIns="151080"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1" name="任意多边形 10"/>
          <p:cNvSpPr/>
          <p:nvPr/>
        </p:nvSpPr>
        <p:spPr>
          <a:xfrm>
            <a:off x="2220455" y="3847447"/>
            <a:ext cx="1585768" cy="435551"/>
          </a:xfrm>
          <a:custGeom>
            <a:avLst/>
            <a:gdLst>
              <a:gd name="connsiteX0" fmla="*/ 0 w 1585768"/>
              <a:gd name="connsiteY0" fmla="*/ 435551 h 435551"/>
              <a:gd name="connsiteX1" fmla="*/ 792884 w 1585768"/>
              <a:gd name="connsiteY1" fmla="*/ 435551 h 435551"/>
              <a:gd name="connsiteX2" fmla="*/ 792884 w 1585768"/>
              <a:gd name="connsiteY2" fmla="*/ 0 h 435551"/>
              <a:gd name="connsiteX3" fmla="*/ 1585768 w 1585768"/>
              <a:gd name="connsiteY3" fmla="*/ 0 h 435551"/>
            </a:gdLst>
            <a:ahLst/>
            <a:cxnLst>
              <a:cxn ang="0">
                <a:pos x="connsiteX0" y="connsiteY0"/>
              </a:cxn>
              <a:cxn ang="0">
                <a:pos x="connsiteX1" y="connsiteY1"/>
              </a:cxn>
              <a:cxn ang="0">
                <a:pos x="connsiteX2" y="connsiteY2"/>
              </a:cxn>
              <a:cxn ang="0">
                <a:pos x="connsiteX3" y="connsiteY3"/>
              </a:cxn>
            </a:cxnLst>
            <a:rect l="l" t="t" r="r" b="b"/>
            <a:pathLst>
              <a:path w="1585768" h="435551">
                <a:moveTo>
                  <a:pt x="0" y="435551"/>
                </a:moveTo>
                <a:lnTo>
                  <a:pt x="792884" y="435551"/>
                </a:lnTo>
                <a:lnTo>
                  <a:pt x="792884" y="0"/>
                </a:lnTo>
                <a:lnTo>
                  <a:pt x="1585768"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764471" tIns="176663" rIns="764473" bIns="176664"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2" name="任意多边形 11"/>
          <p:cNvSpPr/>
          <p:nvPr/>
        </p:nvSpPr>
        <p:spPr>
          <a:xfrm>
            <a:off x="2220455" y="3028158"/>
            <a:ext cx="1585768" cy="1254839"/>
          </a:xfrm>
          <a:custGeom>
            <a:avLst/>
            <a:gdLst>
              <a:gd name="connsiteX0" fmla="*/ 0 w 1585768"/>
              <a:gd name="connsiteY0" fmla="*/ 1254839 h 1254839"/>
              <a:gd name="connsiteX1" fmla="*/ 792884 w 1585768"/>
              <a:gd name="connsiteY1" fmla="*/ 1254839 h 1254839"/>
              <a:gd name="connsiteX2" fmla="*/ 792884 w 1585768"/>
              <a:gd name="connsiteY2" fmla="*/ 0 h 1254839"/>
              <a:gd name="connsiteX3" fmla="*/ 1585768 w 1585768"/>
              <a:gd name="connsiteY3" fmla="*/ 0 h 1254839"/>
            </a:gdLst>
            <a:ahLst/>
            <a:cxnLst>
              <a:cxn ang="0">
                <a:pos x="connsiteX0" y="connsiteY0"/>
              </a:cxn>
              <a:cxn ang="0">
                <a:pos x="connsiteX1" y="connsiteY1"/>
              </a:cxn>
              <a:cxn ang="0">
                <a:pos x="connsiteX2" y="connsiteY2"/>
              </a:cxn>
              <a:cxn ang="0">
                <a:pos x="connsiteX3" y="connsiteY3"/>
              </a:cxn>
            </a:cxnLst>
            <a:rect l="l" t="t" r="r" b="b"/>
            <a:pathLst>
              <a:path w="1585768" h="1254839">
                <a:moveTo>
                  <a:pt x="0" y="1254839"/>
                </a:moveTo>
                <a:lnTo>
                  <a:pt x="792884" y="1254839"/>
                </a:lnTo>
                <a:lnTo>
                  <a:pt x="792884" y="0"/>
                </a:lnTo>
                <a:lnTo>
                  <a:pt x="1585768"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755029" tIns="576865" rIns="755030" bIns="576865"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3" name="任意多边形 12"/>
          <p:cNvSpPr/>
          <p:nvPr/>
        </p:nvSpPr>
        <p:spPr>
          <a:xfrm>
            <a:off x="1008063" y="3955283"/>
            <a:ext cx="1769353" cy="655430"/>
          </a:xfrm>
          <a:custGeom>
            <a:avLst/>
            <a:gdLst>
              <a:gd name="connsiteX0" fmla="*/ 0 w 1769353"/>
              <a:gd name="connsiteY0" fmla="*/ 0 h 655430"/>
              <a:gd name="connsiteX1" fmla="*/ 1769353 w 1769353"/>
              <a:gd name="connsiteY1" fmla="*/ 0 h 655430"/>
              <a:gd name="connsiteX2" fmla="*/ 1769353 w 1769353"/>
              <a:gd name="connsiteY2" fmla="*/ 655430 h 655430"/>
              <a:gd name="connsiteX3" fmla="*/ 0 w 1769353"/>
              <a:gd name="connsiteY3" fmla="*/ 655430 h 655430"/>
              <a:gd name="connsiteX4" fmla="*/ 0 w 1769353"/>
              <a:gd name="connsiteY4" fmla="*/ 0 h 6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353" h="655430">
                <a:moveTo>
                  <a:pt x="0" y="0"/>
                </a:moveTo>
                <a:lnTo>
                  <a:pt x="1769353" y="0"/>
                </a:lnTo>
                <a:lnTo>
                  <a:pt x="1769353" y="655430"/>
                </a:lnTo>
                <a:lnTo>
                  <a:pt x="0" y="655430"/>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100000"/>
              </a:lnSpc>
              <a:spcBef>
                <a:spcPct val="0"/>
              </a:spcBef>
              <a:spcAft>
                <a:spcPts val="0"/>
              </a:spcAft>
            </a:pPr>
            <a:r>
              <a:rPr lang="en-US" altLang="zh-CN" sz="1600" kern="1200" dirty="0" err="1" smtClean="0"/>
              <a:t>Nginx</a:t>
            </a:r>
            <a:endParaRPr lang="en-US" altLang="zh-CN" sz="1600" kern="1200" dirty="0" smtClean="0"/>
          </a:p>
          <a:p>
            <a:pPr lvl="0" algn="ctr" defTabSz="711200">
              <a:lnSpc>
                <a:spcPct val="100000"/>
              </a:lnSpc>
              <a:spcBef>
                <a:spcPct val="0"/>
              </a:spcBef>
              <a:spcAft>
                <a:spcPts val="0"/>
              </a:spcAft>
            </a:pPr>
            <a:r>
              <a:rPr lang="zh-CN" altLang="en-US" sz="1600" kern="1200" dirty="0" smtClean="0"/>
              <a:t>使用指南</a:t>
            </a:r>
            <a:endParaRPr lang="zh-CN" altLang="en-US" sz="1600" kern="1200" dirty="0"/>
          </a:p>
        </p:txBody>
      </p:sp>
      <p:sp>
        <p:nvSpPr>
          <p:cNvPr id="14" name="任意多边形 13"/>
          <p:cNvSpPr/>
          <p:nvPr/>
        </p:nvSpPr>
        <p:spPr>
          <a:xfrm>
            <a:off x="3806223" y="2700443"/>
            <a:ext cx="1677709" cy="655430"/>
          </a:xfrm>
          <a:custGeom>
            <a:avLst/>
            <a:gdLst>
              <a:gd name="connsiteX0" fmla="*/ 0 w 2149813"/>
              <a:gd name="connsiteY0" fmla="*/ 0 h 655430"/>
              <a:gd name="connsiteX1" fmla="*/ 2149813 w 2149813"/>
              <a:gd name="connsiteY1" fmla="*/ 0 h 655430"/>
              <a:gd name="connsiteX2" fmla="*/ 2149813 w 2149813"/>
              <a:gd name="connsiteY2" fmla="*/ 655430 h 655430"/>
              <a:gd name="connsiteX3" fmla="*/ 0 w 2149813"/>
              <a:gd name="connsiteY3" fmla="*/ 655430 h 655430"/>
              <a:gd name="connsiteX4" fmla="*/ 0 w 2149813"/>
              <a:gd name="connsiteY4" fmla="*/ 0 h 6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13" h="655430">
                <a:moveTo>
                  <a:pt x="0" y="0"/>
                </a:moveTo>
                <a:lnTo>
                  <a:pt x="2149813" y="0"/>
                </a:lnTo>
                <a:lnTo>
                  <a:pt x="2149813" y="655430"/>
                </a:lnTo>
                <a:lnTo>
                  <a:pt x="0" y="655430"/>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软件介绍</a:t>
            </a:r>
            <a:endParaRPr lang="zh-CN" altLang="en-US" sz="1600" kern="1200" dirty="0"/>
          </a:p>
        </p:txBody>
      </p:sp>
      <p:sp>
        <p:nvSpPr>
          <p:cNvPr id="15" name="任意多边形 14"/>
          <p:cNvSpPr/>
          <p:nvPr/>
        </p:nvSpPr>
        <p:spPr>
          <a:xfrm>
            <a:off x="3806223" y="3519732"/>
            <a:ext cx="1677709" cy="655430"/>
          </a:xfrm>
          <a:custGeom>
            <a:avLst/>
            <a:gdLst>
              <a:gd name="connsiteX0" fmla="*/ 0 w 2149813"/>
              <a:gd name="connsiteY0" fmla="*/ 0 h 655430"/>
              <a:gd name="connsiteX1" fmla="*/ 2149813 w 2149813"/>
              <a:gd name="connsiteY1" fmla="*/ 0 h 655430"/>
              <a:gd name="connsiteX2" fmla="*/ 2149813 w 2149813"/>
              <a:gd name="connsiteY2" fmla="*/ 655430 h 655430"/>
              <a:gd name="connsiteX3" fmla="*/ 0 w 2149813"/>
              <a:gd name="connsiteY3" fmla="*/ 655430 h 655430"/>
              <a:gd name="connsiteX4" fmla="*/ 0 w 2149813"/>
              <a:gd name="connsiteY4" fmla="*/ 0 h 6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13" h="655430">
                <a:moveTo>
                  <a:pt x="0" y="0"/>
                </a:moveTo>
                <a:lnTo>
                  <a:pt x="2149813" y="0"/>
                </a:lnTo>
                <a:lnTo>
                  <a:pt x="2149813" y="655430"/>
                </a:lnTo>
                <a:lnTo>
                  <a:pt x="0" y="655430"/>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支持的操作系统</a:t>
            </a:r>
            <a:endParaRPr lang="zh-CN" altLang="en-US" sz="1600" kern="1200" dirty="0"/>
          </a:p>
        </p:txBody>
      </p:sp>
      <p:sp>
        <p:nvSpPr>
          <p:cNvPr id="16" name="任意多边形 15"/>
          <p:cNvSpPr/>
          <p:nvPr/>
        </p:nvSpPr>
        <p:spPr>
          <a:xfrm>
            <a:off x="3806223" y="4339020"/>
            <a:ext cx="1677709" cy="655430"/>
          </a:xfrm>
          <a:custGeom>
            <a:avLst/>
            <a:gdLst>
              <a:gd name="connsiteX0" fmla="*/ 0 w 2149813"/>
              <a:gd name="connsiteY0" fmla="*/ 0 h 655430"/>
              <a:gd name="connsiteX1" fmla="*/ 2149813 w 2149813"/>
              <a:gd name="connsiteY1" fmla="*/ 0 h 655430"/>
              <a:gd name="connsiteX2" fmla="*/ 2149813 w 2149813"/>
              <a:gd name="connsiteY2" fmla="*/ 655430 h 655430"/>
              <a:gd name="connsiteX3" fmla="*/ 0 w 2149813"/>
              <a:gd name="connsiteY3" fmla="*/ 655430 h 655430"/>
              <a:gd name="connsiteX4" fmla="*/ 0 w 2149813"/>
              <a:gd name="connsiteY4" fmla="*/ 0 h 6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13" h="655430">
                <a:moveTo>
                  <a:pt x="0" y="0"/>
                </a:moveTo>
                <a:lnTo>
                  <a:pt x="2149813" y="0"/>
                </a:lnTo>
                <a:lnTo>
                  <a:pt x="2149813" y="655430"/>
                </a:lnTo>
                <a:lnTo>
                  <a:pt x="0" y="655430"/>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编译和测试方式</a:t>
            </a:r>
            <a:endParaRPr lang="zh-CN" altLang="en-US" sz="1600" kern="1200" dirty="0"/>
          </a:p>
        </p:txBody>
      </p:sp>
      <p:sp>
        <p:nvSpPr>
          <p:cNvPr id="17" name="任意多边形 16"/>
          <p:cNvSpPr/>
          <p:nvPr/>
        </p:nvSpPr>
        <p:spPr>
          <a:xfrm>
            <a:off x="3806223" y="5158309"/>
            <a:ext cx="1677709" cy="655430"/>
          </a:xfrm>
          <a:custGeom>
            <a:avLst/>
            <a:gdLst>
              <a:gd name="connsiteX0" fmla="*/ 0 w 2149813"/>
              <a:gd name="connsiteY0" fmla="*/ 0 h 655430"/>
              <a:gd name="connsiteX1" fmla="*/ 2149813 w 2149813"/>
              <a:gd name="connsiteY1" fmla="*/ 0 h 655430"/>
              <a:gd name="connsiteX2" fmla="*/ 2149813 w 2149813"/>
              <a:gd name="connsiteY2" fmla="*/ 655430 h 655430"/>
              <a:gd name="connsiteX3" fmla="*/ 0 w 2149813"/>
              <a:gd name="connsiteY3" fmla="*/ 655430 h 655430"/>
              <a:gd name="connsiteX4" fmla="*/ 0 w 2149813"/>
              <a:gd name="connsiteY4" fmla="*/ 0 h 6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13" h="655430">
                <a:moveTo>
                  <a:pt x="0" y="0"/>
                </a:moveTo>
                <a:lnTo>
                  <a:pt x="2149813" y="0"/>
                </a:lnTo>
                <a:lnTo>
                  <a:pt x="2149813" y="655430"/>
                </a:lnTo>
                <a:lnTo>
                  <a:pt x="0" y="655430"/>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软件下载</a:t>
            </a:r>
            <a:endParaRPr lang="zh-CN" altLang="en-US" sz="1600" kern="1200" dirty="0"/>
          </a:p>
        </p:txBody>
      </p:sp>
      <p:grpSp>
        <p:nvGrpSpPr>
          <p:cNvPr id="7" name="组合 6"/>
          <p:cNvGrpSpPr/>
          <p:nvPr/>
        </p:nvGrpSpPr>
        <p:grpSpPr>
          <a:xfrm>
            <a:off x="5686226" y="2556714"/>
            <a:ext cx="5768956" cy="2888178"/>
            <a:chOff x="6084255" y="2556714"/>
            <a:chExt cx="5768956" cy="2888178"/>
          </a:xfrm>
        </p:grpSpPr>
        <p:pic>
          <p:nvPicPr>
            <p:cNvPr id="4" name="图片 3"/>
            <p:cNvPicPr>
              <a:picLocks noChangeAspect="1"/>
            </p:cNvPicPr>
            <p:nvPr/>
          </p:nvPicPr>
          <p:blipFill>
            <a:blip r:embed="rId1"/>
            <a:stretch>
              <a:fillRect/>
            </a:stretch>
          </p:blipFill>
          <p:spPr>
            <a:xfrm>
              <a:off x="6084255" y="2556714"/>
              <a:ext cx="5768956" cy="2043432"/>
            </a:xfrm>
            <a:prstGeom prst="rect">
              <a:avLst/>
            </a:prstGeom>
          </p:spPr>
        </p:pic>
        <p:pic>
          <p:nvPicPr>
            <p:cNvPr id="6" name="图片 5"/>
            <p:cNvPicPr>
              <a:picLocks noChangeAspect="1"/>
            </p:cNvPicPr>
            <p:nvPr/>
          </p:nvPicPr>
          <p:blipFill>
            <a:blip r:embed="rId2"/>
            <a:stretch>
              <a:fillRect/>
            </a:stretch>
          </p:blipFill>
          <p:spPr>
            <a:xfrm>
              <a:off x="8040216" y="4600146"/>
              <a:ext cx="3696667" cy="844746"/>
            </a:xfrm>
            <a:prstGeom prst="rect">
              <a:avLst/>
            </a:prstGeom>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dirty="0" smtClean="0">
                <a:solidFill>
                  <a:schemeClr val="bg1">
                    <a:lumMod val="50000"/>
                  </a:schemeClr>
                </a:solidFill>
              </a:rPr>
              <a:t>Hello,</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b="1" dirty="0" smtClean="0"/>
              <a:t>鲲鹏伙伴计划</a:t>
            </a:r>
            <a:endParaRPr lang="en-US" altLang="zh-CN" sz="1800" b="1" dirty="0" smtClean="0"/>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鲲鹏伙伴计划</a:t>
            </a:r>
            <a:endParaRPr lang="zh-CN" altLang="en-US" dirty="0"/>
          </a:p>
        </p:txBody>
      </p:sp>
      <p:sp>
        <p:nvSpPr>
          <p:cNvPr id="24" name="AutoShape 2" descr="https://pep.huaweicloud.com/content/cloudbu-site/china/zh-cn/kunpeng/index-bak/_jcr_content/activityContainer/solution_scene_v5/tabBodyList0/sceneImg.img.jpg/1563767924592.jpg"/>
          <p:cNvSpPr>
            <a:spLocks noChangeAspect="1" noChangeArrowheads="1"/>
          </p:cNvSpPr>
          <p:nvPr/>
        </p:nvSpPr>
        <p:spPr bwMode="auto">
          <a:xfrm>
            <a:off x="155574" y="-144463"/>
            <a:ext cx="5184341" cy="51843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mn-ea"/>
              <a:ea typeface="+mn-ea"/>
            </a:endParaRPr>
          </a:p>
        </p:txBody>
      </p:sp>
      <p:sp>
        <p:nvSpPr>
          <p:cNvPr id="26" name="矩形 25"/>
          <p:cNvSpPr/>
          <p:nvPr/>
        </p:nvSpPr>
        <p:spPr>
          <a:xfrm>
            <a:off x="1399091" y="1321092"/>
            <a:ext cx="10009112" cy="1477328"/>
          </a:xfrm>
          <a:prstGeom prst="rect">
            <a:avLst/>
          </a:prstGeom>
        </p:spPr>
        <p:txBody>
          <a:bodyPr wrap="square">
            <a:spAutoFit/>
          </a:bodyPr>
          <a:lstStyle/>
          <a:p>
            <a:pPr>
              <a:lnSpc>
                <a:spcPct val="150000"/>
              </a:lnSpc>
            </a:pPr>
            <a:r>
              <a:rPr lang="zh-CN" altLang="en-US" sz="2000" dirty="0">
                <a:latin typeface="+mn-ea"/>
                <a:ea typeface="+mn-ea"/>
              </a:rPr>
              <a:t>鲲鹏伙伴计划</a:t>
            </a:r>
            <a:r>
              <a:rPr lang="zh-CN" altLang="en-US" sz="2000" dirty="0" smtClean="0">
                <a:latin typeface="+mn-ea"/>
                <a:ea typeface="+mn-ea"/>
              </a:rPr>
              <a:t>是鲲鹏社区最</a:t>
            </a:r>
            <a:r>
              <a:rPr lang="zh-CN" altLang="en-US" sz="2000" dirty="0">
                <a:latin typeface="+mn-ea"/>
                <a:ea typeface="+mn-ea"/>
              </a:rPr>
              <a:t>全、最新、最官方的政策发布窗口，影响辐射鲲鹏生态万千开发者、合作</a:t>
            </a:r>
            <a:r>
              <a:rPr lang="zh-CN" altLang="en-US" sz="2000" dirty="0" smtClean="0">
                <a:latin typeface="+mn-ea"/>
                <a:ea typeface="+mn-ea"/>
              </a:rPr>
              <a:t>伙伴；目前有鲲鹏凌云伙伴计划、鲲鹏展翅伙伴计划、鲲鹏智数伙伴计划等三大生态伙伴计划分别面向不同类型的开发者和合作伙伴。</a:t>
            </a:r>
            <a:endParaRPr lang="zh-CN" altLang="en-US" sz="2000" dirty="0">
              <a:latin typeface="+mn-ea"/>
              <a:ea typeface="+mn-ea"/>
            </a:endParaRPr>
          </a:p>
        </p:txBody>
      </p:sp>
      <p:pic>
        <p:nvPicPr>
          <p:cNvPr id="3" name="图片 2"/>
          <p:cNvPicPr>
            <a:picLocks noChangeAspect="1"/>
          </p:cNvPicPr>
          <p:nvPr/>
        </p:nvPicPr>
        <p:blipFill>
          <a:blip r:embed="rId1"/>
          <a:stretch>
            <a:fillRect/>
          </a:stretch>
        </p:blipFill>
        <p:spPr>
          <a:xfrm>
            <a:off x="1847528" y="3068312"/>
            <a:ext cx="8784976" cy="307408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latin typeface="微软雅黑" panose="020B0503020204020204" pitchFamily="34" charset="-122"/>
                <a:ea typeface="微软雅黑" panose="020B0503020204020204" pitchFamily="34" charset="-122"/>
              </a:rPr>
              <a:t>鲲鹏</a:t>
            </a:r>
            <a:r>
              <a:rPr lang="zh-CN" altLang="en-US" sz="3600" dirty="0">
                <a:latin typeface="微软雅黑" panose="020B0503020204020204" pitchFamily="34" charset="-122"/>
                <a:ea typeface="微软雅黑" panose="020B0503020204020204" pitchFamily="34" charset="-122"/>
              </a:rPr>
              <a:t>凌云伙伴</a:t>
            </a:r>
            <a:r>
              <a:rPr lang="zh-CN" altLang="en-US" sz="3600" dirty="0" smtClean="0">
                <a:latin typeface="微软雅黑" panose="020B0503020204020204" pitchFamily="34" charset="-122"/>
                <a:ea typeface="微软雅黑" panose="020B0503020204020204" pitchFamily="34" charset="-122"/>
              </a:rPr>
              <a:t>计划</a:t>
            </a:r>
            <a:endParaRPr lang="zh-CN" altLang="en-US" sz="3600" dirty="0">
              <a:latin typeface="微软雅黑" panose="020B0503020204020204" pitchFamily="34" charset="-122"/>
              <a:ea typeface="微软雅黑" panose="020B0503020204020204" pitchFamily="34" charset="-122"/>
            </a:endParaRPr>
          </a:p>
        </p:txBody>
      </p:sp>
      <p:sp>
        <p:nvSpPr>
          <p:cNvPr id="6" name="iṩľîḓê"/>
          <p:cNvSpPr txBox="1"/>
          <p:nvPr/>
        </p:nvSpPr>
        <p:spPr>
          <a:xfrm>
            <a:off x="1112119" y="3633512"/>
            <a:ext cx="1965086" cy="623269"/>
          </a:xfrm>
          <a:prstGeom prst="rect">
            <a:avLst/>
          </a:prstGeom>
          <a:noFill/>
        </p:spPr>
        <p:txBody>
          <a:bodyPr wrap="square" lIns="91440" tIns="45720" rIns="91440" bIns="45720" anchor="ctr" anchorCtr="0">
            <a:noAutofit/>
          </a:bodyPr>
          <a:lstStyle/>
          <a:p>
            <a:pPr marL="0" indent="0" algn="r">
              <a:lnSpc>
                <a:spcPct val="120000"/>
              </a:lnSpc>
              <a:buNone/>
            </a:pPr>
            <a:r>
              <a:rPr lang="ko-KR" altLang="en-US" sz="1600" dirty="0">
                <a:latin typeface="微软雅黑" panose="020B0503020204020204" pitchFamily="34" charset="-122"/>
                <a:ea typeface="微软雅黑" panose="020B0503020204020204" pitchFamily="34" charset="-122"/>
              </a:rPr>
              <a:t>营销资源及商业机会优先共享</a:t>
            </a:r>
            <a:endParaRPr lang="ko-KR" altLang="en-US" sz="1600" dirty="0">
              <a:latin typeface="微软雅黑" panose="020B0503020204020204" pitchFamily="34" charset="-122"/>
              <a:ea typeface="微软雅黑" panose="020B0503020204020204" pitchFamily="34" charset="-122"/>
            </a:endParaRPr>
          </a:p>
        </p:txBody>
      </p:sp>
      <p:sp>
        <p:nvSpPr>
          <p:cNvPr id="8" name="iṩľîḓê"/>
          <p:cNvSpPr txBox="1"/>
          <p:nvPr/>
        </p:nvSpPr>
        <p:spPr>
          <a:xfrm>
            <a:off x="9242011" y="3407086"/>
            <a:ext cx="2597851" cy="623269"/>
          </a:xfrm>
          <a:prstGeom prst="rect">
            <a:avLst/>
          </a:prstGeom>
          <a:noFill/>
        </p:spPr>
        <p:txBody>
          <a:bodyPr wrap="square" lIns="91440" tIns="45720" rIns="91440" bIns="45720" anchor="ctr" anchorCtr="0">
            <a:normAutofit/>
          </a:bodyPr>
          <a:lstStyle/>
          <a:p>
            <a:pPr>
              <a:lnSpc>
                <a:spcPct val="120000"/>
              </a:lnSpc>
            </a:pPr>
            <a:r>
              <a:rPr lang="zh-CN" altLang="en-US" sz="1600" dirty="0">
                <a:latin typeface="微软雅黑" panose="020B0503020204020204" pitchFamily="34" charset="-122"/>
                <a:ea typeface="微软雅黑" panose="020B0503020204020204" pitchFamily="34" charset="-122"/>
              </a:rPr>
              <a:t>鲲鹏云服务专题训练营</a:t>
            </a:r>
            <a:endParaRPr lang="zh-CN" altLang="en-US" sz="1600" dirty="0">
              <a:latin typeface="微软雅黑" panose="020B0503020204020204" pitchFamily="34" charset="-122"/>
              <a:ea typeface="微软雅黑" panose="020B0503020204020204" pitchFamily="34" charset="-122"/>
            </a:endParaRPr>
          </a:p>
        </p:txBody>
      </p:sp>
      <p:sp>
        <p:nvSpPr>
          <p:cNvPr id="10" name="椭圆 9"/>
          <p:cNvSpPr/>
          <p:nvPr/>
        </p:nvSpPr>
        <p:spPr>
          <a:xfrm>
            <a:off x="4895008" y="2624812"/>
            <a:ext cx="2584252" cy="25842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159912" y="2673253"/>
            <a:ext cx="1495668" cy="2309421"/>
            <a:chOff x="4063636" y="2298214"/>
            <a:chExt cx="1495668" cy="2309421"/>
          </a:xfrm>
        </p:grpSpPr>
        <p:sp>
          <p:nvSpPr>
            <p:cNvPr id="12"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13"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14"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grpSp>
      <p:sp>
        <p:nvSpPr>
          <p:cNvPr id="15" name="椭圆 14"/>
          <p:cNvSpPr/>
          <p:nvPr/>
        </p:nvSpPr>
        <p:spPr>
          <a:xfrm>
            <a:off x="3788600" y="2232962"/>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16" name="椭圆 15"/>
          <p:cNvSpPr/>
          <p:nvPr/>
        </p:nvSpPr>
        <p:spPr>
          <a:xfrm>
            <a:off x="3117586" y="3407086"/>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17" name="椭圆 16"/>
          <p:cNvSpPr/>
          <p:nvPr/>
        </p:nvSpPr>
        <p:spPr>
          <a:xfrm>
            <a:off x="3857795" y="4892845"/>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18" name="iṩľîḓê"/>
          <p:cNvSpPr txBox="1"/>
          <p:nvPr/>
        </p:nvSpPr>
        <p:spPr>
          <a:xfrm>
            <a:off x="1117572" y="2283797"/>
            <a:ext cx="2597851" cy="623269"/>
          </a:xfrm>
          <a:prstGeom prst="rect">
            <a:avLst/>
          </a:prstGeom>
          <a:noFill/>
        </p:spPr>
        <p:txBody>
          <a:bodyPr wrap="square" lIns="91440" tIns="45720" rIns="91440" bIns="45720" anchor="ctr" anchorCtr="0">
            <a:noAutofit/>
          </a:bodyPr>
          <a:lstStyle/>
          <a:p>
            <a:pPr algn="r">
              <a:lnSpc>
                <a:spcPct val="120000"/>
              </a:lnSpc>
            </a:pPr>
            <a:r>
              <a:rPr lang="zh-CN" altLang="en-US" sz="1600" dirty="0">
                <a:latin typeface="微软雅黑" panose="020B0503020204020204" pitchFamily="34" charset="-122"/>
                <a:ea typeface="微软雅黑" panose="020B0503020204020204" pitchFamily="34" charset="-122"/>
              </a:rPr>
              <a:t>“百万”云资源代金券</a:t>
            </a:r>
            <a:endParaRPr lang="zh-CN" altLang="en-US" sz="1600" dirty="0">
              <a:latin typeface="微软雅黑" panose="020B0503020204020204" pitchFamily="34" charset="-122"/>
              <a:ea typeface="微软雅黑" panose="020B0503020204020204" pitchFamily="34" charset="-122"/>
            </a:endParaRPr>
          </a:p>
        </p:txBody>
      </p:sp>
      <p:sp>
        <p:nvSpPr>
          <p:cNvPr id="20" name="iṩľîḓê"/>
          <p:cNvSpPr txBox="1"/>
          <p:nvPr/>
        </p:nvSpPr>
        <p:spPr>
          <a:xfrm>
            <a:off x="8569301" y="2257157"/>
            <a:ext cx="1992526" cy="653952"/>
          </a:xfrm>
          <a:prstGeom prst="rect">
            <a:avLst/>
          </a:prstGeom>
          <a:noFill/>
        </p:spPr>
        <p:txBody>
          <a:bodyPr wrap="square" lIns="91440" tIns="45720" rIns="91440" bIns="45720" anchor="ctr" anchorCtr="0">
            <a:noAutofit/>
          </a:bodyPr>
          <a:lstStyle/>
          <a:p>
            <a:pPr>
              <a:lnSpc>
                <a:spcPct val="140000"/>
              </a:lnSpc>
            </a:pPr>
            <a:r>
              <a:rPr lang="ko-KR" altLang="en-US" sz="1600" dirty="0" smtClean="0">
                <a:latin typeface="微软雅黑" panose="020B0503020204020204" pitchFamily="34" charset="-122"/>
                <a:ea typeface="微软雅黑" panose="020B0503020204020204" pitchFamily="34" charset="-122"/>
              </a:rPr>
              <a:t>云市场鲲鹏专区帮助伙伴商业变现</a:t>
            </a:r>
            <a:endParaRPr lang="ko-KR" altLang="en-US" sz="1600" dirty="0">
              <a:latin typeface="微软雅黑" panose="020B0503020204020204" pitchFamily="34" charset="-122"/>
              <a:ea typeface="微软雅黑" panose="020B0503020204020204" pitchFamily="34" charset="-122"/>
            </a:endParaRPr>
          </a:p>
        </p:txBody>
      </p:sp>
      <p:sp>
        <p:nvSpPr>
          <p:cNvPr id="22" name="Freeform 19"/>
          <p:cNvSpPr>
            <a:spLocks noEditPoints="1"/>
          </p:cNvSpPr>
          <p:nvPr/>
        </p:nvSpPr>
        <p:spPr bwMode="auto">
          <a:xfrm>
            <a:off x="4047128" y="2491909"/>
            <a:ext cx="344398" cy="250760"/>
          </a:xfrm>
          <a:custGeom>
            <a:avLst/>
            <a:gdLst>
              <a:gd name="T0" fmla="*/ 71 w 176"/>
              <a:gd name="T1" fmla="*/ 60 h 128"/>
              <a:gd name="T2" fmla="*/ 48 w 176"/>
              <a:gd name="T3" fmla="*/ 77 h 128"/>
              <a:gd name="T4" fmla="*/ 64 w 176"/>
              <a:gd name="T5" fmla="*/ 63 h 128"/>
              <a:gd name="T6" fmla="*/ 58 w 176"/>
              <a:gd name="T7" fmla="*/ 62 h 128"/>
              <a:gd name="T8" fmla="*/ 51 w 176"/>
              <a:gd name="T9" fmla="*/ 40 h 128"/>
              <a:gd name="T10" fmla="*/ 54 w 176"/>
              <a:gd name="T11" fmla="*/ 63 h 128"/>
              <a:gd name="T12" fmla="*/ 49 w 176"/>
              <a:gd name="T13" fmla="*/ 86 h 128"/>
              <a:gd name="T14" fmla="*/ 74 w 176"/>
              <a:gd name="T15" fmla="*/ 61 h 128"/>
              <a:gd name="T16" fmla="*/ 109 w 176"/>
              <a:gd name="T17" fmla="*/ 24 h 128"/>
              <a:gd name="T18" fmla="*/ 154 w 176"/>
              <a:gd name="T19" fmla="*/ 30 h 128"/>
              <a:gd name="T20" fmla="*/ 127 w 176"/>
              <a:gd name="T21" fmla="*/ 44 h 128"/>
              <a:gd name="T22" fmla="*/ 92 w 176"/>
              <a:gd name="T23" fmla="*/ 55 h 128"/>
              <a:gd name="T24" fmla="*/ 123 w 176"/>
              <a:gd name="T25" fmla="*/ 60 h 128"/>
              <a:gd name="T26" fmla="*/ 146 w 176"/>
              <a:gd name="T27" fmla="*/ 57 h 128"/>
              <a:gd name="T28" fmla="*/ 126 w 176"/>
              <a:gd name="T29" fmla="*/ 65 h 128"/>
              <a:gd name="T30" fmla="*/ 126 w 176"/>
              <a:gd name="T31" fmla="*/ 69 h 128"/>
              <a:gd name="T32" fmla="*/ 150 w 176"/>
              <a:gd name="T33" fmla="*/ 56 h 128"/>
              <a:gd name="T34" fmla="*/ 158 w 176"/>
              <a:gd name="T35" fmla="*/ 28 h 128"/>
              <a:gd name="T36" fmla="*/ 107 w 176"/>
              <a:gd name="T37" fmla="*/ 20 h 128"/>
              <a:gd name="T38" fmla="*/ 121 w 176"/>
              <a:gd name="T39" fmla="*/ 56 h 128"/>
              <a:gd name="T40" fmla="*/ 97 w 176"/>
              <a:gd name="T41" fmla="*/ 55 h 128"/>
              <a:gd name="T42" fmla="*/ 123 w 176"/>
              <a:gd name="T43" fmla="*/ 48 h 128"/>
              <a:gd name="T44" fmla="*/ 136 w 176"/>
              <a:gd name="T45" fmla="*/ 50 h 128"/>
              <a:gd name="T46" fmla="*/ 95 w 176"/>
              <a:gd name="T47" fmla="*/ 90 h 128"/>
              <a:gd name="T48" fmla="*/ 67 w 176"/>
              <a:gd name="T49" fmla="*/ 80 h 128"/>
              <a:gd name="T50" fmla="*/ 99 w 176"/>
              <a:gd name="T51" fmla="*/ 99 h 128"/>
              <a:gd name="T52" fmla="*/ 125 w 176"/>
              <a:gd name="T53" fmla="*/ 112 h 128"/>
              <a:gd name="T54" fmla="*/ 131 w 176"/>
              <a:gd name="T55" fmla="*/ 79 h 128"/>
              <a:gd name="T56" fmla="*/ 79 w 176"/>
              <a:gd name="T57" fmla="*/ 74 h 128"/>
              <a:gd name="T58" fmla="*/ 113 w 176"/>
              <a:gd name="T59" fmla="*/ 74 h 128"/>
              <a:gd name="T60" fmla="*/ 133 w 176"/>
              <a:gd name="T61" fmla="*/ 100 h 128"/>
              <a:gd name="T62" fmla="*/ 117 w 176"/>
              <a:gd name="T63" fmla="*/ 107 h 128"/>
              <a:gd name="T64" fmla="*/ 133 w 176"/>
              <a:gd name="T65" fmla="*/ 100 h 128"/>
              <a:gd name="T66" fmla="*/ 133 w 176"/>
              <a:gd name="T67" fmla="*/ 91 h 128"/>
              <a:gd name="T68" fmla="*/ 107 w 176"/>
              <a:gd name="T69" fmla="*/ 101 h 128"/>
              <a:gd name="T70" fmla="*/ 121 w 176"/>
              <a:gd name="T71" fmla="*/ 76 h 128"/>
              <a:gd name="T72" fmla="*/ 104 w 176"/>
              <a:gd name="T73" fmla="*/ 98 h 128"/>
              <a:gd name="T74" fmla="*/ 98 w 176"/>
              <a:gd name="T75" fmla="*/ 92 h 128"/>
              <a:gd name="T76" fmla="*/ 166 w 176"/>
              <a:gd name="T77" fmla="*/ 50 h 128"/>
              <a:gd name="T78" fmla="*/ 159 w 176"/>
              <a:gd name="T79" fmla="*/ 54 h 128"/>
              <a:gd name="T80" fmla="*/ 126 w 176"/>
              <a:gd name="T81" fmla="*/ 120 h 128"/>
              <a:gd name="T82" fmla="*/ 8 w 176"/>
              <a:gd name="T83" fmla="*/ 79 h 128"/>
              <a:gd name="T84" fmla="*/ 48 w 176"/>
              <a:gd name="T85" fmla="*/ 36 h 128"/>
              <a:gd name="T86" fmla="*/ 105 w 176"/>
              <a:gd name="T87" fmla="*/ 12 h 128"/>
              <a:gd name="T88" fmla="*/ 109 w 176"/>
              <a:gd name="T89" fmla="*/ 4 h 128"/>
              <a:gd name="T90" fmla="*/ 42 w 176"/>
              <a:gd name="T91" fmla="*/ 31 h 128"/>
              <a:gd name="T92" fmla="*/ 50 w 176"/>
              <a:gd name="T93" fmla="*/ 128 h 128"/>
              <a:gd name="T94" fmla="*/ 176 w 176"/>
              <a:gd name="T95" fmla="*/ 79 h 128"/>
              <a:gd name="T96" fmla="*/ 48 w 176"/>
              <a:gd name="T97" fmla="*/ 64 h 128"/>
              <a:gd name="T98" fmla="*/ 49 w 176"/>
              <a:gd name="T99" fmla="*/ 60 h 128"/>
              <a:gd name="T100" fmla="*/ 41 w 176"/>
              <a:gd name="T101" fmla="*/ 50 h 128"/>
              <a:gd name="T102" fmla="*/ 47 w 176"/>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72" y="57"/>
                </a:moveTo>
                <a:cubicBezTo>
                  <a:pt x="71" y="60"/>
                  <a:pt x="71" y="60"/>
                  <a:pt x="71" y="60"/>
                </a:cubicBezTo>
                <a:cubicBezTo>
                  <a:pt x="63" y="74"/>
                  <a:pt x="59" y="83"/>
                  <a:pt x="50" y="82"/>
                </a:cubicBezTo>
                <a:cubicBezTo>
                  <a:pt x="49" y="82"/>
                  <a:pt x="48" y="79"/>
                  <a:pt x="48" y="77"/>
                </a:cubicBezTo>
                <a:cubicBezTo>
                  <a:pt x="48" y="73"/>
                  <a:pt x="51" y="66"/>
                  <a:pt x="62" y="65"/>
                </a:cubicBezTo>
                <a:cubicBezTo>
                  <a:pt x="63" y="65"/>
                  <a:pt x="64" y="64"/>
                  <a:pt x="64" y="63"/>
                </a:cubicBezTo>
                <a:cubicBezTo>
                  <a:pt x="64" y="62"/>
                  <a:pt x="63" y="61"/>
                  <a:pt x="62" y="61"/>
                </a:cubicBezTo>
                <a:cubicBezTo>
                  <a:pt x="61" y="61"/>
                  <a:pt x="59" y="61"/>
                  <a:pt x="58" y="62"/>
                </a:cubicBezTo>
                <a:cubicBezTo>
                  <a:pt x="55" y="58"/>
                  <a:pt x="51" y="51"/>
                  <a:pt x="53" y="42"/>
                </a:cubicBezTo>
                <a:cubicBezTo>
                  <a:pt x="53" y="41"/>
                  <a:pt x="52" y="40"/>
                  <a:pt x="51" y="40"/>
                </a:cubicBezTo>
                <a:cubicBezTo>
                  <a:pt x="50" y="40"/>
                  <a:pt x="49" y="40"/>
                  <a:pt x="49" y="41"/>
                </a:cubicBezTo>
                <a:cubicBezTo>
                  <a:pt x="47" y="50"/>
                  <a:pt x="50" y="58"/>
                  <a:pt x="54" y="63"/>
                </a:cubicBezTo>
                <a:cubicBezTo>
                  <a:pt x="47" y="66"/>
                  <a:pt x="44" y="71"/>
                  <a:pt x="44" y="76"/>
                </a:cubicBezTo>
                <a:cubicBezTo>
                  <a:pt x="43" y="81"/>
                  <a:pt x="46" y="85"/>
                  <a:pt x="49" y="86"/>
                </a:cubicBezTo>
                <a:cubicBezTo>
                  <a:pt x="51" y="86"/>
                  <a:pt x="51" y="86"/>
                  <a:pt x="51" y="86"/>
                </a:cubicBezTo>
                <a:cubicBezTo>
                  <a:pt x="63" y="86"/>
                  <a:pt x="68" y="74"/>
                  <a:pt x="74" y="61"/>
                </a:cubicBezTo>
                <a:cubicBezTo>
                  <a:pt x="75" y="58"/>
                  <a:pt x="75" y="58"/>
                  <a:pt x="75" y="58"/>
                </a:cubicBezTo>
                <a:cubicBezTo>
                  <a:pt x="83" y="42"/>
                  <a:pt x="95" y="30"/>
                  <a:pt x="109" y="24"/>
                </a:cubicBezTo>
                <a:cubicBezTo>
                  <a:pt x="124" y="18"/>
                  <a:pt x="137" y="17"/>
                  <a:pt x="146" y="21"/>
                </a:cubicBezTo>
                <a:cubicBezTo>
                  <a:pt x="150" y="23"/>
                  <a:pt x="153" y="26"/>
                  <a:pt x="154" y="30"/>
                </a:cubicBezTo>
                <a:cubicBezTo>
                  <a:pt x="156" y="36"/>
                  <a:pt x="149" y="42"/>
                  <a:pt x="141" y="47"/>
                </a:cubicBezTo>
                <a:cubicBezTo>
                  <a:pt x="136" y="45"/>
                  <a:pt x="131" y="44"/>
                  <a:pt x="127" y="44"/>
                </a:cubicBezTo>
                <a:cubicBezTo>
                  <a:pt x="118" y="43"/>
                  <a:pt x="100" y="45"/>
                  <a:pt x="94" y="50"/>
                </a:cubicBezTo>
                <a:cubicBezTo>
                  <a:pt x="93" y="52"/>
                  <a:pt x="92" y="54"/>
                  <a:pt x="92" y="55"/>
                </a:cubicBezTo>
                <a:cubicBezTo>
                  <a:pt x="92" y="56"/>
                  <a:pt x="93" y="58"/>
                  <a:pt x="95" y="59"/>
                </a:cubicBezTo>
                <a:cubicBezTo>
                  <a:pt x="100" y="62"/>
                  <a:pt x="115" y="62"/>
                  <a:pt x="123" y="60"/>
                </a:cubicBezTo>
                <a:cubicBezTo>
                  <a:pt x="125" y="59"/>
                  <a:pt x="133" y="56"/>
                  <a:pt x="141" y="52"/>
                </a:cubicBezTo>
                <a:cubicBezTo>
                  <a:pt x="144" y="54"/>
                  <a:pt x="146" y="55"/>
                  <a:pt x="146" y="57"/>
                </a:cubicBezTo>
                <a:cubicBezTo>
                  <a:pt x="146" y="58"/>
                  <a:pt x="146" y="59"/>
                  <a:pt x="145" y="60"/>
                </a:cubicBezTo>
                <a:cubicBezTo>
                  <a:pt x="141" y="63"/>
                  <a:pt x="133" y="66"/>
                  <a:pt x="126" y="65"/>
                </a:cubicBezTo>
                <a:cubicBezTo>
                  <a:pt x="125" y="65"/>
                  <a:pt x="124" y="66"/>
                  <a:pt x="124" y="67"/>
                </a:cubicBezTo>
                <a:cubicBezTo>
                  <a:pt x="124" y="68"/>
                  <a:pt x="125" y="69"/>
                  <a:pt x="126" y="69"/>
                </a:cubicBezTo>
                <a:cubicBezTo>
                  <a:pt x="133" y="70"/>
                  <a:pt x="143" y="67"/>
                  <a:pt x="148" y="62"/>
                </a:cubicBezTo>
                <a:cubicBezTo>
                  <a:pt x="149" y="60"/>
                  <a:pt x="150" y="58"/>
                  <a:pt x="150" y="56"/>
                </a:cubicBezTo>
                <a:cubicBezTo>
                  <a:pt x="149" y="54"/>
                  <a:pt x="147" y="51"/>
                  <a:pt x="145" y="49"/>
                </a:cubicBezTo>
                <a:cubicBezTo>
                  <a:pt x="153" y="44"/>
                  <a:pt x="161" y="36"/>
                  <a:pt x="158" y="28"/>
                </a:cubicBezTo>
                <a:cubicBezTo>
                  <a:pt x="156" y="24"/>
                  <a:pt x="153" y="20"/>
                  <a:pt x="147" y="17"/>
                </a:cubicBezTo>
                <a:cubicBezTo>
                  <a:pt x="138" y="13"/>
                  <a:pt x="123" y="14"/>
                  <a:pt x="107" y="20"/>
                </a:cubicBezTo>
                <a:cubicBezTo>
                  <a:pt x="92" y="27"/>
                  <a:pt x="80" y="39"/>
                  <a:pt x="72" y="57"/>
                </a:cubicBezTo>
                <a:moveTo>
                  <a:pt x="121" y="56"/>
                </a:moveTo>
                <a:cubicBezTo>
                  <a:pt x="115" y="58"/>
                  <a:pt x="102" y="58"/>
                  <a:pt x="97" y="56"/>
                </a:cubicBezTo>
                <a:cubicBezTo>
                  <a:pt x="97" y="55"/>
                  <a:pt x="97" y="55"/>
                  <a:pt x="97" y="55"/>
                </a:cubicBezTo>
                <a:cubicBezTo>
                  <a:pt x="97" y="55"/>
                  <a:pt x="97" y="54"/>
                  <a:pt x="97" y="53"/>
                </a:cubicBezTo>
                <a:cubicBezTo>
                  <a:pt x="101" y="50"/>
                  <a:pt x="113" y="48"/>
                  <a:pt x="123" y="48"/>
                </a:cubicBezTo>
                <a:cubicBezTo>
                  <a:pt x="127" y="48"/>
                  <a:pt x="127" y="48"/>
                  <a:pt x="127" y="48"/>
                </a:cubicBezTo>
                <a:cubicBezTo>
                  <a:pt x="130" y="48"/>
                  <a:pt x="133" y="48"/>
                  <a:pt x="136" y="50"/>
                </a:cubicBezTo>
                <a:cubicBezTo>
                  <a:pt x="131" y="52"/>
                  <a:pt x="126" y="54"/>
                  <a:pt x="121" y="56"/>
                </a:cubicBezTo>
                <a:moveTo>
                  <a:pt x="95" y="90"/>
                </a:moveTo>
                <a:cubicBezTo>
                  <a:pt x="87" y="84"/>
                  <a:pt x="79" y="79"/>
                  <a:pt x="69" y="78"/>
                </a:cubicBezTo>
                <a:cubicBezTo>
                  <a:pt x="67" y="78"/>
                  <a:pt x="67" y="79"/>
                  <a:pt x="67" y="80"/>
                </a:cubicBezTo>
                <a:cubicBezTo>
                  <a:pt x="67" y="81"/>
                  <a:pt x="67" y="82"/>
                  <a:pt x="69" y="82"/>
                </a:cubicBezTo>
                <a:cubicBezTo>
                  <a:pt x="82" y="83"/>
                  <a:pt x="91" y="91"/>
                  <a:pt x="99" y="99"/>
                </a:cubicBezTo>
                <a:cubicBezTo>
                  <a:pt x="107" y="106"/>
                  <a:pt x="113" y="112"/>
                  <a:pt x="122" y="112"/>
                </a:cubicBezTo>
                <a:cubicBezTo>
                  <a:pt x="123" y="112"/>
                  <a:pt x="124" y="112"/>
                  <a:pt x="125" y="112"/>
                </a:cubicBezTo>
                <a:cubicBezTo>
                  <a:pt x="131" y="111"/>
                  <a:pt x="135" y="107"/>
                  <a:pt x="137" y="102"/>
                </a:cubicBezTo>
                <a:cubicBezTo>
                  <a:pt x="139" y="94"/>
                  <a:pt x="137" y="85"/>
                  <a:pt x="131" y="79"/>
                </a:cubicBezTo>
                <a:cubicBezTo>
                  <a:pt x="121" y="68"/>
                  <a:pt x="102" y="66"/>
                  <a:pt x="80" y="72"/>
                </a:cubicBezTo>
                <a:cubicBezTo>
                  <a:pt x="79" y="72"/>
                  <a:pt x="78" y="74"/>
                  <a:pt x="79" y="74"/>
                </a:cubicBezTo>
                <a:cubicBezTo>
                  <a:pt x="79" y="76"/>
                  <a:pt x="80" y="76"/>
                  <a:pt x="81" y="76"/>
                </a:cubicBezTo>
                <a:cubicBezTo>
                  <a:pt x="93" y="72"/>
                  <a:pt x="105" y="72"/>
                  <a:pt x="113" y="74"/>
                </a:cubicBezTo>
                <a:cubicBezTo>
                  <a:pt x="105" y="76"/>
                  <a:pt x="97" y="82"/>
                  <a:pt x="95" y="90"/>
                </a:cubicBezTo>
                <a:moveTo>
                  <a:pt x="133" y="100"/>
                </a:moveTo>
                <a:cubicBezTo>
                  <a:pt x="132" y="104"/>
                  <a:pt x="129" y="107"/>
                  <a:pt x="125" y="108"/>
                </a:cubicBezTo>
                <a:cubicBezTo>
                  <a:pt x="122" y="108"/>
                  <a:pt x="120" y="108"/>
                  <a:pt x="117" y="107"/>
                </a:cubicBezTo>
                <a:cubicBezTo>
                  <a:pt x="120" y="100"/>
                  <a:pt x="124" y="96"/>
                  <a:pt x="134" y="95"/>
                </a:cubicBezTo>
                <a:cubicBezTo>
                  <a:pt x="134" y="97"/>
                  <a:pt x="133" y="99"/>
                  <a:pt x="133" y="100"/>
                </a:cubicBezTo>
                <a:moveTo>
                  <a:pt x="131" y="86"/>
                </a:moveTo>
                <a:cubicBezTo>
                  <a:pt x="132" y="88"/>
                  <a:pt x="133" y="90"/>
                  <a:pt x="133" y="91"/>
                </a:cubicBezTo>
                <a:cubicBezTo>
                  <a:pt x="123" y="92"/>
                  <a:pt x="117" y="96"/>
                  <a:pt x="113" y="105"/>
                </a:cubicBezTo>
                <a:cubicBezTo>
                  <a:pt x="111" y="104"/>
                  <a:pt x="109" y="102"/>
                  <a:pt x="107" y="101"/>
                </a:cubicBezTo>
                <a:cubicBezTo>
                  <a:pt x="109" y="90"/>
                  <a:pt x="120" y="84"/>
                  <a:pt x="131" y="86"/>
                </a:cubicBezTo>
                <a:moveTo>
                  <a:pt x="121" y="76"/>
                </a:moveTo>
                <a:cubicBezTo>
                  <a:pt x="124" y="78"/>
                  <a:pt x="127" y="80"/>
                  <a:pt x="129" y="82"/>
                </a:cubicBezTo>
                <a:cubicBezTo>
                  <a:pt x="117" y="81"/>
                  <a:pt x="107" y="88"/>
                  <a:pt x="104" y="98"/>
                </a:cubicBezTo>
                <a:cubicBezTo>
                  <a:pt x="103" y="97"/>
                  <a:pt x="103" y="96"/>
                  <a:pt x="102" y="96"/>
                </a:cubicBezTo>
                <a:cubicBezTo>
                  <a:pt x="101" y="94"/>
                  <a:pt x="99" y="94"/>
                  <a:pt x="98" y="92"/>
                </a:cubicBezTo>
                <a:cubicBezTo>
                  <a:pt x="101" y="82"/>
                  <a:pt x="112" y="77"/>
                  <a:pt x="121" y="76"/>
                </a:cubicBezTo>
                <a:moveTo>
                  <a:pt x="166" y="50"/>
                </a:moveTo>
                <a:cubicBezTo>
                  <a:pt x="165" y="48"/>
                  <a:pt x="162" y="48"/>
                  <a:pt x="160" y="49"/>
                </a:cubicBezTo>
                <a:cubicBezTo>
                  <a:pt x="159" y="50"/>
                  <a:pt x="158" y="53"/>
                  <a:pt x="159" y="54"/>
                </a:cubicBezTo>
                <a:cubicBezTo>
                  <a:pt x="165" y="62"/>
                  <a:pt x="168" y="70"/>
                  <a:pt x="168" y="79"/>
                </a:cubicBezTo>
                <a:cubicBezTo>
                  <a:pt x="168" y="102"/>
                  <a:pt x="149" y="120"/>
                  <a:pt x="126" y="120"/>
                </a:cubicBezTo>
                <a:cubicBezTo>
                  <a:pt x="50" y="120"/>
                  <a:pt x="50" y="120"/>
                  <a:pt x="50" y="120"/>
                </a:cubicBezTo>
                <a:cubicBezTo>
                  <a:pt x="27" y="120"/>
                  <a:pt x="8" y="102"/>
                  <a:pt x="8" y="79"/>
                </a:cubicBezTo>
                <a:cubicBezTo>
                  <a:pt x="8" y="58"/>
                  <a:pt x="24" y="41"/>
                  <a:pt x="45" y="38"/>
                </a:cubicBezTo>
                <a:cubicBezTo>
                  <a:pt x="47" y="38"/>
                  <a:pt x="48" y="37"/>
                  <a:pt x="48" y="36"/>
                </a:cubicBezTo>
                <a:cubicBezTo>
                  <a:pt x="54" y="19"/>
                  <a:pt x="70" y="8"/>
                  <a:pt x="88" y="8"/>
                </a:cubicBezTo>
                <a:cubicBezTo>
                  <a:pt x="94" y="8"/>
                  <a:pt x="100" y="9"/>
                  <a:pt x="105" y="12"/>
                </a:cubicBezTo>
                <a:cubicBezTo>
                  <a:pt x="107" y="12"/>
                  <a:pt x="110" y="12"/>
                  <a:pt x="111" y="10"/>
                </a:cubicBezTo>
                <a:cubicBezTo>
                  <a:pt x="111" y="8"/>
                  <a:pt x="111" y="5"/>
                  <a:pt x="109" y="4"/>
                </a:cubicBezTo>
                <a:cubicBezTo>
                  <a:pt x="102" y="2"/>
                  <a:pt x="95" y="0"/>
                  <a:pt x="88" y="0"/>
                </a:cubicBezTo>
                <a:cubicBezTo>
                  <a:pt x="67" y="0"/>
                  <a:pt x="49" y="12"/>
                  <a:pt x="42" y="31"/>
                </a:cubicBezTo>
                <a:cubicBezTo>
                  <a:pt x="18" y="34"/>
                  <a:pt x="0" y="55"/>
                  <a:pt x="0" y="79"/>
                </a:cubicBezTo>
                <a:cubicBezTo>
                  <a:pt x="0" y="106"/>
                  <a:pt x="22" y="128"/>
                  <a:pt x="50" y="128"/>
                </a:cubicBezTo>
                <a:cubicBezTo>
                  <a:pt x="126" y="128"/>
                  <a:pt x="126" y="128"/>
                  <a:pt x="126" y="128"/>
                </a:cubicBezTo>
                <a:cubicBezTo>
                  <a:pt x="153" y="128"/>
                  <a:pt x="176" y="106"/>
                  <a:pt x="176" y="79"/>
                </a:cubicBezTo>
                <a:cubicBezTo>
                  <a:pt x="176" y="68"/>
                  <a:pt x="172" y="58"/>
                  <a:pt x="166" y="50"/>
                </a:cubicBezTo>
                <a:moveTo>
                  <a:pt x="48" y="64"/>
                </a:moveTo>
                <a:cubicBezTo>
                  <a:pt x="49" y="64"/>
                  <a:pt x="49" y="64"/>
                  <a:pt x="50" y="63"/>
                </a:cubicBezTo>
                <a:cubicBezTo>
                  <a:pt x="51" y="62"/>
                  <a:pt x="50" y="61"/>
                  <a:pt x="49" y="60"/>
                </a:cubicBezTo>
                <a:cubicBezTo>
                  <a:pt x="46" y="58"/>
                  <a:pt x="44" y="55"/>
                  <a:pt x="43" y="52"/>
                </a:cubicBezTo>
                <a:cubicBezTo>
                  <a:pt x="43" y="50"/>
                  <a:pt x="42" y="50"/>
                  <a:pt x="41" y="50"/>
                </a:cubicBezTo>
                <a:cubicBezTo>
                  <a:pt x="40" y="50"/>
                  <a:pt x="39" y="51"/>
                  <a:pt x="39" y="52"/>
                </a:cubicBezTo>
                <a:cubicBezTo>
                  <a:pt x="40" y="57"/>
                  <a:pt x="43" y="60"/>
                  <a:pt x="47" y="64"/>
                </a:cubicBezTo>
                <a:lnTo>
                  <a:pt x="48" y="64"/>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grpSp>
        <p:nvGrpSpPr>
          <p:cNvPr id="23" name="组合 22"/>
          <p:cNvGrpSpPr/>
          <p:nvPr/>
        </p:nvGrpSpPr>
        <p:grpSpPr>
          <a:xfrm>
            <a:off x="3361503" y="3647826"/>
            <a:ext cx="353920" cy="345984"/>
            <a:chOff x="3028163" y="2683864"/>
            <a:chExt cx="353920" cy="345984"/>
          </a:xfrm>
          <a:solidFill>
            <a:srgbClr val="00B0F0"/>
          </a:solidFill>
        </p:grpSpPr>
        <p:sp>
          <p:nvSpPr>
            <p:cNvPr id="24" name="Freeform 20"/>
            <p:cNvSpPr>
              <a:spLocks noEditPoints="1"/>
            </p:cNvSpPr>
            <p:nvPr/>
          </p:nvSpPr>
          <p:spPr bwMode="auto">
            <a:xfrm>
              <a:off x="3028163" y="2899707"/>
              <a:ext cx="271392" cy="130141"/>
            </a:xfrm>
            <a:custGeom>
              <a:avLst/>
              <a:gdLst>
                <a:gd name="T0" fmla="*/ 134 w 139"/>
                <a:gd name="T1" fmla="*/ 44 h 66"/>
                <a:gd name="T2" fmla="*/ 91 w 139"/>
                <a:gd name="T3" fmla="*/ 58 h 66"/>
                <a:gd name="T4" fmla="*/ 91 w 139"/>
                <a:gd name="T5" fmla="*/ 58 h 66"/>
                <a:gd name="T6" fmla="*/ 35 w 139"/>
                <a:gd name="T7" fmla="*/ 32 h 66"/>
                <a:gd name="T8" fmla="*/ 38 w 139"/>
                <a:gd name="T9" fmla="*/ 9 h 66"/>
                <a:gd name="T10" fmla="*/ 22 w 139"/>
                <a:gd name="T11" fmla="*/ 0 h 66"/>
                <a:gd name="T12" fmla="*/ 13 w 139"/>
                <a:gd name="T13" fmla="*/ 2 h 66"/>
                <a:gd name="T14" fmla="*/ 13 w 139"/>
                <a:gd name="T15" fmla="*/ 2 h 66"/>
                <a:gd name="T16" fmla="*/ 12 w 139"/>
                <a:gd name="T17" fmla="*/ 2 h 66"/>
                <a:gd name="T18" fmla="*/ 5 w 139"/>
                <a:gd name="T19" fmla="*/ 28 h 66"/>
                <a:gd name="T20" fmla="*/ 22 w 139"/>
                <a:gd name="T21" fmla="*/ 38 h 66"/>
                <a:gd name="T22" fmla="*/ 29 w 139"/>
                <a:gd name="T23" fmla="*/ 36 h 66"/>
                <a:gd name="T24" fmla="*/ 91 w 139"/>
                <a:gd name="T25" fmla="*/ 66 h 66"/>
                <a:gd name="T26" fmla="*/ 91 w 139"/>
                <a:gd name="T27" fmla="*/ 66 h 66"/>
                <a:gd name="T28" fmla="*/ 139 w 139"/>
                <a:gd name="T29" fmla="*/ 49 h 66"/>
                <a:gd name="T30" fmla="*/ 134 w 139"/>
                <a:gd name="T31" fmla="*/ 44 h 66"/>
                <a:gd name="T32" fmla="*/ 12 w 139"/>
                <a:gd name="T33" fmla="*/ 25 h 66"/>
                <a:gd name="T34" fmla="*/ 11 w 139"/>
                <a:gd name="T35" fmla="*/ 16 h 66"/>
                <a:gd name="T36" fmla="*/ 14 w 139"/>
                <a:gd name="T37" fmla="*/ 10 h 66"/>
                <a:gd name="T38" fmla="*/ 16 w 139"/>
                <a:gd name="T39" fmla="*/ 9 h 66"/>
                <a:gd name="T40" fmla="*/ 22 w 139"/>
                <a:gd name="T41" fmla="*/ 7 h 66"/>
                <a:gd name="T42" fmla="*/ 32 w 139"/>
                <a:gd name="T43" fmla="*/ 13 h 66"/>
                <a:gd name="T44" fmla="*/ 33 w 139"/>
                <a:gd name="T45" fmla="*/ 22 h 66"/>
                <a:gd name="T46" fmla="*/ 31 w 139"/>
                <a:gd name="T47" fmla="*/ 26 h 66"/>
                <a:gd name="T48" fmla="*/ 27 w 139"/>
                <a:gd name="T49" fmla="*/ 29 h 66"/>
                <a:gd name="T50" fmla="*/ 24 w 139"/>
                <a:gd name="T51" fmla="*/ 30 h 66"/>
                <a:gd name="T52" fmla="*/ 22 w 139"/>
                <a:gd name="T53" fmla="*/ 31 h 66"/>
                <a:gd name="T54" fmla="*/ 12 w 139"/>
                <a:gd name="T5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66">
                  <a:moveTo>
                    <a:pt x="134" y="44"/>
                  </a:moveTo>
                  <a:cubicBezTo>
                    <a:pt x="121" y="53"/>
                    <a:pt x="107" y="58"/>
                    <a:pt x="91" y="58"/>
                  </a:cubicBezTo>
                  <a:cubicBezTo>
                    <a:pt x="91" y="58"/>
                    <a:pt x="91" y="58"/>
                    <a:pt x="91" y="58"/>
                  </a:cubicBezTo>
                  <a:cubicBezTo>
                    <a:pt x="69" y="58"/>
                    <a:pt x="49" y="48"/>
                    <a:pt x="35" y="32"/>
                  </a:cubicBezTo>
                  <a:cubicBezTo>
                    <a:pt x="41" y="26"/>
                    <a:pt x="43" y="17"/>
                    <a:pt x="38" y="9"/>
                  </a:cubicBezTo>
                  <a:cubicBezTo>
                    <a:pt x="35" y="3"/>
                    <a:pt x="28" y="0"/>
                    <a:pt x="22" y="0"/>
                  </a:cubicBezTo>
                  <a:cubicBezTo>
                    <a:pt x="19" y="0"/>
                    <a:pt x="16" y="1"/>
                    <a:pt x="13" y="2"/>
                  </a:cubicBezTo>
                  <a:cubicBezTo>
                    <a:pt x="13" y="2"/>
                    <a:pt x="13" y="2"/>
                    <a:pt x="13" y="2"/>
                  </a:cubicBezTo>
                  <a:cubicBezTo>
                    <a:pt x="12" y="2"/>
                    <a:pt x="12" y="2"/>
                    <a:pt x="12" y="2"/>
                  </a:cubicBezTo>
                  <a:cubicBezTo>
                    <a:pt x="3" y="7"/>
                    <a:pt x="0" y="19"/>
                    <a:pt x="5" y="28"/>
                  </a:cubicBezTo>
                  <a:cubicBezTo>
                    <a:pt x="9" y="34"/>
                    <a:pt x="15" y="38"/>
                    <a:pt x="22" y="38"/>
                  </a:cubicBezTo>
                  <a:cubicBezTo>
                    <a:pt x="24" y="38"/>
                    <a:pt x="27" y="37"/>
                    <a:pt x="29" y="36"/>
                  </a:cubicBezTo>
                  <a:cubicBezTo>
                    <a:pt x="44" y="54"/>
                    <a:pt x="66" y="66"/>
                    <a:pt x="91" y="66"/>
                  </a:cubicBezTo>
                  <a:cubicBezTo>
                    <a:pt x="91" y="66"/>
                    <a:pt x="91" y="66"/>
                    <a:pt x="91" y="66"/>
                  </a:cubicBezTo>
                  <a:cubicBezTo>
                    <a:pt x="109" y="66"/>
                    <a:pt x="125" y="60"/>
                    <a:pt x="139" y="49"/>
                  </a:cubicBezTo>
                  <a:lnTo>
                    <a:pt x="134" y="44"/>
                  </a:lnTo>
                  <a:close/>
                  <a:moveTo>
                    <a:pt x="12" y="25"/>
                  </a:moveTo>
                  <a:cubicBezTo>
                    <a:pt x="10" y="22"/>
                    <a:pt x="10" y="19"/>
                    <a:pt x="11" y="16"/>
                  </a:cubicBezTo>
                  <a:cubicBezTo>
                    <a:pt x="11" y="14"/>
                    <a:pt x="13" y="12"/>
                    <a:pt x="14" y="10"/>
                  </a:cubicBezTo>
                  <a:cubicBezTo>
                    <a:pt x="15" y="10"/>
                    <a:pt x="15" y="9"/>
                    <a:pt x="16" y="9"/>
                  </a:cubicBezTo>
                  <a:cubicBezTo>
                    <a:pt x="18" y="8"/>
                    <a:pt x="20" y="7"/>
                    <a:pt x="22" y="7"/>
                  </a:cubicBezTo>
                  <a:cubicBezTo>
                    <a:pt x="26" y="7"/>
                    <a:pt x="29" y="10"/>
                    <a:pt x="32" y="13"/>
                  </a:cubicBezTo>
                  <a:cubicBezTo>
                    <a:pt x="33" y="16"/>
                    <a:pt x="34" y="19"/>
                    <a:pt x="33" y="22"/>
                  </a:cubicBezTo>
                  <a:cubicBezTo>
                    <a:pt x="32" y="23"/>
                    <a:pt x="32" y="25"/>
                    <a:pt x="31" y="26"/>
                  </a:cubicBezTo>
                  <a:cubicBezTo>
                    <a:pt x="30" y="27"/>
                    <a:pt x="29" y="28"/>
                    <a:pt x="27" y="29"/>
                  </a:cubicBezTo>
                  <a:cubicBezTo>
                    <a:pt x="26" y="30"/>
                    <a:pt x="26" y="30"/>
                    <a:pt x="24" y="30"/>
                  </a:cubicBezTo>
                  <a:cubicBezTo>
                    <a:pt x="24" y="31"/>
                    <a:pt x="23" y="31"/>
                    <a:pt x="22" y="31"/>
                  </a:cubicBezTo>
                  <a:cubicBezTo>
                    <a:pt x="18" y="30"/>
                    <a:pt x="14" y="28"/>
                    <a:pt x="12" y="25"/>
                  </a:cubicBezTo>
                </a:path>
              </a:pathLst>
            </a:custGeom>
            <a:grpFill/>
            <a:ln w="9525">
              <a:solidFill>
                <a:srgbClr val="00B0F0"/>
              </a:solidFill>
              <a:round/>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25" name="Freeform 21"/>
            <p:cNvSpPr>
              <a:spLocks noEditPoints="1"/>
            </p:cNvSpPr>
            <p:nvPr/>
          </p:nvSpPr>
          <p:spPr bwMode="auto">
            <a:xfrm>
              <a:off x="3048795" y="2683864"/>
              <a:ext cx="195212" cy="182515"/>
            </a:xfrm>
            <a:custGeom>
              <a:avLst/>
              <a:gdLst>
                <a:gd name="T0" fmla="*/ 80 w 99"/>
                <a:gd name="T1" fmla="*/ 0 h 93"/>
                <a:gd name="T2" fmla="*/ 61 w 99"/>
                <a:gd name="T3" fmla="*/ 17 h 93"/>
                <a:gd name="T4" fmla="*/ 0 w 99"/>
                <a:gd name="T5" fmla="*/ 93 h 93"/>
                <a:gd name="T6" fmla="*/ 7 w 99"/>
                <a:gd name="T7" fmla="*/ 93 h 93"/>
                <a:gd name="T8" fmla="*/ 62 w 99"/>
                <a:gd name="T9" fmla="*/ 25 h 93"/>
                <a:gd name="T10" fmla="*/ 80 w 99"/>
                <a:gd name="T11" fmla="*/ 38 h 93"/>
                <a:gd name="T12" fmla="*/ 99 w 99"/>
                <a:gd name="T13" fmla="*/ 19 h 93"/>
                <a:gd name="T14" fmla="*/ 80 w 99"/>
                <a:gd name="T15" fmla="*/ 0 h 93"/>
                <a:gd name="T16" fmla="*/ 91 w 99"/>
                <a:gd name="T17" fmla="*/ 19 h 93"/>
                <a:gd name="T18" fmla="*/ 90 w 99"/>
                <a:gd name="T19" fmla="*/ 23 h 93"/>
                <a:gd name="T20" fmla="*/ 80 w 99"/>
                <a:gd name="T21" fmla="*/ 31 h 93"/>
                <a:gd name="T22" fmla="*/ 69 w 99"/>
                <a:gd name="T23" fmla="*/ 23 h 93"/>
                <a:gd name="T24" fmla="*/ 68 w 99"/>
                <a:gd name="T25" fmla="*/ 19 h 93"/>
                <a:gd name="T26" fmla="*/ 69 w 99"/>
                <a:gd name="T27" fmla="*/ 16 h 93"/>
                <a:gd name="T28" fmla="*/ 80 w 99"/>
                <a:gd name="T29" fmla="*/ 8 h 93"/>
                <a:gd name="T30" fmla="*/ 91 w 99"/>
                <a:gd name="T31" fmla="*/ 16 h 93"/>
                <a:gd name="T32" fmla="*/ 91 w 99"/>
                <a:gd name="T33"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3">
                  <a:moveTo>
                    <a:pt x="80" y="0"/>
                  </a:moveTo>
                  <a:cubicBezTo>
                    <a:pt x="70" y="0"/>
                    <a:pt x="62" y="8"/>
                    <a:pt x="61" y="17"/>
                  </a:cubicBezTo>
                  <a:cubicBezTo>
                    <a:pt x="26" y="26"/>
                    <a:pt x="1" y="56"/>
                    <a:pt x="0" y="93"/>
                  </a:cubicBezTo>
                  <a:cubicBezTo>
                    <a:pt x="7" y="93"/>
                    <a:pt x="7" y="93"/>
                    <a:pt x="7" y="93"/>
                  </a:cubicBezTo>
                  <a:cubicBezTo>
                    <a:pt x="8" y="60"/>
                    <a:pt x="31" y="33"/>
                    <a:pt x="62" y="25"/>
                  </a:cubicBezTo>
                  <a:cubicBezTo>
                    <a:pt x="64" y="32"/>
                    <a:pt x="71" y="38"/>
                    <a:pt x="80" y="38"/>
                  </a:cubicBezTo>
                  <a:cubicBezTo>
                    <a:pt x="90" y="38"/>
                    <a:pt x="99" y="30"/>
                    <a:pt x="99" y="19"/>
                  </a:cubicBezTo>
                  <a:cubicBezTo>
                    <a:pt x="99" y="8"/>
                    <a:pt x="90" y="0"/>
                    <a:pt x="80" y="0"/>
                  </a:cubicBezTo>
                  <a:moveTo>
                    <a:pt x="91" y="19"/>
                  </a:moveTo>
                  <a:cubicBezTo>
                    <a:pt x="91" y="21"/>
                    <a:pt x="91" y="22"/>
                    <a:pt x="90" y="23"/>
                  </a:cubicBezTo>
                  <a:cubicBezTo>
                    <a:pt x="88" y="28"/>
                    <a:pt x="85" y="31"/>
                    <a:pt x="80" y="31"/>
                  </a:cubicBezTo>
                  <a:cubicBezTo>
                    <a:pt x="75" y="31"/>
                    <a:pt x="71" y="27"/>
                    <a:pt x="69" y="23"/>
                  </a:cubicBezTo>
                  <a:cubicBezTo>
                    <a:pt x="69" y="22"/>
                    <a:pt x="68" y="21"/>
                    <a:pt x="68" y="19"/>
                  </a:cubicBezTo>
                  <a:cubicBezTo>
                    <a:pt x="68" y="18"/>
                    <a:pt x="69" y="17"/>
                    <a:pt x="69" y="16"/>
                  </a:cubicBezTo>
                  <a:cubicBezTo>
                    <a:pt x="70" y="11"/>
                    <a:pt x="75" y="8"/>
                    <a:pt x="80" y="8"/>
                  </a:cubicBezTo>
                  <a:cubicBezTo>
                    <a:pt x="85" y="8"/>
                    <a:pt x="89" y="11"/>
                    <a:pt x="91" y="16"/>
                  </a:cubicBezTo>
                  <a:cubicBezTo>
                    <a:pt x="91" y="17"/>
                    <a:pt x="91" y="18"/>
                    <a:pt x="91" y="19"/>
                  </a:cubicBezTo>
                </a:path>
              </a:pathLst>
            </a:custGeom>
            <a:grpFill/>
            <a:ln w="9525">
              <a:solidFill>
                <a:srgbClr val="00B0F0"/>
              </a:solidFill>
              <a:round/>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26" name="Freeform 22"/>
            <p:cNvSpPr>
              <a:spLocks noEditPoints="1"/>
            </p:cNvSpPr>
            <p:nvPr/>
          </p:nvSpPr>
          <p:spPr bwMode="auto">
            <a:xfrm>
              <a:off x="3272574" y="2731476"/>
              <a:ext cx="109509" cy="241237"/>
            </a:xfrm>
            <a:custGeom>
              <a:avLst/>
              <a:gdLst>
                <a:gd name="T0" fmla="*/ 44 w 56"/>
                <a:gd name="T1" fmla="*/ 88 h 123"/>
                <a:gd name="T2" fmla="*/ 44 w 56"/>
                <a:gd name="T3" fmla="*/ 88 h 123"/>
                <a:gd name="T4" fmla="*/ 46 w 56"/>
                <a:gd name="T5" fmla="*/ 71 h 123"/>
                <a:gd name="T6" fmla="*/ 3 w 56"/>
                <a:gd name="T7" fmla="*/ 0 h 123"/>
                <a:gd name="T8" fmla="*/ 0 w 56"/>
                <a:gd name="T9" fmla="*/ 7 h 123"/>
                <a:gd name="T10" fmla="*/ 38 w 56"/>
                <a:gd name="T11" fmla="*/ 70 h 123"/>
                <a:gd name="T12" fmla="*/ 36 w 56"/>
                <a:gd name="T13" fmla="*/ 85 h 123"/>
                <a:gd name="T14" fmla="*/ 35 w 56"/>
                <a:gd name="T15" fmla="*/ 85 h 123"/>
                <a:gd name="T16" fmla="*/ 18 w 56"/>
                <a:gd name="T17" fmla="*/ 95 h 123"/>
                <a:gd name="T18" fmla="*/ 25 w 56"/>
                <a:gd name="T19" fmla="*/ 121 h 123"/>
                <a:gd name="T20" fmla="*/ 35 w 56"/>
                <a:gd name="T21" fmla="*/ 123 h 123"/>
                <a:gd name="T22" fmla="*/ 51 w 56"/>
                <a:gd name="T23" fmla="*/ 114 h 123"/>
                <a:gd name="T24" fmla="*/ 44 w 56"/>
                <a:gd name="T25" fmla="*/ 88 h 123"/>
                <a:gd name="T26" fmla="*/ 35 w 56"/>
                <a:gd name="T27" fmla="*/ 116 h 123"/>
                <a:gd name="T28" fmla="*/ 32 w 56"/>
                <a:gd name="T29" fmla="*/ 116 h 123"/>
                <a:gd name="T30" fmla="*/ 29 w 56"/>
                <a:gd name="T31" fmla="*/ 114 h 123"/>
                <a:gd name="T32" fmla="*/ 26 w 56"/>
                <a:gd name="T33" fmla="*/ 112 h 123"/>
                <a:gd name="T34" fmla="*/ 25 w 56"/>
                <a:gd name="T35" fmla="*/ 99 h 123"/>
                <a:gd name="T36" fmla="*/ 35 w 56"/>
                <a:gd name="T37" fmla="*/ 93 h 123"/>
                <a:gd name="T38" fmla="*/ 40 w 56"/>
                <a:gd name="T39" fmla="*/ 95 h 123"/>
                <a:gd name="T40" fmla="*/ 42 w 56"/>
                <a:gd name="T41" fmla="*/ 96 h 123"/>
                <a:gd name="T42" fmla="*/ 46 w 56"/>
                <a:gd name="T43" fmla="*/ 101 h 123"/>
                <a:gd name="T44" fmla="*/ 44 w 56"/>
                <a:gd name="T45" fmla="*/ 110 h 123"/>
                <a:gd name="T46" fmla="*/ 35 w 56"/>
                <a:gd name="T4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123">
                  <a:moveTo>
                    <a:pt x="44" y="88"/>
                  </a:moveTo>
                  <a:cubicBezTo>
                    <a:pt x="44" y="88"/>
                    <a:pt x="44" y="88"/>
                    <a:pt x="44" y="88"/>
                  </a:cubicBezTo>
                  <a:cubicBezTo>
                    <a:pt x="45" y="82"/>
                    <a:pt x="46" y="77"/>
                    <a:pt x="46" y="71"/>
                  </a:cubicBezTo>
                  <a:cubicBezTo>
                    <a:pt x="45" y="40"/>
                    <a:pt x="28" y="13"/>
                    <a:pt x="3" y="0"/>
                  </a:cubicBezTo>
                  <a:cubicBezTo>
                    <a:pt x="0" y="7"/>
                    <a:pt x="0" y="7"/>
                    <a:pt x="0" y="7"/>
                  </a:cubicBezTo>
                  <a:cubicBezTo>
                    <a:pt x="22" y="19"/>
                    <a:pt x="38" y="43"/>
                    <a:pt x="38" y="70"/>
                  </a:cubicBezTo>
                  <a:cubicBezTo>
                    <a:pt x="38" y="75"/>
                    <a:pt x="38" y="80"/>
                    <a:pt x="36" y="85"/>
                  </a:cubicBezTo>
                  <a:cubicBezTo>
                    <a:pt x="35" y="85"/>
                    <a:pt x="35" y="85"/>
                    <a:pt x="35" y="85"/>
                  </a:cubicBezTo>
                  <a:cubicBezTo>
                    <a:pt x="28" y="85"/>
                    <a:pt x="22" y="88"/>
                    <a:pt x="18" y="95"/>
                  </a:cubicBezTo>
                  <a:cubicBezTo>
                    <a:pt x="12" y="104"/>
                    <a:pt x="16" y="116"/>
                    <a:pt x="25" y="121"/>
                  </a:cubicBezTo>
                  <a:cubicBezTo>
                    <a:pt x="28" y="122"/>
                    <a:pt x="31" y="123"/>
                    <a:pt x="35" y="123"/>
                  </a:cubicBezTo>
                  <a:cubicBezTo>
                    <a:pt x="41" y="123"/>
                    <a:pt x="48" y="120"/>
                    <a:pt x="51" y="114"/>
                  </a:cubicBezTo>
                  <a:cubicBezTo>
                    <a:pt x="56" y="105"/>
                    <a:pt x="53" y="93"/>
                    <a:pt x="44" y="88"/>
                  </a:cubicBezTo>
                  <a:moveTo>
                    <a:pt x="35" y="116"/>
                  </a:moveTo>
                  <a:cubicBezTo>
                    <a:pt x="34" y="116"/>
                    <a:pt x="33" y="116"/>
                    <a:pt x="32" y="116"/>
                  </a:cubicBezTo>
                  <a:cubicBezTo>
                    <a:pt x="31" y="115"/>
                    <a:pt x="30" y="115"/>
                    <a:pt x="29" y="114"/>
                  </a:cubicBezTo>
                  <a:cubicBezTo>
                    <a:pt x="28" y="114"/>
                    <a:pt x="27" y="113"/>
                    <a:pt x="26" y="112"/>
                  </a:cubicBezTo>
                  <a:cubicBezTo>
                    <a:pt x="23" y="108"/>
                    <a:pt x="22" y="103"/>
                    <a:pt x="25" y="99"/>
                  </a:cubicBezTo>
                  <a:cubicBezTo>
                    <a:pt x="27" y="95"/>
                    <a:pt x="30" y="93"/>
                    <a:pt x="35" y="93"/>
                  </a:cubicBezTo>
                  <a:cubicBezTo>
                    <a:pt x="36" y="93"/>
                    <a:pt x="38" y="93"/>
                    <a:pt x="40" y="95"/>
                  </a:cubicBezTo>
                  <a:cubicBezTo>
                    <a:pt x="41" y="95"/>
                    <a:pt x="41" y="95"/>
                    <a:pt x="42" y="96"/>
                  </a:cubicBezTo>
                  <a:cubicBezTo>
                    <a:pt x="44" y="97"/>
                    <a:pt x="45" y="99"/>
                    <a:pt x="46" y="101"/>
                  </a:cubicBezTo>
                  <a:cubicBezTo>
                    <a:pt x="46" y="104"/>
                    <a:pt x="46" y="108"/>
                    <a:pt x="44" y="110"/>
                  </a:cubicBezTo>
                  <a:cubicBezTo>
                    <a:pt x="43" y="114"/>
                    <a:pt x="39" y="116"/>
                    <a:pt x="35" y="116"/>
                  </a:cubicBezTo>
                </a:path>
              </a:pathLst>
            </a:custGeom>
            <a:grpFill/>
            <a:ln w="9525">
              <a:solidFill>
                <a:srgbClr val="00B0F0"/>
              </a:solidFill>
              <a:round/>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27" name="Freeform 23"/>
            <p:cNvSpPr>
              <a:spLocks noEditPoints="1"/>
            </p:cNvSpPr>
            <p:nvPr/>
          </p:nvSpPr>
          <p:spPr bwMode="auto">
            <a:xfrm>
              <a:off x="3113865" y="2791785"/>
              <a:ext cx="180928" cy="165057"/>
            </a:xfrm>
            <a:custGeom>
              <a:avLst/>
              <a:gdLst>
                <a:gd name="T0" fmla="*/ 98 w 114"/>
                <a:gd name="T1" fmla="*/ 62 h 104"/>
                <a:gd name="T2" fmla="*/ 114 w 114"/>
                <a:gd name="T3" fmla="*/ 52 h 104"/>
                <a:gd name="T4" fmla="*/ 98 w 114"/>
                <a:gd name="T5" fmla="*/ 42 h 104"/>
                <a:gd name="T6" fmla="*/ 93 w 114"/>
                <a:gd name="T7" fmla="*/ 45 h 104"/>
                <a:gd name="T8" fmla="*/ 114 w 114"/>
                <a:gd name="T9" fmla="*/ 34 h 104"/>
                <a:gd name="T10" fmla="*/ 57 w 114"/>
                <a:gd name="T11" fmla="*/ 0 h 104"/>
                <a:gd name="T12" fmla="*/ 0 w 114"/>
                <a:gd name="T13" fmla="*/ 34 h 104"/>
                <a:gd name="T14" fmla="*/ 16 w 114"/>
                <a:gd name="T15" fmla="*/ 42 h 104"/>
                <a:gd name="T16" fmla="*/ 0 w 114"/>
                <a:gd name="T17" fmla="*/ 52 h 104"/>
                <a:gd name="T18" fmla="*/ 57 w 114"/>
                <a:gd name="T19" fmla="*/ 85 h 104"/>
                <a:gd name="T20" fmla="*/ 93 w 114"/>
                <a:gd name="T21" fmla="*/ 64 h 104"/>
                <a:gd name="T22" fmla="*/ 104 w 114"/>
                <a:gd name="T23" fmla="*/ 71 h 104"/>
                <a:gd name="T24" fmla="*/ 57 w 114"/>
                <a:gd name="T25" fmla="*/ 99 h 104"/>
                <a:gd name="T26" fmla="*/ 10 w 114"/>
                <a:gd name="T27" fmla="*/ 71 h 104"/>
                <a:gd name="T28" fmla="*/ 21 w 114"/>
                <a:gd name="T29" fmla="*/ 64 h 104"/>
                <a:gd name="T30" fmla="*/ 16 w 114"/>
                <a:gd name="T31" fmla="*/ 62 h 104"/>
                <a:gd name="T32" fmla="*/ 0 w 114"/>
                <a:gd name="T33" fmla="*/ 71 h 104"/>
                <a:gd name="T34" fmla="*/ 57 w 114"/>
                <a:gd name="T35" fmla="*/ 104 h 104"/>
                <a:gd name="T36" fmla="*/ 114 w 114"/>
                <a:gd name="T37" fmla="*/ 71 h 104"/>
                <a:gd name="T38" fmla="*/ 98 w 114"/>
                <a:gd name="T39" fmla="*/ 62 h 104"/>
                <a:gd name="T40" fmla="*/ 57 w 114"/>
                <a:gd name="T41" fmla="*/ 6 h 104"/>
                <a:gd name="T42" fmla="*/ 104 w 114"/>
                <a:gd name="T43" fmla="*/ 34 h 104"/>
                <a:gd name="T44" fmla="*/ 57 w 114"/>
                <a:gd name="T45" fmla="*/ 61 h 104"/>
                <a:gd name="T46" fmla="*/ 10 w 114"/>
                <a:gd name="T47" fmla="*/ 34 h 104"/>
                <a:gd name="T48" fmla="*/ 57 w 114"/>
                <a:gd name="T49" fmla="*/ 6 h 104"/>
                <a:gd name="T50" fmla="*/ 57 w 114"/>
                <a:gd name="T51" fmla="*/ 81 h 104"/>
                <a:gd name="T52" fmla="*/ 10 w 114"/>
                <a:gd name="T53" fmla="*/ 53 h 104"/>
                <a:gd name="T54" fmla="*/ 21 w 114"/>
                <a:gd name="T55" fmla="*/ 46 h 104"/>
                <a:gd name="T56" fmla="*/ 19 w 114"/>
                <a:gd name="T57" fmla="*/ 45 h 104"/>
                <a:gd name="T58" fmla="*/ 57 w 114"/>
                <a:gd name="T59" fmla="*/ 67 h 104"/>
                <a:gd name="T60" fmla="*/ 93 w 114"/>
                <a:gd name="T61" fmla="*/ 46 h 104"/>
                <a:gd name="T62" fmla="*/ 104 w 114"/>
                <a:gd name="T63" fmla="*/ 53 h 104"/>
                <a:gd name="T64" fmla="*/ 57 w 114"/>
                <a:gd name="T65"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04">
                  <a:moveTo>
                    <a:pt x="98" y="62"/>
                  </a:moveTo>
                  <a:lnTo>
                    <a:pt x="114" y="52"/>
                  </a:lnTo>
                  <a:lnTo>
                    <a:pt x="98" y="42"/>
                  </a:lnTo>
                  <a:lnTo>
                    <a:pt x="93" y="45"/>
                  </a:lnTo>
                  <a:lnTo>
                    <a:pt x="114" y="34"/>
                  </a:lnTo>
                  <a:lnTo>
                    <a:pt x="57" y="0"/>
                  </a:lnTo>
                  <a:lnTo>
                    <a:pt x="0" y="34"/>
                  </a:lnTo>
                  <a:lnTo>
                    <a:pt x="16" y="42"/>
                  </a:lnTo>
                  <a:lnTo>
                    <a:pt x="0" y="52"/>
                  </a:lnTo>
                  <a:lnTo>
                    <a:pt x="57" y="85"/>
                  </a:lnTo>
                  <a:lnTo>
                    <a:pt x="93" y="64"/>
                  </a:lnTo>
                  <a:lnTo>
                    <a:pt x="104" y="71"/>
                  </a:lnTo>
                  <a:lnTo>
                    <a:pt x="57" y="99"/>
                  </a:lnTo>
                  <a:lnTo>
                    <a:pt x="10" y="71"/>
                  </a:lnTo>
                  <a:lnTo>
                    <a:pt x="21" y="64"/>
                  </a:lnTo>
                  <a:lnTo>
                    <a:pt x="16" y="62"/>
                  </a:lnTo>
                  <a:lnTo>
                    <a:pt x="0" y="71"/>
                  </a:lnTo>
                  <a:lnTo>
                    <a:pt x="57" y="104"/>
                  </a:lnTo>
                  <a:lnTo>
                    <a:pt x="114" y="71"/>
                  </a:lnTo>
                  <a:lnTo>
                    <a:pt x="98" y="62"/>
                  </a:lnTo>
                  <a:close/>
                  <a:moveTo>
                    <a:pt x="57" y="6"/>
                  </a:moveTo>
                  <a:lnTo>
                    <a:pt x="104" y="34"/>
                  </a:lnTo>
                  <a:lnTo>
                    <a:pt x="57" y="61"/>
                  </a:lnTo>
                  <a:lnTo>
                    <a:pt x="10" y="34"/>
                  </a:lnTo>
                  <a:lnTo>
                    <a:pt x="57" y="6"/>
                  </a:lnTo>
                  <a:close/>
                  <a:moveTo>
                    <a:pt x="57" y="81"/>
                  </a:moveTo>
                  <a:lnTo>
                    <a:pt x="10" y="53"/>
                  </a:lnTo>
                  <a:lnTo>
                    <a:pt x="21" y="46"/>
                  </a:lnTo>
                  <a:lnTo>
                    <a:pt x="19" y="45"/>
                  </a:lnTo>
                  <a:lnTo>
                    <a:pt x="57" y="67"/>
                  </a:lnTo>
                  <a:lnTo>
                    <a:pt x="93" y="46"/>
                  </a:lnTo>
                  <a:lnTo>
                    <a:pt x="104" y="53"/>
                  </a:lnTo>
                  <a:lnTo>
                    <a:pt x="57" y="81"/>
                  </a:lnTo>
                  <a:close/>
                </a:path>
              </a:pathLst>
            </a:custGeom>
            <a:grpFill/>
            <a:ln w="9525">
              <a:solidFill>
                <a:srgbClr val="00B0F0"/>
              </a:solidFill>
              <a:round/>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grpSp>
      <p:sp>
        <p:nvSpPr>
          <p:cNvPr id="28" name="Freeform 24"/>
          <p:cNvSpPr>
            <a:spLocks noEditPoints="1"/>
          </p:cNvSpPr>
          <p:nvPr/>
        </p:nvSpPr>
        <p:spPr bwMode="auto">
          <a:xfrm>
            <a:off x="4135668" y="5188342"/>
            <a:ext cx="345985" cy="250760"/>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5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7"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7" y="60"/>
                  <a:pt x="30" y="68"/>
                  <a:pt x="30" y="78"/>
                </a:cubicBezTo>
                <a:cubicBezTo>
                  <a:pt x="30" y="88"/>
                  <a:pt x="37" y="96"/>
                  <a:pt x="47" y="96"/>
                </a:cubicBezTo>
                <a:cubicBezTo>
                  <a:pt x="89" y="96"/>
                  <a:pt x="89" y="96"/>
                  <a:pt x="89" y="96"/>
                </a:cubicBezTo>
                <a:cubicBezTo>
                  <a:pt x="98" y="96"/>
                  <a:pt x="106" y="88"/>
                  <a:pt x="106" y="78"/>
                </a:cubicBezTo>
                <a:cubicBezTo>
                  <a:pt x="106" y="77"/>
                  <a:pt x="105" y="76"/>
                  <a:pt x="104" y="76"/>
                </a:cubicBezTo>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grpSp>
        <p:nvGrpSpPr>
          <p:cNvPr id="29" name="组合 28"/>
          <p:cNvGrpSpPr/>
          <p:nvPr/>
        </p:nvGrpSpPr>
        <p:grpSpPr>
          <a:xfrm rot="10800000">
            <a:off x="6715431" y="2683564"/>
            <a:ext cx="1495668" cy="2309421"/>
            <a:chOff x="4063636" y="2298214"/>
            <a:chExt cx="1495668" cy="2309421"/>
          </a:xfrm>
        </p:grpSpPr>
        <p:sp>
          <p:nvSpPr>
            <p:cNvPr id="30"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31"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32"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grpSp>
      <p:sp>
        <p:nvSpPr>
          <p:cNvPr id="33" name="椭圆 32"/>
          <p:cNvSpPr/>
          <p:nvPr/>
        </p:nvSpPr>
        <p:spPr>
          <a:xfrm>
            <a:off x="7671461" y="2200860"/>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34" name="椭圆 33"/>
          <p:cNvSpPr/>
          <p:nvPr/>
        </p:nvSpPr>
        <p:spPr>
          <a:xfrm>
            <a:off x="8365809" y="3390721"/>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35" name="椭圆 34"/>
          <p:cNvSpPr/>
          <p:nvPr/>
        </p:nvSpPr>
        <p:spPr>
          <a:xfrm>
            <a:off x="7727546" y="4892845"/>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36" name="Freeform 25"/>
          <p:cNvSpPr>
            <a:spLocks noEditPoints="1"/>
          </p:cNvSpPr>
          <p:nvPr/>
        </p:nvSpPr>
        <p:spPr bwMode="auto">
          <a:xfrm>
            <a:off x="7920139" y="2421645"/>
            <a:ext cx="344398" cy="347572"/>
          </a:xfrm>
          <a:custGeom>
            <a:avLst/>
            <a:gdLst>
              <a:gd name="T0" fmla="*/ 160 w 176"/>
              <a:gd name="T1" fmla="*/ 113 h 177"/>
              <a:gd name="T2" fmla="*/ 149 w 176"/>
              <a:gd name="T3" fmla="*/ 137 h 177"/>
              <a:gd name="T4" fmla="*/ 77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3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113 h 177"/>
              <a:gd name="T116" fmla="*/ 120 w 176"/>
              <a:gd name="T117" fmla="*/ 97 h 177"/>
              <a:gd name="T118" fmla="*/ 136 w 176"/>
              <a:gd name="T119"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1" y="109"/>
                  <a:pt x="160" y="111"/>
                  <a:pt x="160" y="113"/>
                </a:cubicBezTo>
                <a:cubicBezTo>
                  <a:pt x="160" y="119"/>
                  <a:pt x="160" y="119"/>
                  <a:pt x="160" y="119"/>
                </a:cubicBezTo>
                <a:cubicBezTo>
                  <a:pt x="160" y="125"/>
                  <a:pt x="155" y="134"/>
                  <a:pt x="149" y="137"/>
                </a:cubicBezTo>
                <a:cubicBezTo>
                  <a:pt x="98" y="167"/>
                  <a:pt x="98" y="167"/>
                  <a:pt x="98" y="167"/>
                </a:cubicBezTo>
                <a:cubicBezTo>
                  <a:pt x="93" y="170"/>
                  <a:pt x="83" y="170"/>
                  <a:pt x="77" y="167"/>
                </a:cubicBezTo>
                <a:cubicBezTo>
                  <a:pt x="26" y="137"/>
                  <a:pt x="26" y="137"/>
                  <a:pt x="26" y="137"/>
                </a:cubicBezTo>
                <a:cubicBezTo>
                  <a:pt x="21" y="133"/>
                  <a:pt x="16" y="125"/>
                  <a:pt x="16" y="119"/>
                </a:cubicBezTo>
                <a:cubicBezTo>
                  <a:pt x="16" y="105"/>
                  <a:pt x="16" y="105"/>
                  <a:pt x="16" y="105"/>
                </a:cubicBezTo>
                <a:cubicBezTo>
                  <a:pt x="16" y="104"/>
                  <a:pt x="16" y="104"/>
                  <a:pt x="16" y="104"/>
                </a:cubicBezTo>
                <a:cubicBezTo>
                  <a:pt x="21" y="103"/>
                  <a:pt x="24" y="98"/>
                  <a:pt x="24" y="93"/>
                </a:cubicBezTo>
                <a:cubicBezTo>
                  <a:pt x="24" y="86"/>
                  <a:pt x="19" y="81"/>
                  <a:pt x="12" y="81"/>
                </a:cubicBezTo>
                <a:cubicBezTo>
                  <a:pt x="5" y="81"/>
                  <a:pt x="0" y="86"/>
                  <a:pt x="0" y="93"/>
                </a:cubicBezTo>
                <a:cubicBezTo>
                  <a:pt x="0" y="98"/>
                  <a:pt x="3" y="103"/>
                  <a:pt x="8" y="104"/>
                </a:cubicBezTo>
                <a:cubicBezTo>
                  <a:pt x="8" y="105"/>
                  <a:pt x="8" y="105"/>
                  <a:pt x="8" y="105"/>
                </a:cubicBezTo>
                <a:cubicBezTo>
                  <a:pt x="8" y="119"/>
                  <a:pt x="8" y="119"/>
                  <a:pt x="8" y="119"/>
                </a:cubicBezTo>
                <a:cubicBezTo>
                  <a:pt x="8" y="129"/>
                  <a:pt x="14" y="139"/>
                  <a:pt x="22" y="144"/>
                </a:cubicBezTo>
                <a:cubicBezTo>
                  <a:pt x="73" y="173"/>
                  <a:pt x="73" y="173"/>
                  <a:pt x="73" y="173"/>
                </a:cubicBezTo>
                <a:cubicBezTo>
                  <a:pt x="77" y="176"/>
                  <a:pt x="83" y="177"/>
                  <a:pt x="88" y="177"/>
                </a:cubicBezTo>
                <a:cubicBezTo>
                  <a:pt x="93" y="177"/>
                  <a:pt x="98" y="176"/>
                  <a:pt x="102" y="173"/>
                </a:cubicBezTo>
                <a:cubicBezTo>
                  <a:pt x="153" y="144"/>
                  <a:pt x="153" y="144"/>
                  <a:pt x="153" y="144"/>
                </a:cubicBezTo>
                <a:cubicBezTo>
                  <a:pt x="161" y="139"/>
                  <a:pt x="168" y="128"/>
                  <a:pt x="168" y="119"/>
                </a:cubicBezTo>
                <a:cubicBezTo>
                  <a:pt x="168" y="113"/>
                  <a:pt x="168" y="113"/>
                  <a:pt x="168" y="113"/>
                </a:cubicBezTo>
                <a:cubicBezTo>
                  <a:pt x="168" y="111"/>
                  <a:pt x="166" y="109"/>
                  <a:pt x="164" y="109"/>
                </a:cubicBezTo>
                <a:moveTo>
                  <a:pt x="4" y="93"/>
                </a:moveTo>
                <a:cubicBezTo>
                  <a:pt x="4" y="89"/>
                  <a:pt x="7" y="85"/>
                  <a:pt x="12" y="85"/>
                </a:cubicBezTo>
                <a:cubicBezTo>
                  <a:pt x="16" y="85"/>
                  <a:pt x="20" y="89"/>
                  <a:pt x="20" y="93"/>
                </a:cubicBezTo>
                <a:cubicBezTo>
                  <a:pt x="20" y="97"/>
                  <a:pt x="16" y="101"/>
                  <a:pt x="12" y="101"/>
                </a:cubicBezTo>
                <a:cubicBezTo>
                  <a:pt x="7" y="101"/>
                  <a:pt x="4" y="97"/>
                  <a:pt x="4" y="93"/>
                </a:cubicBezTo>
                <a:moveTo>
                  <a:pt x="168" y="74"/>
                </a:moveTo>
                <a:cubicBezTo>
                  <a:pt x="168" y="73"/>
                  <a:pt x="168" y="73"/>
                  <a:pt x="168" y="73"/>
                </a:cubicBezTo>
                <a:cubicBezTo>
                  <a:pt x="168" y="59"/>
                  <a:pt x="168" y="59"/>
                  <a:pt x="168" y="59"/>
                </a:cubicBezTo>
                <a:cubicBezTo>
                  <a:pt x="168" y="49"/>
                  <a:pt x="162" y="39"/>
                  <a:pt x="153" y="34"/>
                </a:cubicBezTo>
                <a:cubicBezTo>
                  <a:pt x="102" y="5"/>
                  <a:pt x="102" y="5"/>
                  <a:pt x="102" y="5"/>
                </a:cubicBezTo>
                <a:cubicBezTo>
                  <a:pt x="94" y="0"/>
                  <a:pt x="82" y="0"/>
                  <a:pt x="73" y="5"/>
                </a:cubicBezTo>
                <a:cubicBezTo>
                  <a:pt x="22" y="34"/>
                  <a:pt x="22" y="34"/>
                  <a:pt x="22" y="34"/>
                </a:cubicBezTo>
                <a:cubicBezTo>
                  <a:pt x="14" y="39"/>
                  <a:pt x="8" y="50"/>
                  <a:pt x="8" y="59"/>
                </a:cubicBezTo>
                <a:cubicBezTo>
                  <a:pt x="8" y="65"/>
                  <a:pt x="8" y="65"/>
                  <a:pt x="8" y="65"/>
                </a:cubicBezTo>
                <a:cubicBezTo>
                  <a:pt x="8" y="67"/>
                  <a:pt x="9" y="69"/>
                  <a:pt x="12" y="69"/>
                </a:cubicBezTo>
                <a:cubicBezTo>
                  <a:pt x="14" y="69"/>
                  <a:pt x="16" y="67"/>
                  <a:pt x="16" y="65"/>
                </a:cubicBezTo>
                <a:cubicBezTo>
                  <a:pt x="16" y="59"/>
                  <a:pt x="16" y="59"/>
                  <a:pt x="16" y="59"/>
                </a:cubicBezTo>
                <a:cubicBezTo>
                  <a:pt x="16" y="53"/>
                  <a:pt x="21" y="44"/>
                  <a:pt x="26" y="41"/>
                </a:cubicBezTo>
                <a:cubicBezTo>
                  <a:pt x="77" y="11"/>
                  <a:pt x="77" y="11"/>
                  <a:pt x="77" y="11"/>
                </a:cubicBezTo>
                <a:cubicBezTo>
                  <a:pt x="83" y="8"/>
                  <a:pt x="93" y="8"/>
                  <a:pt x="98" y="11"/>
                </a:cubicBezTo>
                <a:cubicBezTo>
                  <a:pt x="149" y="41"/>
                  <a:pt x="149" y="41"/>
                  <a:pt x="149" y="41"/>
                </a:cubicBezTo>
                <a:cubicBezTo>
                  <a:pt x="155" y="44"/>
                  <a:pt x="160" y="52"/>
                  <a:pt x="160" y="59"/>
                </a:cubicBezTo>
                <a:cubicBezTo>
                  <a:pt x="160" y="73"/>
                  <a:pt x="160" y="73"/>
                  <a:pt x="160" y="73"/>
                </a:cubicBezTo>
                <a:cubicBezTo>
                  <a:pt x="160" y="74"/>
                  <a:pt x="160" y="74"/>
                  <a:pt x="160" y="74"/>
                </a:cubicBezTo>
                <a:cubicBezTo>
                  <a:pt x="155" y="75"/>
                  <a:pt x="152" y="80"/>
                  <a:pt x="152" y="85"/>
                </a:cubicBezTo>
                <a:cubicBezTo>
                  <a:pt x="152" y="92"/>
                  <a:pt x="157" y="97"/>
                  <a:pt x="164" y="97"/>
                </a:cubicBezTo>
                <a:cubicBezTo>
                  <a:pt x="171" y="97"/>
                  <a:pt x="176" y="92"/>
                  <a:pt x="176" y="85"/>
                </a:cubicBezTo>
                <a:cubicBezTo>
                  <a:pt x="176" y="80"/>
                  <a:pt x="172" y="75"/>
                  <a:pt x="168" y="74"/>
                </a:cubicBezTo>
                <a:moveTo>
                  <a:pt x="164" y="93"/>
                </a:moveTo>
                <a:cubicBezTo>
                  <a:pt x="159" y="93"/>
                  <a:pt x="156" y="89"/>
                  <a:pt x="156" y="85"/>
                </a:cubicBezTo>
                <a:cubicBezTo>
                  <a:pt x="156" y="81"/>
                  <a:pt x="159" y="77"/>
                  <a:pt x="164" y="77"/>
                </a:cubicBezTo>
                <a:cubicBezTo>
                  <a:pt x="168" y="77"/>
                  <a:pt x="172" y="81"/>
                  <a:pt x="172" y="85"/>
                </a:cubicBezTo>
                <a:cubicBezTo>
                  <a:pt x="172" y="89"/>
                  <a:pt x="168" y="93"/>
                  <a:pt x="164" y="93"/>
                </a:cubicBezTo>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113"/>
                </a:moveTo>
                <a:cubicBezTo>
                  <a:pt x="120" y="113"/>
                  <a:pt x="120" y="113"/>
                  <a:pt x="120" y="113"/>
                </a:cubicBezTo>
                <a:cubicBezTo>
                  <a:pt x="120" y="97"/>
                  <a:pt x="120" y="97"/>
                  <a:pt x="120" y="97"/>
                </a:cubicBezTo>
                <a:cubicBezTo>
                  <a:pt x="136" y="97"/>
                  <a:pt x="136" y="97"/>
                  <a:pt x="136" y="97"/>
                </a:cubicBezTo>
                <a:lnTo>
                  <a:pt x="136" y="113"/>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37" name="Freeform 26"/>
          <p:cNvSpPr>
            <a:spLocks noEditPoints="1"/>
          </p:cNvSpPr>
          <p:nvPr/>
        </p:nvSpPr>
        <p:spPr bwMode="auto">
          <a:xfrm>
            <a:off x="7994554" y="5183835"/>
            <a:ext cx="331702" cy="330114"/>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38" name="Freeform 27"/>
          <p:cNvSpPr>
            <a:spLocks noEditPoints="1"/>
          </p:cNvSpPr>
          <p:nvPr/>
        </p:nvSpPr>
        <p:spPr bwMode="auto">
          <a:xfrm>
            <a:off x="8631711" y="3688984"/>
            <a:ext cx="344398" cy="298372"/>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1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3" y="151"/>
                  <a:pt x="85" y="152"/>
                  <a:pt x="88" y="152"/>
                </a:cubicBezTo>
                <a:cubicBezTo>
                  <a:pt x="90" y="152"/>
                  <a:pt x="92"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moveTo>
                  <a:pt x="168" y="115"/>
                </a:moveTo>
                <a:cubicBezTo>
                  <a:pt x="168" y="120"/>
                  <a:pt x="164" y="124"/>
                  <a:pt x="160" y="124"/>
                </a:cubicBezTo>
                <a:cubicBezTo>
                  <a:pt x="108" y="124"/>
                  <a:pt x="108" y="124"/>
                  <a:pt x="108" y="124"/>
                </a:cubicBezTo>
                <a:cubicBezTo>
                  <a:pt x="105" y="124"/>
                  <a:pt x="103" y="125"/>
                  <a:pt x="101" y="127"/>
                </a:cubicBezTo>
                <a:cubicBezTo>
                  <a:pt x="88" y="144"/>
                  <a:pt x="88" y="144"/>
                  <a:pt x="88" y="144"/>
                </a:cubicBezTo>
                <a:cubicBezTo>
                  <a:pt x="74" y="127"/>
                  <a:pt x="74" y="127"/>
                  <a:pt x="74" y="127"/>
                </a:cubicBezTo>
                <a:cubicBezTo>
                  <a:pt x="72" y="125"/>
                  <a:pt x="70" y="124"/>
                  <a:pt x="68" y="124"/>
                </a:cubicBezTo>
                <a:cubicBezTo>
                  <a:pt x="16" y="124"/>
                  <a:pt x="16" y="124"/>
                  <a:pt x="16" y="124"/>
                </a:cubicBezTo>
                <a:cubicBezTo>
                  <a:pt x="11" y="124"/>
                  <a:pt x="8" y="120"/>
                  <a:pt x="8" y="115"/>
                </a:cubicBezTo>
                <a:cubicBezTo>
                  <a:pt x="8" y="16"/>
                  <a:pt x="8" y="16"/>
                  <a:pt x="8" y="16"/>
                </a:cubicBezTo>
                <a:cubicBezTo>
                  <a:pt x="8" y="12"/>
                  <a:pt x="11" y="8"/>
                  <a:pt x="16" y="8"/>
                </a:cubicBezTo>
                <a:cubicBezTo>
                  <a:pt x="160" y="8"/>
                  <a:pt x="160" y="8"/>
                  <a:pt x="160" y="8"/>
                </a:cubicBezTo>
                <a:cubicBezTo>
                  <a:pt x="164"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微软雅黑" panose="020B0503020204020204" pitchFamily="34" charset="-122"/>
              <a:ea typeface="微软雅黑" panose="020B0503020204020204" pitchFamily="34" charset="-122"/>
              <a:cs typeface="+mn-ea"/>
              <a:sym typeface="+mn-lt"/>
            </a:endParaRPr>
          </a:p>
        </p:txBody>
      </p:sp>
      <p:sp>
        <p:nvSpPr>
          <p:cNvPr id="39" name="iṩľîḓê"/>
          <p:cNvSpPr txBox="1"/>
          <p:nvPr/>
        </p:nvSpPr>
        <p:spPr>
          <a:xfrm>
            <a:off x="1008063" y="5002087"/>
            <a:ext cx="2597851" cy="623269"/>
          </a:xfrm>
          <a:prstGeom prst="rect">
            <a:avLst/>
          </a:prstGeom>
          <a:noFill/>
        </p:spPr>
        <p:txBody>
          <a:bodyPr wrap="square" lIns="91440" tIns="45720" rIns="91440" bIns="45720" anchor="ctr" anchorCtr="0">
            <a:normAutofit/>
          </a:bodyPr>
          <a:lstStyle>
            <a:defPPr>
              <a:defRPr lang="zh-CN"/>
            </a:defPPr>
            <a:lvl1pPr>
              <a:lnSpc>
                <a:spcPct val="120000"/>
              </a:lnSpc>
              <a:defRPr sz="1800">
                <a:latin typeface="微软雅黑" panose="020B0503020204020204" pitchFamily="34" charset="-122"/>
              </a:defRPr>
            </a:lvl1pPr>
          </a:lstStyle>
          <a:p>
            <a:pPr algn="r"/>
            <a:r>
              <a:rPr lang="ko-KR" altLang="en-US" sz="1600" dirty="0">
                <a:ea typeface="微软雅黑" panose="020B0503020204020204" pitchFamily="34" charset="-122"/>
              </a:rPr>
              <a:t>鲲鹏云服务兼容性认证</a:t>
            </a:r>
            <a:endParaRPr lang="ko-KR" altLang="en-US" sz="1600" dirty="0">
              <a:ea typeface="微软雅黑" panose="020B0503020204020204" pitchFamily="34" charset="-122"/>
            </a:endParaRPr>
          </a:p>
        </p:txBody>
      </p:sp>
      <p:sp>
        <p:nvSpPr>
          <p:cNvPr id="41" name="iṩľîḓê"/>
          <p:cNvSpPr txBox="1"/>
          <p:nvPr/>
        </p:nvSpPr>
        <p:spPr>
          <a:xfrm>
            <a:off x="8631711" y="5001459"/>
            <a:ext cx="2597851" cy="623269"/>
          </a:xfrm>
          <a:prstGeom prst="rect">
            <a:avLst/>
          </a:prstGeom>
          <a:noFill/>
        </p:spPr>
        <p:txBody>
          <a:bodyPr wrap="square" lIns="91440" tIns="45720" rIns="91440" bIns="45720" anchor="ctr" anchorCtr="0">
            <a:normAutofit/>
          </a:bodyPr>
          <a:lstStyle/>
          <a:p>
            <a:pPr marL="0" indent="0">
              <a:lnSpc>
                <a:spcPct val="120000"/>
              </a:lnSpc>
              <a:buNone/>
            </a:pPr>
            <a:r>
              <a:rPr lang="ko-KR" altLang="en-US" sz="1600" dirty="0">
                <a:latin typeface="微软雅黑" panose="020B0503020204020204" pitchFamily="34" charset="-122"/>
                <a:ea typeface="微软雅黑" panose="020B0503020204020204" pitchFamily="34" charset="-122"/>
              </a:rPr>
              <a:t>华为云专家技术支持</a:t>
            </a:r>
            <a:endParaRPr lang="ko-KR" altLang="en-US" sz="1600" dirty="0">
              <a:latin typeface="微软雅黑" panose="020B0503020204020204" pitchFamily="34" charset="-122"/>
              <a:ea typeface="微软雅黑" panose="020B0503020204020204" pitchFamily="34" charset="-122"/>
            </a:endParaRPr>
          </a:p>
        </p:txBody>
      </p:sp>
      <p:sp>
        <p:nvSpPr>
          <p:cNvPr id="43" name="椭圆 42"/>
          <p:cNvSpPr/>
          <p:nvPr/>
        </p:nvSpPr>
        <p:spPr>
          <a:xfrm>
            <a:off x="5659996" y="3364078"/>
            <a:ext cx="1051019" cy="10510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endParaRPr>
          </a:p>
        </p:txBody>
      </p:sp>
      <p:sp>
        <p:nvSpPr>
          <p:cNvPr id="44" name="ísḻídê"/>
          <p:cNvSpPr/>
          <p:nvPr/>
        </p:nvSpPr>
        <p:spPr>
          <a:xfrm>
            <a:off x="5693416" y="3577869"/>
            <a:ext cx="947649" cy="586210"/>
          </a:xfrm>
          <a:prstGeom prst="rect">
            <a:avLst/>
          </a:prstGeom>
        </p:spPr>
        <p:txBody>
          <a:bodyPr wrap="square" lIns="91440" tIns="45720" rIns="91440" bIns="45720">
            <a:noAutofit/>
          </a:bodyPr>
          <a:lstStyle/>
          <a:p>
            <a:pPr lvl="0" algn="ctr" defTabSz="914400">
              <a:defRPr/>
            </a:pPr>
            <a:r>
              <a:rPr lang="zh-CN" altLang="en-US" sz="1800" b="1" dirty="0" smtClean="0">
                <a:solidFill>
                  <a:schemeClr val="bg1"/>
                </a:solidFill>
                <a:latin typeface="微软雅黑" panose="020B0503020204020204" pitchFamily="34" charset="-122"/>
                <a:ea typeface="微软雅黑" panose="020B0503020204020204" pitchFamily="34" charset="-122"/>
              </a:rPr>
              <a:t>鲲鹏凌云计划</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953275" y="1283249"/>
            <a:ext cx="10779660" cy="707886"/>
          </a:xfrm>
          <a:prstGeom prst="rect">
            <a:avLst/>
          </a:prstGeom>
        </p:spPr>
        <p:txBody>
          <a:bodyPr wrap="square">
            <a:spAutoFit/>
          </a:bodyPr>
          <a:lstStyle/>
          <a:p>
            <a:pPr lvl="0" fontAlgn="base">
              <a:lnSpc>
                <a:spcPct val="125000"/>
              </a:lnSpc>
              <a:spcAft>
                <a:spcPts val="600"/>
              </a:spcAft>
              <a:buSzPct val="60000"/>
              <a:defRPr/>
            </a:pPr>
            <a:r>
              <a:rPr lang="zh-CN" altLang="en-US" sz="1600" dirty="0" smtClean="0">
                <a:latin typeface="微软雅黑" panose="020B0503020204020204" pitchFamily="34" charset="-122"/>
                <a:ea typeface="微软雅黑" panose="020B0503020204020204" pitchFamily="34" charset="-122"/>
              </a:rPr>
              <a:t>鲲鹏凌云伙伴</a:t>
            </a:r>
            <a:r>
              <a:rPr lang="zh-CN" altLang="en-US" sz="1600" dirty="0">
                <a:latin typeface="微软雅黑" panose="020B0503020204020204" pitchFamily="34" charset="-122"/>
                <a:ea typeface="微软雅黑" panose="020B0503020204020204" pitchFamily="34" charset="-122"/>
              </a:rPr>
              <a:t>计划是华为云推出的一项面向</a:t>
            </a:r>
            <a:r>
              <a:rPr lang="zh-CN" altLang="en-US" sz="1600" dirty="0" smtClean="0">
                <a:latin typeface="微软雅黑" panose="020B0503020204020204" pitchFamily="34" charset="-122"/>
                <a:ea typeface="微软雅黑" panose="020B0503020204020204" pitchFamily="34" charset="-122"/>
              </a:rPr>
              <a:t>鲲鹏开放</a:t>
            </a:r>
            <a:r>
              <a:rPr lang="zh-CN" altLang="en-US" sz="1600" dirty="0">
                <a:latin typeface="微软雅黑" panose="020B0503020204020204" pitchFamily="34" charset="-122"/>
                <a:ea typeface="微软雅黑" panose="020B0503020204020204" pitchFamily="34" charset="-122"/>
              </a:rPr>
              <a:t>生态的合作伙伴计划。华为云为合作伙伴提供培训、技术、营销、市场的全方位支持，帮助伙伴基于华为鲲鹏云服务进行开发、应用移植，并开辟云市场鲲鹏专区，助力伙伴商业变现。</a:t>
            </a:r>
            <a:endParaRPr lang="zh-CN" altLang="en-US" sz="1600" dirty="0">
              <a:solidFill>
                <a:srgbClr val="666A75"/>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本课程主要讲述鲲鹏社区是如何围绕鲲鹏体系来打造技术</a:t>
            </a:r>
            <a:r>
              <a:rPr lang="zh-CN" altLang="en-US" dirty="0"/>
              <a:t>支持、知识共享和产业</a:t>
            </a:r>
            <a:r>
              <a:rPr lang="zh-CN" altLang="en-US" dirty="0" smtClean="0"/>
              <a:t>互助平台。</a:t>
            </a:r>
            <a:endParaRPr lang="en-US" altLang="zh-CN" dirty="0" smtClean="0"/>
          </a:p>
          <a:p>
            <a:r>
              <a:rPr lang="zh-CN" altLang="en-US" dirty="0" smtClean="0"/>
              <a:t>鲲鹏社区提供多元化云服务，基于</a:t>
            </a:r>
            <a:r>
              <a:rPr lang="zh-CN" altLang="en-US" dirty="0"/>
              <a:t>云服务模式提供完整的自主可控软件栈，快速吸引新业务上线，提供</a:t>
            </a:r>
            <a:r>
              <a:rPr lang="zh-CN" altLang="en-US" dirty="0" smtClean="0"/>
              <a:t>多种业务</a:t>
            </a:r>
            <a:r>
              <a:rPr lang="zh-CN" altLang="en-US" dirty="0"/>
              <a:t>系统迁移</a:t>
            </a:r>
            <a:r>
              <a:rPr lang="zh-CN" altLang="en-US" dirty="0" smtClean="0"/>
              <a:t>工具与指导等服务</a:t>
            </a:r>
            <a:r>
              <a:rPr lang="zh-CN" altLang="en-US" dirty="0"/>
              <a:t>。</a:t>
            </a:r>
            <a:endParaRPr lang="en-US" altLang="zh-CN" dirty="0" smtClean="0"/>
          </a:p>
          <a:p>
            <a:r>
              <a:rPr lang="zh-CN" altLang="en-US" dirty="0" smtClean="0"/>
              <a:t>鲲鹏社区提供</a:t>
            </a:r>
            <a:r>
              <a:rPr lang="zh-CN" altLang="en-US" dirty="0"/>
              <a:t>多样化的开发语言以及开发工具，建立完善的开发社区，培育体系化的职业发展方向，在开源社区及商业软件方面快速形成可支持全国产化技术体系的业务应用</a:t>
            </a:r>
            <a:r>
              <a:rPr lang="zh-CN" altLang="en-US" dirty="0" smtClean="0"/>
              <a:t>生态。</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鲲鹏展翅伙伴计划</a:t>
            </a:r>
            <a:endParaRPr lang="zh-CN" altLang="en-US" sz="3600" dirty="0"/>
          </a:p>
        </p:txBody>
      </p:sp>
      <p:sp>
        <p:nvSpPr>
          <p:cNvPr id="40" name="矩形 39"/>
          <p:cNvSpPr/>
          <p:nvPr/>
        </p:nvSpPr>
        <p:spPr>
          <a:xfrm>
            <a:off x="1288297" y="1243632"/>
            <a:ext cx="10047829" cy="830997"/>
          </a:xfrm>
          <a:prstGeom prst="rect">
            <a:avLst/>
          </a:prstGeom>
        </p:spPr>
        <p:txBody>
          <a:bodyPr wrap="square">
            <a:spAutoFit/>
          </a:bodyPr>
          <a:lstStyle/>
          <a:p>
            <a:pPr lvl="0" algn="just" fontAlgn="base">
              <a:lnSpc>
                <a:spcPct val="150000"/>
              </a:lnSpc>
              <a:spcAft>
                <a:spcPts val="600"/>
              </a:spcAft>
              <a:buSzPct val="60000"/>
              <a:defRPr/>
            </a:pPr>
            <a:r>
              <a:rPr lang="ko-KR" altLang="en-US" sz="1600" dirty="0" smtClean="0">
                <a:latin typeface="宋体" panose="02010600030101010101" pitchFamily="2" charset="-122"/>
                <a:ea typeface="微软雅黑" panose="020B0503020204020204" pitchFamily="34" charset="-122"/>
              </a:rPr>
              <a:t>鲲鹏展翅伙伴计划是华为围绕</a:t>
            </a:r>
            <a:r>
              <a:rPr lang="en-US" altLang="ko-KR" sz="1600" dirty="0" err="1">
                <a:latin typeface="宋体" panose="02010600030101010101" pitchFamily="2" charset="-122"/>
                <a:ea typeface="宋体" panose="02010600030101010101" pitchFamily="2" charset="-122"/>
              </a:rPr>
              <a:t>TaiShan</a:t>
            </a:r>
            <a:r>
              <a:rPr lang="ko-KR" altLang="en-US" sz="1600" dirty="0">
                <a:latin typeface="宋体" panose="02010600030101010101" pitchFamily="2" charset="-122"/>
                <a:ea typeface="微软雅黑" panose="020B0503020204020204" pitchFamily="34" charset="-122"/>
              </a:rPr>
              <a:t>服务器推出的一项合作伙伴计划，</a:t>
            </a:r>
            <a:r>
              <a:rPr lang="ko-KR" altLang="en-US" sz="1600" dirty="0" smtClean="0">
                <a:latin typeface="宋体" panose="02010600030101010101" pitchFamily="2" charset="-122"/>
                <a:ea typeface="微软雅黑" panose="020B0503020204020204" pitchFamily="34" charset="-122"/>
              </a:rPr>
              <a:t>旨在帮助更多的合作伙伴将应用迁移到</a:t>
            </a:r>
            <a:r>
              <a:rPr lang="en-US" altLang="ko-KR" sz="1600" dirty="0" err="1" smtClean="0">
                <a:latin typeface="宋体" panose="02010600030101010101" pitchFamily="2" charset="-122"/>
                <a:ea typeface="宋体" panose="02010600030101010101" pitchFamily="2" charset="-122"/>
              </a:rPr>
              <a:t>TaiShan</a:t>
            </a:r>
            <a:r>
              <a:rPr lang="ko-KR" altLang="en-US" sz="1600" dirty="0">
                <a:latin typeface="宋体" panose="02010600030101010101" pitchFamily="2" charset="-122"/>
                <a:ea typeface="微软雅黑" panose="020B0503020204020204" pitchFamily="34" charset="-122"/>
              </a:rPr>
              <a:t>服务器上</a:t>
            </a:r>
            <a:r>
              <a:rPr lang="ko-KR" altLang="en-US" sz="1600" dirty="0" smtClean="0">
                <a:latin typeface="宋体" panose="02010600030101010101" pitchFamily="2" charset="-122"/>
                <a:ea typeface="微软雅黑" panose="020B0503020204020204" pitchFamily="34" charset="-122"/>
              </a:rPr>
              <a:t>，共建鲲鹏生态</a:t>
            </a:r>
            <a:r>
              <a:rPr lang="ko-KR" altLang="en-US" sz="1600" dirty="0">
                <a:latin typeface="宋体" panose="02010600030101010101" pitchFamily="2" charset="-122"/>
                <a:ea typeface="微软雅黑" panose="020B0503020204020204" pitchFamily="34" charset="-122"/>
              </a:rPr>
              <a:t>，鲲鹏展翅伙伴计划为合作伙伴提供培训、技术、营销、市场的全面支持。</a:t>
            </a:r>
            <a:endParaRPr lang="zh-CN" altLang="en-US" sz="1600" dirty="0">
              <a:solidFill>
                <a:srgbClr val="666A75"/>
              </a:solidFill>
              <a:latin typeface="宋体" panose="02010600030101010101" pitchFamily="2" charset="-122"/>
              <a:ea typeface="宋体" panose="02010600030101010101" pitchFamily="2" charset="-122"/>
            </a:endParaRPr>
          </a:p>
        </p:txBody>
      </p:sp>
      <p:sp>
        <p:nvSpPr>
          <p:cNvPr id="6" name="iṩľîḓê"/>
          <p:cNvSpPr txBox="1"/>
          <p:nvPr/>
        </p:nvSpPr>
        <p:spPr>
          <a:xfrm>
            <a:off x="1476740" y="3604168"/>
            <a:ext cx="1702140" cy="623269"/>
          </a:xfrm>
          <a:prstGeom prst="rect">
            <a:avLst/>
          </a:prstGeom>
          <a:noFill/>
        </p:spPr>
        <p:txBody>
          <a:bodyPr wrap="square" lIns="91440" tIns="45720" rIns="91440" bIns="45720" anchor="ctr" anchorCtr="0">
            <a:noAutofit/>
          </a:bodyPr>
          <a:lstStyle/>
          <a:p>
            <a:pPr marL="0" indent="0">
              <a:buNone/>
            </a:pPr>
            <a:r>
              <a:rPr lang="en-US" altLang="ko-KR" sz="1600" dirty="0" err="1" smtClean="0">
                <a:latin typeface="微软雅黑" panose="020B0503020204020204" pitchFamily="34" charset="-122"/>
                <a:ea typeface="微软雅黑" panose="020B0503020204020204" pitchFamily="34" charset="-122"/>
              </a:rPr>
              <a:t>TaiShan</a:t>
            </a:r>
            <a:r>
              <a:rPr lang="ko-KR" altLang="en-US" sz="1600" dirty="0">
                <a:latin typeface="微软雅黑" panose="020B0503020204020204" pitchFamily="34" charset="-122"/>
                <a:ea typeface="微软雅黑" panose="020B0503020204020204" pitchFamily="34" charset="-122"/>
              </a:rPr>
              <a:t>服务器样机的借用权益</a:t>
            </a:r>
            <a:endParaRPr lang="ko-KR" altLang="en-US" sz="1600" dirty="0">
              <a:latin typeface="微软雅黑" panose="020B0503020204020204" pitchFamily="34" charset="-122"/>
              <a:ea typeface="微软雅黑" panose="020B0503020204020204" pitchFamily="34" charset="-122"/>
            </a:endParaRPr>
          </a:p>
        </p:txBody>
      </p:sp>
      <p:sp>
        <p:nvSpPr>
          <p:cNvPr id="8" name="iṩľîḓê"/>
          <p:cNvSpPr txBox="1"/>
          <p:nvPr/>
        </p:nvSpPr>
        <p:spPr>
          <a:xfrm>
            <a:off x="9344023" y="3660019"/>
            <a:ext cx="1415540" cy="623269"/>
          </a:xfrm>
          <a:prstGeom prst="rect">
            <a:avLst/>
          </a:prstGeom>
          <a:noFill/>
        </p:spPr>
        <p:txBody>
          <a:bodyPr wrap="square" lIns="91440" tIns="45720" rIns="91440" bIns="45720" anchor="ctr" anchorCtr="0">
            <a:normAutofit/>
          </a:bodyPr>
          <a:lstStyle/>
          <a:p>
            <a:pPr marL="0" indent="0">
              <a:buNone/>
            </a:pPr>
            <a:r>
              <a:rPr lang="ko-KR" altLang="en-US" sz="1600" dirty="0" smtClean="0">
                <a:latin typeface="微软雅黑" panose="020B0503020204020204" pitchFamily="34" charset="-122"/>
                <a:ea typeface="微软雅黑" panose="020B0503020204020204" pitchFamily="34" charset="-122"/>
              </a:rPr>
              <a:t>鲲鹏技术兼容性认证证书</a:t>
            </a:r>
            <a:endParaRPr lang="ko-KR" altLang="en-US" sz="1600" dirty="0">
              <a:latin typeface="微软雅黑" panose="020B0503020204020204" pitchFamily="34" charset="-122"/>
              <a:ea typeface="微软雅黑" panose="020B0503020204020204" pitchFamily="34" charset="-122"/>
            </a:endParaRPr>
          </a:p>
        </p:txBody>
      </p:sp>
      <p:sp>
        <p:nvSpPr>
          <p:cNvPr id="10" name="椭圆 9"/>
          <p:cNvSpPr/>
          <p:nvPr/>
        </p:nvSpPr>
        <p:spPr>
          <a:xfrm>
            <a:off x="4984814" y="2784868"/>
            <a:ext cx="2584252" cy="25842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1" name="组合 10"/>
          <p:cNvGrpSpPr/>
          <p:nvPr/>
        </p:nvGrpSpPr>
        <p:grpSpPr>
          <a:xfrm>
            <a:off x="4249718" y="2833309"/>
            <a:ext cx="1495668" cy="2309421"/>
            <a:chOff x="4063636" y="2298214"/>
            <a:chExt cx="1495668" cy="2309421"/>
          </a:xfrm>
        </p:grpSpPr>
        <p:sp>
          <p:nvSpPr>
            <p:cNvPr id="12"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5" name="椭圆 14"/>
          <p:cNvSpPr/>
          <p:nvPr/>
        </p:nvSpPr>
        <p:spPr>
          <a:xfrm>
            <a:off x="3878356" y="2267061"/>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椭圆 15"/>
          <p:cNvSpPr/>
          <p:nvPr/>
        </p:nvSpPr>
        <p:spPr>
          <a:xfrm>
            <a:off x="3207392" y="3567142"/>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椭圆 16"/>
          <p:cNvSpPr/>
          <p:nvPr/>
        </p:nvSpPr>
        <p:spPr>
          <a:xfrm>
            <a:off x="3947601" y="5052901"/>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iṩľîḓê"/>
          <p:cNvSpPr txBox="1"/>
          <p:nvPr/>
        </p:nvSpPr>
        <p:spPr>
          <a:xfrm>
            <a:off x="2013459" y="2443853"/>
            <a:ext cx="1791770" cy="623269"/>
          </a:xfrm>
          <a:prstGeom prst="rect">
            <a:avLst/>
          </a:prstGeom>
          <a:noFill/>
        </p:spPr>
        <p:txBody>
          <a:bodyPr wrap="square" lIns="91440" tIns="45720" rIns="91440" bIns="45720" anchor="ctr" anchorCtr="0">
            <a:noAutofit/>
          </a:bodyPr>
          <a:lstStyle/>
          <a:p>
            <a:pPr marL="0" indent="0">
              <a:buNone/>
            </a:pPr>
            <a:r>
              <a:rPr lang="ko-KR" altLang="en-US" sz="1600" dirty="0" smtClean="0">
                <a:latin typeface="微软雅黑" panose="020B0503020204020204" pitchFamily="34" charset="-122"/>
                <a:ea typeface="微软雅黑" panose="020B0503020204020204" pitchFamily="34" charset="-122"/>
              </a:rPr>
              <a:t>研发技术专家的专项技术支持</a:t>
            </a:r>
            <a:endParaRPr lang="ko-KR" altLang="en-US" sz="1600" dirty="0">
              <a:latin typeface="微软雅黑" panose="020B0503020204020204" pitchFamily="34" charset="-122"/>
              <a:ea typeface="微软雅黑" panose="020B0503020204020204" pitchFamily="34" charset="-122"/>
            </a:endParaRPr>
          </a:p>
        </p:txBody>
      </p:sp>
      <p:sp>
        <p:nvSpPr>
          <p:cNvPr id="22" name="Freeform 19"/>
          <p:cNvSpPr>
            <a:spLocks noEditPoints="1"/>
          </p:cNvSpPr>
          <p:nvPr/>
        </p:nvSpPr>
        <p:spPr bwMode="auto">
          <a:xfrm>
            <a:off x="4100669" y="2531093"/>
            <a:ext cx="344398" cy="250760"/>
          </a:xfrm>
          <a:custGeom>
            <a:avLst/>
            <a:gdLst>
              <a:gd name="T0" fmla="*/ 71 w 176"/>
              <a:gd name="T1" fmla="*/ 60 h 128"/>
              <a:gd name="T2" fmla="*/ 48 w 176"/>
              <a:gd name="T3" fmla="*/ 77 h 128"/>
              <a:gd name="T4" fmla="*/ 64 w 176"/>
              <a:gd name="T5" fmla="*/ 63 h 128"/>
              <a:gd name="T6" fmla="*/ 58 w 176"/>
              <a:gd name="T7" fmla="*/ 62 h 128"/>
              <a:gd name="T8" fmla="*/ 51 w 176"/>
              <a:gd name="T9" fmla="*/ 40 h 128"/>
              <a:gd name="T10" fmla="*/ 54 w 176"/>
              <a:gd name="T11" fmla="*/ 63 h 128"/>
              <a:gd name="T12" fmla="*/ 49 w 176"/>
              <a:gd name="T13" fmla="*/ 86 h 128"/>
              <a:gd name="T14" fmla="*/ 74 w 176"/>
              <a:gd name="T15" fmla="*/ 61 h 128"/>
              <a:gd name="T16" fmla="*/ 109 w 176"/>
              <a:gd name="T17" fmla="*/ 24 h 128"/>
              <a:gd name="T18" fmla="*/ 154 w 176"/>
              <a:gd name="T19" fmla="*/ 30 h 128"/>
              <a:gd name="T20" fmla="*/ 127 w 176"/>
              <a:gd name="T21" fmla="*/ 44 h 128"/>
              <a:gd name="T22" fmla="*/ 92 w 176"/>
              <a:gd name="T23" fmla="*/ 55 h 128"/>
              <a:gd name="T24" fmla="*/ 123 w 176"/>
              <a:gd name="T25" fmla="*/ 60 h 128"/>
              <a:gd name="T26" fmla="*/ 146 w 176"/>
              <a:gd name="T27" fmla="*/ 57 h 128"/>
              <a:gd name="T28" fmla="*/ 126 w 176"/>
              <a:gd name="T29" fmla="*/ 65 h 128"/>
              <a:gd name="T30" fmla="*/ 126 w 176"/>
              <a:gd name="T31" fmla="*/ 69 h 128"/>
              <a:gd name="T32" fmla="*/ 150 w 176"/>
              <a:gd name="T33" fmla="*/ 56 h 128"/>
              <a:gd name="T34" fmla="*/ 158 w 176"/>
              <a:gd name="T35" fmla="*/ 28 h 128"/>
              <a:gd name="T36" fmla="*/ 107 w 176"/>
              <a:gd name="T37" fmla="*/ 20 h 128"/>
              <a:gd name="T38" fmla="*/ 121 w 176"/>
              <a:gd name="T39" fmla="*/ 56 h 128"/>
              <a:gd name="T40" fmla="*/ 97 w 176"/>
              <a:gd name="T41" fmla="*/ 55 h 128"/>
              <a:gd name="T42" fmla="*/ 123 w 176"/>
              <a:gd name="T43" fmla="*/ 48 h 128"/>
              <a:gd name="T44" fmla="*/ 136 w 176"/>
              <a:gd name="T45" fmla="*/ 50 h 128"/>
              <a:gd name="T46" fmla="*/ 95 w 176"/>
              <a:gd name="T47" fmla="*/ 90 h 128"/>
              <a:gd name="T48" fmla="*/ 67 w 176"/>
              <a:gd name="T49" fmla="*/ 80 h 128"/>
              <a:gd name="T50" fmla="*/ 99 w 176"/>
              <a:gd name="T51" fmla="*/ 99 h 128"/>
              <a:gd name="T52" fmla="*/ 125 w 176"/>
              <a:gd name="T53" fmla="*/ 112 h 128"/>
              <a:gd name="T54" fmla="*/ 131 w 176"/>
              <a:gd name="T55" fmla="*/ 79 h 128"/>
              <a:gd name="T56" fmla="*/ 79 w 176"/>
              <a:gd name="T57" fmla="*/ 74 h 128"/>
              <a:gd name="T58" fmla="*/ 113 w 176"/>
              <a:gd name="T59" fmla="*/ 74 h 128"/>
              <a:gd name="T60" fmla="*/ 133 w 176"/>
              <a:gd name="T61" fmla="*/ 100 h 128"/>
              <a:gd name="T62" fmla="*/ 117 w 176"/>
              <a:gd name="T63" fmla="*/ 107 h 128"/>
              <a:gd name="T64" fmla="*/ 133 w 176"/>
              <a:gd name="T65" fmla="*/ 100 h 128"/>
              <a:gd name="T66" fmla="*/ 133 w 176"/>
              <a:gd name="T67" fmla="*/ 91 h 128"/>
              <a:gd name="T68" fmla="*/ 107 w 176"/>
              <a:gd name="T69" fmla="*/ 101 h 128"/>
              <a:gd name="T70" fmla="*/ 121 w 176"/>
              <a:gd name="T71" fmla="*/ 76 h 128"/>
              <a:gd name="T72" fmla="*/ 104 w 176"/>
              <a:gd name="T73" fmla="*/ 98 h 128"/>
              <a:gd name="T74" fmla="*/ 98 w 176"/>
              <a:gd name="T75" fmla="*/ 92 h 128"/>
              <a:gd name="T76" fmla="*/ 166 w 176"/>
              <a:gd name="T77" fmla="*/ 50 h 128"/>
              <a:gd name="T78" fmla="*/ 159 w 176"/>
              <a:gd name="T79" fmla="*/ 54 h 128"/>
              <a:gd name="T80" fmla="*/ 126 w 176"/>
              <a:gd name="T81" fmla="*/ 120 h 128"/>
              <a:gd name="T82" fmla="*/ 8 w 176"/>
              <a:gd name="T83" fmla="*/ 79 h 128"/>
              <a:gd name="T84" fmla="*/ 48 w 176"/>
              <a:gd name="T85" fmla="*/ 36 h 128"/>
              <a:gd name="T86" fmla="*/ 105 w 176"/>
              <a:gd name="T87" fmla="*/ 12 h 128"/>
              <a:gd name="T88" fmla="*/ 109 w 176"/>
              <a:gd name="T89" fmla="*/ 4 h 128"/>
              <a:gd name="T90" fmla="*/ 42 w 176"/>
              <a:gd name="T91" fmla="*/ 31 h 128"/>
              <a:gd name="T92" fmla="*/ 50 w 176"/>
              <a:gd name="T93" fmla="*/ 128 h 128"/>
              <a:gd name="T94" fmla="*/ 176 w 176"/>
              <a:gd name="T95" fmla="*/ 79 h 128"/>
              <a:gd name="T96" fmla="*/ 48 w 176"/>
              <a:gd name="T97" fmla="*/ 64 h 128"/>
              <a:gd name="T98" fmla="*/ 49 w 176"/>
              <a:gd name="T99" fmla="*/ 60 h 128"/>
              <a:gd name="T100" fmla="*/ 41 w 176"/>
              <a:gd name="T101" fmla="*/ 50 h 128"/>
              <a:gd name="T102" fmla="*/ 47 w 176"/>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72" y="57"/>
                </a:moveTo>
                <a:cubicBezTo>
                  <a:pt x="71" y="60"/>
                  <a:pt x="71" y="60"/>
                  <a:pt x="71" y="60"/>
                </a:cubicBezTo>
                <a:cubicBezTo>
                  <a:pt x="63" y="74"/>
                  <a:pt x="59" y="83"/>
                  <a:pt x="50" y="82"/>
                </a:cubicBezTo>
                <a:cubicBezTo>
                  <a:pt x="49" y="82"/>
                  <a:pt x="48" y="79"/>
                  <a:pt x="48" y="77"/>
                </a:cubicBezTo>
                <a:cubicBezTo>
                  <a:pt x="48" y="73"/>
                  <a:pt x="51" y="66"/>
                  <a:pt x="62" y="65"/>
                </a:cubicBezTo>
                <a:cubicBezTo>
                  <a:pt x="63" y="65"/>
                  <a:pt x="64" y="64"/>
                  <a:pt x="64" y="63"/>
                </a:cubicBezTo>
                <a:cubicBezTo>
                  <a:pt x="64" y="62"/>
                  <a:pt x="63" y="61"/>
                  <a:pt x="62" y="61"/>
                </a:cubicBezTo>
                <a:cubicBezTo>
                  <a:pt x="61" y="61"/>
                  <a:pt x="59" y="61"/>
                  <a:pt x="58" y="62"/>
                </a:cubicBezTo>
                <a:cubicBezTo>
                  <a:pt x="55" y="58"/>
                  <a:pt x="51" y="51"/>
                  <a:pt x="53" y="42"/>
                </a:cubicBezTo>
                <a:cubicBezTo>
                  <a:pt x="53" y="41"/>
                  <a:pt x="52" y="40"/>
                  <a:pt x="51" y="40"/>
                </a:cubicBezTo>
                <a:cubicBezTo>
                  <a:pt x="50" y="40"/>
                  <a:pt x="49" y="40"/>
                  <a:pt x="49" y="41"/>
                </a:cubicBezTo>
                <a:cubicBezTo>
                  <a:pt x="47" y="50"/>
                  <a:pt x="50" y="58"/>
                  <a:pt x="54" y="63"/>
                </a:cubicBezTo>
                <a:cubicBezTo>
                  <a:pt x="47" y="66"/>
                  <a:pt x="44" y="71"/>
                  <a:pt x="44" y="76"/>
                </a:cubicBezTo>
                <a:cubicBezTo>
                  <a:pt x="43" y="81"/>
                  <a:pt x="46" y="85"/>
                  <a:pt x="49" y="86"/>
                </a:cubicBezTo>
                <a:cubicBezTo>
                  <a:pt x="51" y="86"/>
                  <a:pt x="51" y="86"/>
                  <a:pt x="51" y="86"/>
                </a:cubicBezTo>
                <a:cubicBezTo>
                  <a:pt x="63" y="86"/>
                  <a:pt x="68" y="74"/>
                  <a:pt x="74" y="61"/>
                </a:cubicBezTo>
                <a:cubicBezTo>
                  <a:pt x="75" y="58"/>
                  <a:pt x="75" y="58"/>
                  <a:pt x="75" y="58"/>
                </a:cubicBezTo>
                <a:cubicBezTo>
                  <a:pt x="83" y="42"/>
                  <a:pt x="95" y="30"/>
                  <a:pt x="109" y="24"/>
                </a:cubicBezTo>
                <a:cubicBezTo>
                  <a:pt x="124" y="18"/>
                  <a:pt x="137" y="17"/>
                  <a:pt x="146" y="21"/>
                </a:cubicBezTo>
                <a:cubicBezTo>
                  <a:pt x="150" y="23"/>
                  <a:pt x="153" y="26"/>
                  <a:pt x="154" y="30"/>
                </a:cubicBezTo>
                <a:cubicBezTo>
                  <a:pt x="156" y="36"/>
                  <a:pt x="149" y="42"/>
                  <a:pt x="141" y="47"/>
                </a:cubicBezTo>
                <a:cubicBezTo>
                  <a:pt x="136" y="45"/>
                  <a:pt x="131" y="44"/>
                  <a:pt x="127" y="44"/>
                </a:cubicBezTo>
                <a:cubicBezTo>
                  <a:pt x="118" y="43"/>
                  <a:pt x="100" y="45"/>
                  <a:pt x="94" y="50"/>
                </a:cubicBezTo>
                <a:cubicBezTo>
                  <a:pt x="93" y="52"/>
                  <a:pt x="92" y="54"/>
                  <a:pt x="92" y="55"/>
                </a:cubicBezTo>
                <a:cubicBezTo>
                  <a:pt x="92" y="56"/>
                  <a:pt x="93" y="58"/>
                  <a:pt x="95" y="59"/>
                </a:cubicBezTo>
                <a:cubicBezTo>
                  <a:pt x="100" y="62"/>
                  <a:pt x="115" y="62"/>
                  <a:pt x="123" y="60"/>
                </a:cubicBezTo>
                <a:cubicBezTo>
                  <a:pt x="125" y="59"/>
                  <a:pt x="133" y="56"/>
                  <a:pt x="141" y="52"/>
                </a:cubicBezTo>
                <a:cubicBezTo>
                  <a:pt x="144" y="54"/>
                  <a:pt x="146" y="55"/>
                  <a:pt x="146" y="57"/>
                </a:cubicBezTo>
                <a:cubicBezTo>
                  <a:pt x="146" y="58"/>
                  <a:pt x="146" y="59"/>
                  <a:pt x="145" y="60"/>
                </a:cubicBezTo>
                <a:cubicBezTo>
                  <a:pt x="141" y="63"/>
                  <a:pt x="133" y="66"/>
                  <a:pt x="126" y="65"/>
                </a:cubicBezTo>
                <a:cubicBezTo>
                  <a:pt x="125" y="65"/>
                  <a:pt x="124" y="66"/>
                  <a:pt x="124" y="67"/>
                </a:cubicBezTo>
                <a:cubicBezTo>
                  <a:pt x="124" y="68"/>
                  <a:pt x="125" y="69"/>
                  <a:pt x="126" y="69"/>
                </a:cubicBezTo>
                <a:cubicBezTo>
                  <a:pt x="133" y="70"/>
                  <a:pt x="143" y="67"/>
                  <a:pt x="148" y="62"/>
                </a:cubicBezTo>
                <a:cubicBezTo>
                  <a:pt x="149" y="60"/>
                  <a:pt x="150" y="58"/>
                  <a:pt x="150" y="56"/>
                </a:cubicBezTo>
                <a:cubicBezTo>
                  <a:pt x="149" y="54"/>
                  <a:pt x="147" y="51"/>
                  <a:pt x="145" y="49"/>
                </a:cubicBezTo>
                <a:cubicBezTo>
                  <a:pt x="153" y="44"/>
                  <a:pt x="161" y="36"/>
                  <a:pt x="158" y="28"/>
                </a:cubicBezTo>
                <a:cubicBezTo>
                  <a:pt x="156" y="24"/>
                  <a:pt x="153" y="20"/>
                  <a:pt x="147" y="17"/>
                </a:cubicBezTo>
                <a:cubicBezTo>
                  <a:pt x="138" y="13"/>
                  <a:pt x="123" y="14"/>
                  <a:pt x="107" y="20"/>
                </a:cubicBezTo>
                <a:cubicBezTo>
                  <a:pt x="92" y="27"/>
                  <a:pt x="80" y="39"/>
                  <a:pt x="72" y="57"/>
                </a:cubicBezTo>
                <a:moveTo>
                  <a:pt x="121" y="56"/>
                </a:moveTo>
                <a:cubicBezTo>
                  <a:pt x="115" y="58"/>
                  <a:pt x="102" y="58"/>
                  <a:pt x="97" y="56"/>
                </a:cubicBezTo>
                <a:cubicBezTo>
                  <a:pt x="97" y="55"/>
                  <a:pt x="97" y="55"/>
                  <a:pt x="97" y="55"/>
                </a:cubicBezTo>
                <a:cubicBezTo>
                  <a:pt x="97" y="55"/>
                  <a:pt x="97" y="54"/>
                  <a:pt x="97" y="53"/>
                </a:cubicBezTo>
                <a:cubicBezTo>
                  <a:pt x="101" y="50"/>
                  <a:pt x="113" y="48"/>
                  <a:pt x="123" y="48"/>
                </a:cubicBezTo>
                <a:cubicBezTo>
                  <a:pt x="127" y="48"/>
                  <a:pt x="127" y="48"/>
                  <a:pt x="127" y="48"/>
                </a:cubicBezTo>
                <a:cubicBezTo>
                  <a:pt x="130" y="48"/>
                  <a:pt x="133" y="48"/>
                  <a:pt x="136" y="50"/>
                </a:cubicBezTo>
                <a:cubicBezTo>
                  <a:pt x="131" y="52"/>
                  <a:pt x="126" y="54"/>
                  <a:pt x="121" y="56"/>
                </a:cubicBezTo>
                <a:moveTo>
                  <a:pt x="95" y="90"/>
                </a:moveTo>
                <a:cubicBezTo>
                  <a:pt x="87" y="84"/>
                  <a:pt x="79" y="79"/>
                  <a:pt x="69" y="78"/>
                </a:cubicBezTo>
                <a:cubicBezTo>
                  <a:pt x="67" y="78"/>
                  <a:pt x="67" y="79"/>
                  <a:pt x="67" y="80"/>
                </a:cubicBezTo>
                <a:cubicBezTo>
                  <a:pt x="67" y="81"/>
                  <a:pt x="67" y="82"/>
                  <a:pt x="69" y="82"/>
                </a:cubicBezTo>
                <a:cubicBezTo>
                  <a:pt x="82" y="83"/>
                  <a:pt x="91" y="91"/>
                  <a:pt x="99" y="99"/>
                </a:cubicBezTo>
                <a:cubicBezTo>
                  <a:pt x="107" y="106"/>
                  <a:pt x="113" y="112"/>
                  <a:pt x="122" y="112"/>
                </a:cubicBezTo>
                <a:cubicBezTo>
                  <a:pt x="123" y="112"/>
                  <a:pt x="124" y="112"/>
                  <a:pt x="125" y="112"/>
                </a:cubicBezTo>
                <a:cubicBezTo>
                  <a:pt x="131" y="111"/>
                  <a:pt x="135" y="107"/>
                  <a:pt x="137" y="102"/>
                </a:cubicBezTo>
                <a:cubicBezTo>
                  <a:pt x="139" y="94"/>
                  <a:pt x="137" y="85"/>
                  <a:pt x="131" y="79"/>
                </a:cubicBezTo>
                <a:cubicBezTo>
                  <a:pt x="121" y="68"/>
                  <a:pt x="102" y="66"/>
                  <a:pt x="80" y="72"/>
                </a:cubicBezTo>
                <a:cubicBezTo>
                  <a:pt x="79" y="72"/>
                  <a:pt x="78" y="74"/>
                  <a:pt x="79" y="74"/>
                </a:cubicBezTo>
                <a:cubicBezTo>
                  <a:pt x="79" y="76"/>
                  <a:pt x="80" y="76"/>
                  <a:pt x="81" y="76"/>
                </a:cubicBezTo>
                <a:cubicBezTo>
                  <a:pt x="93" y="72"/>
                  <a:pt x="105" y="72"/>
                  <a:pt x="113" y="74"/>
                </a:cubicBezTo>
                <a:cubicBezTo>
                  <a:pt x="105" y="76"/>
                  <a:pt x="97" y="82"/>
                  <a:pt x="95" y="90"/>
                </a:cubicBezTo>
                <a:moveTo>
                  <a:pt x="133" y="100"/>
                </a:moveTo>
                <a:cubicBezTo>
                  <a:pt x="132" y="104"/>
                  <a:pt x="129" y="107"/>
                  <a:pt x="125" y="108"/>
                </a:cubicBezTo>
                <a:cubicBezTo>
                  <a:pt x="122" y="108"/>
                  <a:pt x="120" y="108"/>
                  <a:pt x="117" y="107"/>
                </a:cubicBezTo>
                <a:cubicBezTo>
                  <a:pt x="120" y="100"/>
                  <a:pt x="124" y="96"/>
                  <a:pt x="134" y="95"/>
                </a:cubicBezTo>
                <a:cubicBezTo>
                  <a:pt x="134" y="97"/>
                  <a:pt x="133" y="99"/>
                  <a:pt x="133" y="100"/>
                </a:cubicBezTo>
                <a:moveTo>
                  <a:pt x="131" y="86"/>
                </a:moveTo>
                <a:cubicBezTo>
                  <a:pt x="132" y="88"/>
                  <a:pt x="133" y="90"/>
                  <a:pt x="133" y="91"/>
                </a:cubicBezTo>
                <a:cubicBezTo>
                  <a:pt x="123" y="92"/>
                  <a:pt x="117" y="96"/>
                  <a:pt x="113" y="105"/>
                </a:cubicBezTo>
                <a:cubicBezTo>
                  <a:pt x="111" y="104"/>
                  <a:pt x="109" y="102"/>
                  <a:pt x="107" y="101"/>
                </a:cubicBezTo>
                <a:cubicBezTo>
                  <a:pt x="109" y="90"/>
                  <a:pt x="120" y="84"/>
                  <a:pt x="131" y="86"/>
                </a:cubicBezTo>
                <a:moveTo>
                  <a:pt x="121" y="76"/>
                </a:moveTo>
                <a:cubicBezTo>
                  <a:pt x="124" y="78"/>
                  <a:pt x="127" y="80"/>
                  <a:pt x="129" y="82"/>
                </a:cubicBezTo>
                <a:cubicBezTo>
                  <a:pt x="117" y="81"/>
                  <a:pt x="107" y="88"/>
                  <a:pt x="104" y="98"/>
                </a:cubicBezTo>
                <a:cubicBezTo>
                  <a:pt x="103" y="97"/>
                  <a:pt x="103" y="96"/>
                  <a:pt x="102" y="96"/>
                </a:cubicBezTo>
                <a:cubicBezTo>
                  <a:pt x="101" y="94"/>
                  <a:pt x="99" y="94"/>
                  <a:pt x="98" y="92"/>
                </a:cubicBezTo>
                <a:cubicBezTo>
                  <a:pt x="101" y="82"/>
                  <a:pt x="112" y="77"/>
                  <a:pt x="121" y="76"/>
                </a:cubicBezTo>
                <a:moveTo>
                  <a:pt x="166" y="50"/>
                </a:moveTo>
                <a:cubicBezTo>
                  <a:pt x="165" y="48"/>
                  <a:pt x="162" y="48"/>
                  <a:pt x="160" y="49"/>
                </a:cubicBezTo>
                <a:cubicBezTo>
                  <a:pt x="159" y="50"/>
                  <a:pt x="158" y="53"/>
                  <a:pt x="159" y="54"/>
                </a:cubicBezTo>
                <a:cubicBezTo>
                  <a:pt x="165" y="62"/>
                  <a:pt x="168" y="70"/>
                  <a:pt x="168" y="79"/>
                </a:cubicBezTo>
                <a:cubicBezTo>
                  <a:pt x="168" y="102"/>
                  <a:pt x="149" y="120"/>
                  <a:pt x="126" y="120"/>
                </a:cubicBezTo>
                <a:cubicBezTo>
                  <a:pt x="50" y="120"/>
                  <a:pt x="50" y="120"/>
                  <a:pt x="50" y="120"/>
                </a:cubicBezTo>
                <a:cubicBezTo>
                  <a:pt x="27" y="120"/>
                  <a:pt x="8" y="102"/>
                  <a:pt x="8" y="79"/>
                </a:cubicBezTo>
                <a:cubicBezTo>
                  <a:pt x="8" y="58"/>
                  <a:pt x="24" y="41"/>
                  <a:pt x="45" y="38"/>
                </a:cubicBezTo>
                <a:cubicBezTo>
                  <a:pt x="47" y="38"/>
                  <a:pt x="48" y="37"/>
                  <a:pt x="48" y="36"/>
                </a:cubicBezTo>
                <a:cubicBezTo>
                  <a:pt x="54" y="19"/>
                  <a:pt x="70" y="8"/>
                  <a:pt x="88" y="8"/>
                </a:cubicBezTo>
                <a:cubicBezTo>
                  <a:pt x="94" y="8"/>
                  <a:pt x="100" y="9"/>
                  <a:pt x="105" y="12"/>
                </a:cubicBezTo>
                <a:cubicBezTo>
                  <a:pt x="107" y="12"/>
                  <a:pt x="110" y="12"/>
                  <a:pt x="111" y="10"/>
                </a:cubicBezTo>
                <a:cubicBezTo>
                  <a:pt x="111" y="8"/>
                  <a:pt x="111" y="5"/>
                  <a:pt x="109" y="4"/>
                </a:cubicBezTo>
                <a:cubicBezTo>
                  <a:pt x="102" y="2"/>
                  <a:pt x="95" y="0"/>
                  <a:pt x="88" y="0"/>
                </a:cubicBezTo>
                <a:cubicBezTo>
                  <a:pt x="67" y="0"/>
                  <a:pt x="49" y="12"/>
                  <a:pt x="42" y="31"/>
                </a:cubicBezTo>
                <a:cubicBezTo>
                  <a:pt x="18" y="34"/>
                  <a:pt x="0" y="55"/>
                  <a:pt x="0" y="79"/>
                </a:cubicBezTo>
                <a:cubicBezTo>
                  <a:pt x="0" y="106"/>
                  <a:pt x="22" y="128"/>
                  <a:pt x="50" y="128"/>
                </a:cubicBezTo>
                <a:cubicBezTo>
                  <a:pt x="126" y="128"/>
                  <a:pt x="126" y="128"/>
                  <a:pt x="126" y="128"/>
                </a:cubicBezTo>
                <a:cubicBezTo>
                  <a:pt x="153" y="128"/>
                  <a:pt x="176" y="106"/>
                  <a:pt x="176" y="79"/>
                </a:cubicBezTo>
                <a:cubicBezTo>
                  <a:pt x="176" y="68"/>
                  <a:pt x="172" y="58"/>
                  <a:pt x="166" y="50"/>
                </a:cubicBezTo>
                <a:moveTo>
                  <a:pt x="48" y="64"/>
                </a:moveTo>
                <a:cubicBezTo>
                  <a:pt x="49" y="64"/>
                  <a:pt x="49" y="64"/>
                  <a:pt x="50" y="63"/>
                </a:cubicBezTo>
                <a:cubicBezTo>
                  <a:pt x="51" y="62"/>
                  <a:pt x="50" y="61"/>
                  <a:pt x="49" y="60"/>
                </a:cubicBezTo>
                <a:cubicBezTo>
                  <a:pt x="46" y="58"/>
                  <a:pt x="44" y="55"/>
                  <a:pt x="43" y="52"/>
                </a:cubicBezTo>
                <a:cubicBezTo>
                  <a:pt x="43" y="50"/>
                  <a:pt x="42" y="50"/>
                  <a:pt x="41" y="50"/>
                </a:cubicBezTo>
                <a:cubicBezTo>
                  <a:pt x="40" y="50"/>
                  <a:pt x="39" y="51"/>
                  <a:pt x="39" y="52"/>
                </a:cubicBezTo>
                <a:cubicBezTo>
                  <a:pt x="40" y="57"/>
                  <a:pt x="43" y="60"/>
                  <a:pt x="47" y="64"/>
                </a:cubicBezTo>
                <a:lnTo>
                  <a:pt x="48" y="64"/>
                </a:lnTo>
                <a:close/>
              </a:path>
            </a:pathLst>
          </a:custGeom>
          <a:solidFill>
            <a:srgbClr val="00B0F0"/>
          </a:solid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grpSp>
        <p:nvGrpSpPr>
          <p:cNvPr id="23" name="组合 22"/>
          <p:cNvGrpSpPr/>
          <p:nvPr/>
        </p:nvGrpSpPr>
        <p:grpSpPr>
          <a:xfrm>
            <a:off x="3451309" y="3807882"/>
            <a:ext cx="353920" cy="345984"/>
            <a:chOff x="3028163" y="2683864"/>
            <a:chExt cx="353920" cy="345984"/>
          </a:xfrm>
          <a:solidFill>
            <a:srgbClr val="00B0F0"/>
          </a:solidFill>
        </p:grpSpPr>
        <p:sp>
          <p:nvSpPr>
            <p:cNvPr id="24" name="Freeform 20"/>
            <p:cNvSpPr>
              <a:spLocks noEditPoints="1"/>
            </p:cNvSpPr>
            <p:nvPr/>
          </p:nvSpPr>
          <p:spPr bwMode="auto">
            <a:xfrm>
              <a:off x="3028163" y="2899707"/>
              <a:ext cx="271392" cy="130141"/>
            </a:xfrm>
            <a:custGeom>
              <a:avLst/>
              <a:gdLst>
                <a:gd name="T0" fmla="*/ 134 w 139"/>
                <a:gd name="T1" fmla="*/ 44 h 66"/>
                <a:gd name="T2" fmla="*/ 91 w 139"/>
                <a:gd name="T3" fmla="*/ 58 h 66"/>
                <a:gd name="T4" fmla="*/ 91 w 139"/>
                <a:gd name="T5" fmla="*/ 58 h 66"/>
                <a:gd name="T6" fmla="*/ 35 w 139"/>
                <a:gd name="T7" fmla="*/ 32 h 66"/>
                <a:gd name="T8" fmla="*/ 38 w 139"/>
                <a:gd name="T9" fmla="*/ 9 h 66"/>
                <a:gd name="T10" fmla="*/ 22 w 139"/>
                <a:gd name="T11" fmla="*/ 0 h 66"/>
                <a:gd name="T12" fmla="*/ 13 w 139"/>
                <a:gd name="T13" fmla="*/ 2 h 66"/>
                <a:gd name="T14" fmla="*/ 13 w 139"/>
                <a:gd name="T15" fmla="*/ 2 h 66"/>
                <a:gd name="T16" fmla="*/ 12 w 139"/>
                <a:gd name="T17" fmla="*/ 2 h 66"/>
                <a:gd name="T18" fmla="*/ 5 w 139"/>
                <a:gd name="T19" fmla="*/ 28 h 66"/>
                <a:gd name="T20" fmla="*/ 22 w 139"/>
                <a:gd name="T21" fmla="*/ 38 h 66"/>
                <a:gd name="T22" fmla="*/ 29 w 139"/>
                <a:gd name="T23" fmla="*/ 36 h 66"/>
                <a:gd name="T24" fmla="*/ 91 w 139"/>
                <a:gd name="T25" fmla="*/ 66 h 66"/>
                <a:gd name="T26" fmla="*/ 91 w 139"/>
                <a:gd name="T27" fmla="*/ 66 h 66"/>
                <a:gd name="T28" fmla="*/ 139 w 139"/>
                <a:gd name="T29" fmla="*/ 49 h 66"/>
                <a:gd name="T30" fmla="*/ 134 w 139"/>
                <a:gd name="T31" fmla="*/ 44 h 66"/>
                <a:gd name="T32" fmla="*/ 12 w 139"/>
                <a:gd name="T33" fmla="*/ 25 h 66"/>
                <a:gd name="T34" fmla="*/ 11 w 139"/>
                <a:gd name="T35" fmla="*/ 16 h 66"/>
                <a:gd name="T36" fmla="*/ 14 w 139"/>
                <a:gd name="T37" fmla="*/ 10 h 66"/>
                <a:gd name="T38" fmla="*/ 16 w 139"/>
                <a:gd name="T39" fmla="*/ 9 h 66"/>
                <a:gd name="T40" fmla="*/ 22 w 139"/>
                <a:gd name="T41" fmla="*/ 7 h 66"/>
                <a:gd name="T42" fmla="*/ 32 w 139"/>
                <a:gd name="T43" fmla="*/ 13 h 66"/>
                <a:gd name="T44" fmla="*/ 33 w 139"/>
                <a:gd name="T45" fmla="*/ 22 h 66"/>
                <a:gd name="T46" fmla="*/ 31 w 139"/>
                <a:gd name="T47" fmla="*/ 26 h 66"/>
                <a:gd name="T48" fmla="*/ 27 w 139"/>
                <a:gd name="T49" fmla="*/ 29 h 66"/>
                <a:gd name="T50" fmla="*/ 24 w 139"/>
                <a:gd name="T51" fmla="*/ 30 h 66"/>
                <a:gd name="T52" fmla="*/ 22 w 139"/>
                <a:gd name="T53" fmla="*/ 31 h 66"/>
                <a:gd name="T54" fmla="*/ 12 w 139"/>
                <a:gd name="T5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66">
                  <a:moveTo>
                    <a:pt x="134" y="44"/>
                  </a:moveTo>
                  <a:cubicBezTo>
                    <a:pt x="121" y="53"/>
                    <a:pt x="107" y="58"/>
                    <a:pt x="91" y="58"/>
                  </a:cubicBezTo>
                  <a:cubicBezTo>
                    <a:pt x="91" y="58"/>
                    <a:pt x="91" y="58"/>
                    <a:pt x="91" y="58"/>
                  </a:cubicBezTo>
                  <a:cubicBezTo>
                    <a:pt x="69" y="58"/>
                    <a:pt x="49" y="48"/>
                    <a:pt x="35" y="32"/>
                  </a:cubicBezTo>
                  <a:cubicBezTo>
                    <a:pt x="41" y="26"/>
                    <a:pt x="43" y="17"/>
                    <a:pt x="38" y="9"/>
                  </a:cubicBezTo>
                  <a:cubicBezTo>
                    <a:pt x="35" y="3"/>
                    <a:pt x="28" y="0"/>
                    <a:pt x="22" y="0"/>
                  </a:cubicBezTo>
                  <a:cubicBezTo>
                    <a:pt x="19" y="0"/>
                    <a:pt x="16" y="1"/>
                    <a:pt x="13" y="2"/>
                  </a:cubicBezTo>
                  <a:cubicBezTo>
                    <a:pt x="13" y="2"/>
                    <a:pt x="13" y="2"/>
                    <a:pt x="13" y="2"/>
                  </a:cubicBezTo>
                  <a:cubicBezTo>
                    <a:pt x="12" y="2"/>
                    <a:pt x="12" y="2"/>
                    <a:pt x="12" y="2"/>
                  </a:cubicBezTo>
                  <a:cubicBezTo>
                    <a:pt x="3" y="7"/>
                    <a:pt x="0" y="19"/>
                    <a:pt x="5" y="28"/>
                  </a:cubicBezTo>
                  <a:cubicBezTo>
                    <a:pt x="9" y="34"/>
                    <a:pt x="15" y="38"/>
                    <a:pt x="22" y="38"/>
                  </a:cubicBezTo>
                  <a:cubicBezTo>
                    <a:pt x="24" y="38"/>
                    <a:pt x="27" y="37"/>
                    <a:pt x="29" y="36"/>
                  </a:cubicBezTo>
                  <a:cubicBezTo>
                    <a:pt x="44" y="54"/>
                    <a:pt x="66" y="66"/>
                    <a:pt x="91" y="66"/>
                  </a:cubicBezTo>
                  <a:cubicBezTo>
                    <a:pt x="91" y="66"/>
                    <a:pt x="91" y="66"/>
                    <a:pt x="91" y="66"/>
                  </a:cubicBezTo>
                  <a:cubicBezTo>
                    <a:pt x="109" y="66"/>
                    <a:pt x="125" y="60"/>
                    <a:pt x="139" y="49"/>
                  </a:cubicBezTo>
                  <a:lnTo>
                    <a:pt x="134" y="44"/>
                  </a:lnTo>
                  <a:close/>
                  <a:moveTo>
                    <a:pt x="12" y="25"/>
                  </a:moveTo>
                  <a:cubicBezTo>
                    <a:pt x="10" y="22"/>
                    <a:pt x="10" y="19"/>
                    <a:pt x="11" y="16"/>
                  </a:cubicBezTo>
                  <a:cubicBezTo>
                    <a:pt x="11" y="14"/>
                    <a:pt x="13" y="12"/>
                    <a:pt x="14" y="10"/>
                  </a:cubicBezTo>
                  <a:cubicBezTo>
                    <a:pt x="15" y="10"/>
                    <a:pt x="15" y="9"/>
                    <a:pt x="16" y="9"/>
                  </a:cubicBezTo>
                  <a:cubicBezTo>
                    <a:pt x="18" y="8"/>
                    <a:pt x="20" y="7"/>
                    <a:pt x="22" y="7"/>
                  </a:cubicBezTo>
                  <a:cubicBezTo>
                    <a:pt x="26" y="7"/>
                    <a:pt x="29" y="10"/>
                    <a:pt x="32" y="13"/>
                  </a:cubicBezTo>
                  <a:cubicBezTo>
                    <a:pt x="33" y="16"/>
                    <a:pt x="34" y="19"/>
                    <a:pt x="33" y="22"/>
                  </a:cubicBezTo>
                  <a:cubicBezTo>
                    <a:pt x="32" y="23"/>
                    <a:pt x="32" y="25"/>
                    <a:pt x="31" y="26"/>
                  </a:cubicBezTo>
                  <a:cubicBezTo>
                    <a:pt x="30" y="27"/>
                    <a:pt x="29" y="28"/>
                    <a:pt x="27" y="29"/>
                  </a:cubicBezTo>
                  <a:cubicBezTo>
                    <a:pt x="26" y="30"/>
                    <a:pt x="26" y="30"/>
                    <a:pt x="24" y="30"/>
                  </a:cubicBezTo>
                  <a:cubicBezTo>
                    <a:pt x="24" y="31"/>
                    <a:pt x="23" y="31"/>
                    <a:pt x="22" y="31"/>
                  </a:cubicBezTo>
                  <a:cubicBezTo>
                    <a:pt x="18" y="30"/>
                    <a:pt x="14" y="28"/>
                    <a:pt x="12" y="25"/>
                  </a:cubicBezTo>
                </a:path>
              </a:pathLst>
            </a:custGeom>
            <a:grp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25" name="Freeform 21"/>
            <p:cNvSpPr>
              <a:spLocks noEditPoints="1"/>
            </p:cNvSpPr>
            <p:nvPr/>
          </p:nvSpPr>
          <p:spPr bwMode="auto">
            <a:xfrm>
              <a:off x="3048795" y="2683864"/>
              <a:ext cx="195212" cy="182515"/>
            </a:xfrm>
            <a:custGeom>
              <a:avLst/>
              <a:gdLst>
                <a:gd name="T0" fmla="*/ 80 w 99"/>
                <a:gd name="T1" fmla="*/ 0 h 93"/>
                <a:gd name="T2" fmla="*/ 61 w 99"/>
                <a:gd name="T3" fmla="*/ 17 h 93"/>
                <a:gd name="T4" fmla="*/ 0 w 99"/>
                <a:gd name="T5" fmla="*/ 93 h 93"/>
                <a:gd name="T6" fmla="*/ 7 w 99"/>
                <a:gd name="T7" fmla="*/ 93 h 93"/>
                <a:gd name="T8" fmla="*/ 62 w 99"/>
                <a:gd name="T9" fmla="*/ 25 h 93"/>
                <a:gd name="T10" fmla="*/ 80 w 99"/>
                <a:gd name="T11" fmla="*/ 38 h 93"/>
                <a:gd name="T12" fmla="*/ 99 w 99"/>
                <a:gd name="T13" fmla="*/ 19 h 93"/>
                <a:gd name="T14" fmla="*/ 80 w 99"/>
                <a:gd name="T15" fmla="*/ 0 h 93"/>
                <a:gd name="T16" fmla="*/ 91 w 99"/>
                <a:gd name="T17" fmla="*/ 19 h 93"/>
                <a:gd name="T18" fmla="*/ 90 w 99"/>
                <a:gd name="T19" fmla="*/ 23 h 93"/>
                <a:gd name="T20" fmla="*/ 80 w 99"/>
                <a:gd name="T21" fmla="*/ 31 h 93"/>
                <a:gd name="T22" fmla="*/ 69 w 99"/>
                <a:gd name="T23" fmla="*/ 23 h 93"/>
                <a:gd name="T24" fmla="*/ 68 w 99"/>
                <a:gd name="T25" fmla="*/ 19 h 93"/>
                <a:gd name="T26" fmla="*/ 69 w 99"/>
                <a:gd name="T27" fmla="*/ 16 h 93"/>
                <a:gd name="T28" fmla="*/ 80 w 99"/>
                <a:gd name="T29" fmla="*/ 8 h 93"/>
                <a:gd name="T30" fmla="*/ 91 w 99"/>
                <a:gd name="T31" fmla="*/ 16 h 93"/>
                <a:gd name="T32" fmla="*/ 91 w 99"/>
                <a:gd name="T33"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3">
                  <a:moveTo>
                    <a:pt x="80" y="0"/>
                  </a:moveTo>
                  <a:cubicBezTo>
                    <a:pt x="70" y="0"/>
                    <a:pt x="62" y="8"/>
                    <a:pt x="61" y="17"/>
                  </a:cubicBezTo>
                  <a:cubicBezTo>
                    <a:pt x="26" y="26"/>
                    <a:pt x="1" y="56"/>
                    <a:pt x="0" y="93"/>
                  </a:cubicBezTo>
                  <a:cubicBezTo>
                    <a:pt x="7" y="93"/>
                    <a:pt x="7" y="93"/>
                    <a:pt x="7" y="93"/>
                  </a:cubicBezTo>
                  <a:cubicBezTo>
                    <a:pt x="8" y="60"/>
                    <a:pt x="31" y="33"/>
                    <a:pt x="62" y="25"/>
                  </a:cubicBezTo>
                  <a:cubicBezTo>
                    <a:pt x="64" y="32"/>
                    <a:pt x="71" y="38"/>
                    <a:pt x="80" y="38"/>
                  </a:cubicBezTo>
                  <a:cubicBezTo>
                    <a:pt x="90" y="38"/>
                    <a:pt x="99" y="30"/>
                    <a:pt x="99" y="19"/>
                  </a:cubicBezTo>
                  <a:cubicBezTo>
                    <a:pt x="99" y="8"/>
                    <a:pt x="90" y="0"/>
                    <a:pt x="80" y="0"/>
                  </a:cubicBezTo>
                  <a:moveTo>
                    <a:pt x="91" y="19"/>
                  </a:moveTo>
                  <a:cubicBezTo>
                    <a:pt x="91" y="21"/>
                    <a:pt x="91" y="22"/>
                    <a:pt x="90" y="23"/>
                  </a:cubicBezTo>
                  <a:cubicBezTo>
                    <a:pt x="88" y="28"/>
                    <a:pt x="85" y="31"/>
                    <a:pt x="80" y="31"/>
                  </a:cubicBezTo>
                  <a:cubicBezTo>
                    <a:pt x="75" y="31"/>
                    <a:pt x="71" y="27"/>
                    <a:pt x="69" y="23"/>
                  </a:cubicBezTo>
                  <a:cubicBezTo>
                    <a:pt x="69" y="22"/>
                    <a:pt x="68" y="21"/>
                    <a:pt x="68" y="19"/>
                  </a:cubicBezTo>
                  <a:cubicBezTo>
                    <a:pt x="68" y="18"/>
                    <a:pt x="69" y="17"/>
                    <a:pt x="69" y="16"/>
                  </a:cubicBezTo>
                  <a:cubicBezTo>
                    <a:pt x="70" y="11"/>
                    <a:pt x="75" y="8"/>
                    <a:pt x="80" y="8"/>
                  </a:cubicBezTo>
                  <a:cubicBezTo>
                    <a:pt x="85" y="8"/>
                    <a:pt x="89" y="11"/>
                    <a:pt x="91" y="16"/>
                  </a:cubicBezTo>
                  <a:cubicBezTo>
                    <a:pt x="91" y="17"/>
                    <a:pt x="91" y="18"/>
                    <a:pt x="91" y="19"/>
                  </a:cubicBezTo>
                </a:path>
              </a:pathLst>
            </a:custGeom>
            <a:grp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26" name="Freeform 22"/>
            <p:cNvSpPr>
              <a:spLocks noEditPoints="1"/>
            </p:cNvSpPr>
            <p:nvPr/>
          </p:nvSpPr>
          <p:spPr bwMode="auto">
            <a:xfrm>
              <a:off x="3272574" y="2731476"/>
              <a:ext cx="109509" cy="241237"/>
            </a:xfrm>
            <a:custGeom>
              <a:avLst/>
              <a:gdLst>
                <a:gd name="T0" fmla="*/ 44 w 56"/>
                <a:gd name="T1" fmla="*/ 88 h 123"/>
                <a:gd name="T2" fmla="*/ 44 w 56"/>
                <a:gd name="T3" fmla="*/ 88 h 123"/>
                <a:gd name="T4" fmla="*/ 46 w 56"/>
                <a:gd name="T5" fmla="*/ 71 h 123"/>
                <a:gd name="T6" fmla="*/ 3 w 56"/>
                <a:gd name="T7" fmla="*/ 0 h 123"/>
                <a:gd name="T8" fmla="*/ 0 w 56"/>
                <a:gd name="T9" fmla="*/ 7 h 123"/>
                <a:gd name="T10" fmla="*/ 38 w 56"/>
                <a:gd name="T11" fmla="*/ 70 h 123"/>
                <a:gd name="T12" fmla="*/ 36 w 56"/>
                <a:gd name="T13" fmla="*/ 85 h 123"/>
                <a:gd name="T14" fmla="*/ 35 w 56"/>
                <a:gd name="T15" fmla="*/ 85 h 123"/>
                <a:gd name="T16" fmla="*/ 18 w 56"/>
                <a:gd name="T17" fmla="*/ 95 h 123"/>
                <a:gd name="T18" fmla="*/ 25 w 56"/>
                <a:gd name="T19" fmla="*/ 121 h 123"/>
                <a:gd name="T20" fmla="*/ 35 w 56"/>
                <a:gd name="T21" fmla="*/ 123 h 123"/>
                <a:gd name="T22" fmla="*/ 51 w 56"/>
                <a:gd name="T23" fmla="*/ 114 h 123"/>
                <a:gd name="T24" fmla="*/ 44 w 56"/>
                <a:gd name="T25" fmla="*/ 88 h 123"/>
                <a:gd name="T26" fmla="*/ 35 w 56"/>
                <a:gd name="T27" fmla="*/ 116 h 123"/>
                <a:gd name="T28" fmla="*/ 32 w 56"/>
                <a:gd name="T29" fmla="*/ 116 h 123"/>
                <a:gd name="T30" fmla="*/ 29 w 56"/>
                <a:gd name="T31" fmla="*/ 114 h 123"/>
                <a:gd name="T32" fmla="*/ 26 w 56"/>
                <a:gd name="T33" fmla="*/ 112 h 123"/>
                <a:gd name="T34" fmla="*/ 25 w 56"/>
                <a:gd name="T35" fmla="*/ 99 h 123"/>
                <a:gd name="T36" fmla="*/ 35 w 56"/>
                <a:gd name="T37" fmla="*/ 93 h 123"/>
                <a:gd name="T38" fmla="*/ 40 w 56"/>
                <a:gd name="T39" fmla="*/ 95 h 123"/>
                <a:gd name="T40" fmla="*/ 42 w 56"/>
                <a:gd name="T41" fmla="*/ 96 h 123"/>
                <a:gd name="T42" fmla="*/ 46 w 56"/>
                <a:gd name="T43" fmla="*/ 101 h 123"/>
                <a:gd name="T44" fmla="*/ 44 w 56"/>
                <a:gd name="T45" fmla="*/ 110 h 123"/>
                <a:gd name="T46" fmla="*/ 35 w 56"/>
                <a:gd name="T4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123">
                  <a:moveTo>
                    <a:pt x="44" y="88"/>
                  </a:moveTo>
                  <a:cubicBezTo>
                    <a:pt x="44" y="88"/>
                    <a:pt x="44" y="88"/>
                    <a:pt x="44" y="88"/>
                  </a:cubicBezTo>
                  <a:cubicBezTo>
                    <a:pt x="45" y="82"/>
                    <a:pt x="46" y="77"/>
                    <a:pt x="46" y="71"/>
                  </a:cubicBezTo>
                  <a:cubicBezTo>
                    <a:pt x="45" y="40"/>
                    <a:pt x="28" y="13"/>
                    <a:pt x="3" y="0"/>
                  </a:cubicBezTo>
                  <a:cubicBezTo>
                    <a:pt x="0" y="7"/>
                    <a:pt x="0" y="7"/>
                    <a:pt x="0" y="7"/>
                  </a:cubicBezTo>
                  <a:cubicBezTo>
                    <a:pt x="22" y="19"/>
                    <a:pt x="38" y="43"/>
                    <a:pt x="38" y="70"/>
                  </a:cubicBezTo>
                  <a:cubicBezTo>
                    <a:pt x="38" y="75"/>
                    <a:pt x="38" y="80"/>
                    <a:pt x="36" y="85"/>
                  </a:cubicBezTo>
                  <a:cubicBezTo>
                    <a:pt x="35" y="85"/>
                    <a:pt x="35" y="85"/>
                    <a:pt x="35" y="85"/>
                  </a:cubicBezTo>
                  <a:cubicBezTo>
                    <a:pt x="28" y="85"/>
                    <a:pt x="22" y="88"/>
                    <a:pt x="18" y="95"/>
                  </a:cubicBezTo>
                  <a:cubicBezTo>
                    <a:pt x="12" y="104"/>
                    <a:pt x="16" y="116"/>
                    <a:pt x="25" y="121"/>
                  </a:cubicBezTo>
                  <a:cubicBezTo>
                    <a:pt x="28" y="122"/>
                    <a:pt x="31" y="123"/>
                    <a:pt x="35" y="123"/>
                  </a:cubicBezTo>
                  <a:cubicBezTo>
                    <a:pt x="41" y="123"/>
                    <a:pt x="48" y="120"/>
                    <a:pt x="51" y="114"/>
                  </a:cubicBezTo>
                  <a:cubicBezTo>
                    <a:pt x="56" y="105"/>
                    <a:pt x="53" y="93"/>
                    <a:pt x="44" y="88"/>
                  </a:cubicBezTo>
                  <a:moveTo>
                    <a:pt x="35" y="116"/>
                  </a:moveTo>
                  <a:cubicBezTo>
                    <a:pt x="34" y="116"/>
                    <a:pt x="33" y="116"/>
                    <a:pt x="32" y="116"/>
                  </a:cubicBezTo>
                  <a:cubicBezTo>
                    <a:pt x="31" y="115"/>
                    <a:pt x="30" y="115"/>
                    <a:pt x="29" y="114"/>
                  </a:cubicBezTo>
                  <a:cubicBezTo>
                    <a:pt x="28" y="114"/>
                    <a:pt x="27" y="113"/>
                    <a:pt x="26" y="112"/>
                  </a:cubicBezTo>
                  <a:cubicBezTo>
                    <a:pt x="23" y="108"/>
                    <a:pt x="22" y="103"/>
                    <a:pt x="25" y="99"/>
                  </a:cubicBezTo>
                  <a:cubicBezTo>
                    <a:pt x="27" y="95"/>
                    <a:pt x="30" y="93"/>
                    <a:pt x="35" y="93"/>
                  </a:cubicBezTo>
                  <a:cubicBezTo>
                    <a:pt x="36" y="93"/>
                    <a:pt x="38" y="93"/>
                    <a:pt x="40" y="95"/>
                  </a:cubicBezTo>
                  <a:cubicBezTo>
                    <a:pt x="41" y="95"/>
                    <a:pt x="41" y="95"/>
                    <a:pt x="42" y="96"/>
                  </a:cubicBezTo>
                  <a:cubicBezTo>
                    <a:pt x="44" y="97"/>
                    <a:pt x="45" y="99"/>
                    <a:pt x="46" y="101"/>
                  </a:cubicBezTo>
                  <a:cubicBezTo>
                    <a:pt x="46" y="104"/>
                    <a:pt x="46" y="108"/>
                    <a:pt x="44" y="110"/>
                  </a:cubicBezTo>
                  <a:cubicBezTo>
                    <a:pt x="43" y="114"/>
                    <a:pt x="39" y="116"/>
                    <a:pt x="35" y="116"/>
                  </a:cubicBezTo>
                </a:path>
              </a:pathLst>
            </a:custGeom>
            <a:grp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27" name="Freeform 23"/>
            <p:cNvSpPr>
              <a:spLocks noEditPoints="1"/>
            </p:cNvSpPr>
            <p:nvPr/>
          </p:nvSpPr>
          <p:spPr bwMode="auto">
            <a:xfrm>
              <a:off x="3113865" y="2791785"/>
              <a:ext cx="180928" cy="165057"/>
            </a:xfrm>
            <a:custGeom>
              <a:avLst/>
              <a:gdLst>
                <a:gd name="T0" fmla="*/ 98 w 114"/>
                <a:gd name="T1" fmla="*/ 62 h 104"/>
                <a:gd name="T2" fmla="*/ 114 w 114"/>
                <a:gd name="T3" fmla="*/ 52 h 104"/>
                <a:gd name="T4" fmla="*/ 98 w 114"/>
                <a:gd name="T5" fmla="*/ 42 h 104"/>
                <a:gd name="T6" fmla="*/ 93 w 114"/>
                <a:gd name="T7" fmla="*/ 45 h 104"/>
                <a:gd name="T8" fmla="*/ 114 w 114"/>
                <a:gd name="T9" fmla="*/ 34 h 104"/>
                <a:gd name="T10" fmla="*/ 57 w 114"/>
                <a:gd name="T11" fmla="*/ 0 h 104"/>
                <a:gd name="T12" fmla="*/ 0 w 114"/>
                <a:gd name="T13" fmla="*/ 34 h 104"/>
                <a:gd name="T14" fmla="*/ 16 w 114"/>
                <a:gd name="T15" fmla="*/ 42 h 104"/>
                <a:gd name="T16" fmla="*/ 0 w 114"/>
                <a:gd name="T17" fmla="*/ 52 h 104"/>
                <a:gd name="T18" fmla="*/ 57 w 114"/>
                <a:gd name="T19" fmla="*/ 85 h 104"/>
                <a:gd name="T20" fmla="*/ 93 w 114"/>
                <a:gd name="T21" fmla="*/ 64 h 104"/>
                <a:gd name="T22" fmla="*/ 104 w 114"/>
                <a:gd name="T23" fmla="*/ 71 h 104"/>
                <a:gd name="T24" fmla="*/ 57 w 114"/>
                <a:gd name="T25" fmla="*/ 99 h 104"/>
                <a:gd name="T26" fmla="*/ 10 w 114"/>
                <a:gd name="T27" fmla="*/ 71 h 104"/>
                <a:gd name="T28" fmla="*/ 21 w 114"/>
                <a:gd name="T29" fmla="*/ 64 h 104"/>
                <a:gd name="T30" fmla="*/ 16 w 114"/>
                <a:gd name="T31" fmla="*/ 62 h 104"/>
                <a:gd name="T32" fmla="*/ 0 w 114"/>
                <a:gd name="T33" fmla="*/ 71 h 104"/>
                <a:gd name="T34" fmla="*/ 57 w 114"/>
                <a:gd name="T35" fmla="*/ 104 h 104"/>
                <a:gd name="T36" fmla="*/ 114 w 114"/>
                <a:gd name="T37" fmla="*/ 71 h 104"/>
                <a:gd name="T38" fmla="*/ 98 w 114"/>
                <a:gd name="T39" fmla="*/ 62 h 104"/>
                <a:gd name="T40" fmla="*/ 57 w 114"/>
                <a:gd name="T41" fmla="*/ 6 h 104"/>
                <a:gd name="T42" fmla="*/ 104 w 114"/>
                <a:gd name="T43" fmla="*/ 34 h 104"/>
                <a:gd name="T44" fmla="*/ 57 w 114"/>
                <a:gd name="T45" fmla="*/ 61 h 104"/>
                <a:gd name="T46" fmla="*/ 10 w 114"/>
                <a:gd name="T47" fmla="*/ 34 h 104"/>
                <a:gd name="T48" fmla="*/ 57 w 114"/>
                <a:gd name="T49" fmla="*/ 6 h 104"/>
                <a:gd name="T50" fmla="*/ 57 w 114"/>
                <a:gd name="T51" fmla="*/ 81 h 104"/>
                <a:gd name="T52" fmla="*/ 10 w 114"/>
                <a:gd name="T53" fmla="*/ 53 h 104"/>
                <a:gd name="T54" fmla="*/ 21 w 114"/>
                <a:gd name="T55" fmla="*/ 46 h 104"/>
                <a:gd name="T56" fmla="*/ 19 w 114"/>
                <a:gd name="T57" fmla="*/ 45 h 104"/>
                <a:gd name="T58" fmla="*/ 57 w 114"/>
                <a:gd name="T59" fmla="*/ 67 h 104"/>
                <a:gd name="T60" fmla="*/ 93 w 114"/>
                <a:gd name="T61" fmla="*/ 46 h 104"/>
                <a:gd name="T62" fmla="*/ 104 w 114"/>
                <a:gd name="T63" fmla="*/ 53 h 104"/>
                <a:gd name="T64" fmla="*/ 57 w 114"/>
                <a:gd name="T65"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04">
                  <a:moveTo>
                    <a:pt x="98" y="62"/>
                  </a:moveTo>
                  <a:lnTo>
                    <a:pt x="114" y="52"/>
                  </a:lnTo>
                  <a:lnTo>
                    <a:pt x="98" y="42"/>
                  </a:lnTo>
                  <a:lnTo>
                    <a:pt x="93" y="45"/>
                  </a:lnTo>
                  <a:lnTo>
                    <a:pt x="114" y="34"/>
                  </a:lnTo>
                  <a:lnTo>
                    <a:pt x="57" y="0"/>
                  </a:lnTo>
                  <a:lnTo>
                    <a:pt x="0" y="34"/>
                  </a:lnTo>
                  <a:lnTo>
                    <a:pt x="16" y="42"/>
                  </a:lnTo>
                  <a:lnTo>
                    <a:pt x="0" y="52"/>
                  </a:lnTo>
                  <a:lnTo>
                    <a:pt x="57" y="85"/>
                  </a:lnTo>
                  <a:lnTo>
                    <a:pt x="93" y="64"/>
                  </a:lnTo>
                  <a:lnTo>
                    <a:pt x="104" y="71"/>
                  </a:lnTo>
                  <a:lnTo>
                    <a:pt x="57" y="99"/>
                  </a:lnTo>
                  <a:lnTo>
                    <a:pt x="10" y="71"/>
                  </a:lnTo>
                  <a:lnTo>
                    <a:pt x="21" y="64"/>
                  </a:lnTo>
                  <a:lnTo>
                    <a:pt x="16" y="62"/>
                  </a:lnTo>
                  <a:lnTo>
                    <a:pt x="0" y="71"/>
                  </a:lnTo>
                  <a:lnTo>
                    <a:pt x="57" y="104"/>
                  </a:lnTo>
                  <a:lnTo>
                    <a:pt x="114" y="71"/>
                  </a:lnTo>
                  <a:lnTo>
                    <a:pt x="98" y="62"/>
                  </a:lnTo>
                  <a:close/>
                  <a:moveTo>
                    <a:pt x="57" y="6"/>
                  </a:moveTo>
                  <a:lnTo>
                    <a:pt x="104" y="34"/>
                  </a:lnTo>
                  <a:lnTo>
                    <a:pt x="57" y="61"/>
                  </a:lnTo>
                  <a:lnTo>
                    <a:pt x="10" y="34"/>
                  </a:lnTo>
                  <a:lnTo>
                    <a:pt x="57" y="6"/>
                  </a:lnTo>
                  <a:close/>
                  <a:moveTo>
                    <a:pt x="57" y="81"/>
                  </a:moveTo>
                  <a:lnTo>
                    <a:pt x="10" y="53"/>
                  </a:lnTo>
                  <a:lnTo>
                    <a:pt x="21" y="46"/>
                  </a:lnTo>
                  <a:lnTo>
                    <a:pt x="19" y="45"/>
                  </a:lnTo>
                  <a:lnTo>
                    <a:pt x="57" y="67"/>
                  </a:lnTo>
                  <a:lnTo>
                    <a:pt x="93" y="46"/>
                  </a:lnTo>
                  <a:lnTo>
                    <a:pt x="104" y="53"/>
                  </a:lnTo>
                  <a:lnTo>
                    <a:pt x="57" y="81"/>
                  </a:lnTo>
                  <a:close/>
                </a:path>
              </a:pathLst>
            </a:custGeom>
            <a:grp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grpSp>
      <p:sp>
        <p:nvSpPr>
          <p:cNvPr id="28" name="Freeform 24"/>
          <p:cNvSpPr>
            <a:spLocks noEditPoints="1"/>
          </p:cNvSpPr>
          <p:nvPr/>
        </p:nvSpPr>
        <p:spPr bwMode="auto">
          <a:xfrm>
            <a:off x="4225474" y="5348398"/>
            <a:ext cx="345985" cy="250760"/>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5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7"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7" y="60"/>
                  <a:pt x="30" y="68"/>
                  <a:pt x="30" y="78"/>
                </a:cubicBezTo>
                <a:cubicBezTo>
                  <a:pt x="30" y="88"/>
                  <a:pt x="37" y="96"/>
                  <a:pt x="47" y="96"/>
                </a:cubicBezTo>
                <a:cubicBezTo>
                  <a:pt x="89" y="96"/>
                  <a:pt x="89" y="96"/>
                  <a:pt x="89" y="96"/>
                </a:cubicBezTo>
                <a:cubicBezTo>
                  <a:pt x="98" y="96"/>
                  <a:pt x="106" y="88"/>
                  <a:pt x="106" y="78"/>
                </a:cubicBezTo>
                <a:cubicBezTo>
                  <a:pt x="106" y="77"/>
                  <a:pt x="105" y="76"/>
                  <a:pt x="104" y="76"/>
                </a:cubicBezTo>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0B0F0"/>
          </a:solid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grpSp>
        <p:nvGrpSpPr>
          <p:cNvPr id="29" name="组合 28"/>
          <p:cNvGrpSpPr/>
          <p:nvPr/>
        </p:nvGrpSpPr>
        <p:grpSpPr>
          <a:xfrm rot="10800000">
            <a:off x="6805237" y="2843620"/>
            <a:ext cx="1495668" cy="2309421"/>
            <a:chOff x="4063636" y="2298214"/>
            <a:chExt cx="1495668" cy="2309421"/>
          </a:xfrm>
        </p:grpSpPr>
        <p:sp>
          <p:nvSpPr>
            <p:cNvPr id="30"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3" name="椭圆 32"/>
          <p:cNvSpPr/>
          <p:nvPr/>
        </p:nvSpPr>
        <p:spPr>
          <a:xfrm>
            <a:off x="7779840" y="2267061"/>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椭圆 33"/>
          <p:cNvSpPr/>
          <p:nvPr/>
        </p:nvSpPr>
        <p:spPr>
          <a:xfrm>
            <a:off x="8455615" y="3550777"/>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椭圆 34"/>
          <p:cNvSpPr/>
          <p:nvPr/>
        </p:nvSpPr>
        <p:spPr>
          <a:xfrm>
            <a:off x="7817352" y="5052901"/>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25"/>
          <p:cNvSpPr>
            <a:spLocks noEditPoints="1"/>
          </p:cNvSpPr>
          <p:nvPr/>
        </p:nvSpPr>
        <p:spPr bwMode="auto">
          <a:xfrm>
            <a:off x="8028518" y="2519016"/>
            <a:ext cx="344398" cy="347572"/>
          </a:xfrm>
          <a:custGeom>
            <a:avLst/>
            <a:gdLst>
              <a:gd name="T0" fmla="*/ 160 w 176"/>
              <a:gd name="T1" fmla="*/ 113 h 177"/>
              <a:gd name="T2" fmla="*/ 149 w 176"/>
              <a:gd name="T3" fmla="*/ 137 h 177"/>
              <a:gd name="T4" fmla="*/ 77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3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113 h 177"/>
              <a:gd name="T116" fmla="*/ 120 w 176"/>
              <a:gd name="T117" fmla="*/ 97 h 177"/>
              <a:gd name="T118" fmla="*/ 136 w 176"/>
              <a:gd name="T119"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1" y="109"/>
                  <a:pt x="160" y="111"/>
                  <a:pt x="160" y="113"/>
                </a:cubicBezTo>
                <a:cubicBezTo>
                  <a:pt x="160" y="119"/>
                  <a:pt x="160" y="119"/>
                  <a:pt x="160" y="119"/>
                </a:cubicBezTo>
                <a:cubicBezTo>
                  <a:pt x="160" y="125"/>
                  <a:pt x="155" y="134"/>
                  <a:pt x="149" y="137"/>
                </a:cubicBezTo>
                <a:cubicBezTo>
                  <a:pt x="98" y="167"/>
                  <a:pt x="98" y="167"/>
                  <a:pt x="98" y="167"/>
                </a:cubicBezTo>
                <a:cubicBezTo>
                  <a:pt x="93" y="170"/>
                  <a:pt x="83" y="170"/>
                  <a:pt x="77" y="167"/>
                </a:cubicBezTo>
                <a:cubicBezTo>
                  <a:pt x="26" y="137"/>
                  <a:pt x="26" y="137"/>
                  <a:pt x="26" y="137"/>
                </a:cubicBezTo>
                <a:cubicBezTo>
                  <a:pt x="21" y="133"/>
                  <a:pt x="16" y="125"/>
                  <a:pt x="16" y="119"/>
                </a:cubicBezTo>
                <a:cubicBezTo>
                  <a:pt x="16" y="105"/>
                  <a:pt x="16" y="105"/>
                  <a:pt x="16" y="105"/>
                </a:cubicBezTo>
                <a:cubicBezTo>
                  <a:pt x="16" y="104"/>
                  <a:pt x="16" y="104"/>
                  <a:pt x="16" y="104"/>
                </a:cubicBezTo>
                <a:cubicBezTo>
                  <a:pt x="21" y="103"/>
                  <a:pt x="24" y="98"/>
                  <a:pt x="24" y="93"/>
                </a:cubicBezTo>
                <a:cubicBezTo>
                  <a:pt x="24" y="86"/>
                  <a:pt x="19" y="81"/>
                  <a:pt x="12" y="81"/>
                </a:cubicBezTo>
                <a:cubicBezTo>
                  <a:pt x="5" y="81"/>
                  <a:pt x="0" y="86"/>
                  <a:pt x="0" y="93"/>
                </a:cubicBezTo>
                <a:cubicBezTo>
                  <a:pt x="0" y="98"/>
                  <a:pt x="3" y="103"/>
                  <a:pt x="8" y="104"/>
                </a:cubicBezTo>
                <a:cubicBezTo>
                  <a:pt x="8" y="105"/>
                  <a:pt x="8" y="105"/>
                  <a:pt x="8" y="105"/>
                </a:cubicBezTo>
                <a:cubicBezTo>
                  <a:pt x="8" y="119"/>
                  <a:pt x="8" y="119"/>
                  <a:pt x="8" y="119"/>
                </a:cubicBezTo>
                <a:cubicBezTo>
                  <a:pt x="8" y="129"/>
                  <a:pt x="14" y="139"/>
                  <a:pt x="22" y="144"/>
                </a:cubicBezTo>
                <a:cubicBezTo>
                  <a:pt x="73" y="173"/>
                  <a:pt x="73" y="173"/>
                  <a:pt x="73" y="173"/>
                </a:cubicBezTo>
                <a:cubicBezTo>
                  <a:pt x="77" y="176"/>
                  <a:pt x="83" y="177"/>
                  <a:pt x="88" y="177"/>
                </a:cubicBezTo>
                <a:cubicBezTo>
                  <a:pt x="93" y="177"/>
                  <a:pt x="98" y="176"/>
                  <a:pt x="102" y="173"/>
                </a:cubicBezTo>
                <a:cubicBezTo>
                  <a:pt x="153" y="144"/>
                  <a:pt x="153" y="144"/>
                  <a:pt x="153" y="144"/>
                </a:cubicBezTo>
                <a:cubicBezTo>
                  <a:pt x="161" y="139"/>
                  <a:pt x="168" y="128"/>
                  <a:pt x="168" y="119"/>
                </a:cubicBezTo>
                <a:cubicBezTo>
                  <a:pt x="168" y="113"/>
                  <a:pt x="168" y="113"/>
                  <a:pt x="168" y="113"/>
                </a:cubicBezTo>
                <a:cubicBezTo>
                  <a:pt x="168" y="111"/>
                  <a:pt x="166" y="109"/>
                  <a:pt x="164" y="109"/>
                </a:cubicBezTo>
                <a:moveTo>
                  <a:pt x="4" y="93"/>
                </a:moveTo>
                <a:cubicBezTo>
                  <a:pt x="4" y="89"/>
                  <a:pt x="7" y="85"/>
                  <a:pt x="12" y="85"/>
                </a:cubicBezTo>
                <a:cubicBezTo>
                  <a:pt x="16" y="85"/>
                  <a:pt x="20" y="89"/>
                  <a:pt x="20" y="93"/>
                </a:cubicBezTo>
                <a:cubicBezTo>
                  <a:pt x="20" y="97"/>
                  <a:pt x="16" y="101"/>
                  <a:pt x="12" y="101"/>
                </a:cubicBezTo>
                <a:cubicBezTo>
                  <a:pt x="7" y="101"/>
                  <a:pt x="4" y="97"/>
                  <a:pt x="4" y="93"/>
                </a:cubicBezTo>
                <a:moveTo>
                  <a:pt x="168" y="74"/>
                </a:moveTo>
                <a:cubicBezTo>
                  <a:pt x="168" y="73"/>
                  <a:pt x="168" y="73"/>
                  <a:pt x="168" y="73"/>
                </a:cubicBezTo>
                <a:cubicBezTo>
                  <a:pt x="168" y="59"/>
                  <a:pt x="168" y="59"/>
                  <a:pt x="168" y="59"/>
                </a:cubicBezTo>
                <a:cubicBezTo>
                  <a:pt x="168" y="49"/>
                  <a:pt x="162" y="39"/>
                  <a:pt x="153" y="34"/>
                </a:cubicBezTo>
                <a:cubicBezTo>
                  <a:pt x="102" y="5"/>
                  <a:pt x="102" y="5"/>
                  <a:pt x="102" y="5"/>
                </a:cubicBezTo>
                <a:cubicBezTo>
                  <a:pt x="94" y="0"/>
                  <a:pt x="82" y="0"/>
                  <a:pt x="73" y="5"/>
                </a:cubicBezTo>
                <a:cubicBezTo>
                  <a:pt x="22" y="34"/>
                  <a:pt x="22" y="34"/>
                  <a:pt x="22" y="34"/>
                </a:cubicBezTo>
                <a:cubicBezTo>
                  <a:pt x="14" y="39"/>
                  <a:pt x="8" y="50"/>
                  <a:pt x="8" y="59"/>
                </a:cubicBezTo>
                <a:cubicBezTo>
                  <a:pt x="8" y="65"/>
                  <a:pt x="8" y="65"/>
                  <a:pt x="8" y="65"/>
                </a:cubicBezTo>
                <a:cubicBezTo>
                  <a:pt x="8" y="67"/>
                  <a:pt x="9" y="69"/>
                  <a:pt x="12" y="69"/>
                </a:cubicBezTo>
                <a:cubicBezTo>
                  <a:pt x="14" y="69"/>
                  <a:pt x="16" y="67"/>
                  <a:pt x="16" y="65"/>
                </a:cubicBezTo>
                <a:cubicBezTo>
                  <a:pt x="16" y="59"/>
                  <a:pt x="16" y="59"/>
                  <a:pt x="16" y="59"/>
                </a:cubicBezTo>
                <a:cubicBezTo>
                  <a:pt x="16" y="53"/>
                  <a:pt x="21" y="44"/>
                  <a:pt x="26" y="41"/>
                </a:cubicBezTo>
                <a:cubicBezTo>
                  <a:pt x="77" y="11"/>
                  <a:pt x="77" y="11"/>
                  <a:pt x="77" y="11"/>
                </a:cubicBezTo>
                <a:cubicBezTo>
                  <a:pt x="83" y="8"/>
                  <a:pt x="93" y="8"/>
                  <a:pt x="98" y="11"/>
                </a:cubicBezTo>
                <a:cubicBezTo>
                  <a:pt x="149" y="41"/>
                  <a:pt x="149" y="41"/>
                  <a:pt x="149" y="41"/>
                </a:cubicBezTo>
                <a:cubicBezTo>
                  <a:pt x="155" y="44"/>
                  <a:pt x="160" y="52"/>
                  <a:pt x="160" y="59"/>
                </a:cubicBezTo>
                <a:cubicBezTo>
                  <a:pt x="160" y="73"/>
                  <a:pt x="160" y="73"/>
                  <a:pt x="160" y="73"/>
                </a:cubicBezTo>
                <a:cubicBezTo>
                  <a:pt x="160" y="74"/>
                  <a:pt x="160" y="74"/>
                  <a:pt x="160" y="74"/>
                </a:cubicBezTo>
                <a:cubicBezTo>
                  <a:pt x="155" y="75"/>
                  <a:pt x="152" y="80"/>
                  <a:pt x="152" y="85"/>
                </a:cubicBezTo>
                <a:cubicBezTo>
                  <a:pt x="152" y="92"/>
                  <a:pt x="157" y="97"/>
                  <a:pt x="164" y="97"/>
                </a:cubicBezTo>
                <a:cubicBezTo>
                  <a:pt x="171" y="97"/>
                  <a:pt x="176" y="92"/>
                  <a:pt x="176" y="85"/>
                </a:cubicBezTo>
                <a:cubicBezTo>
                  <a:pt x="176" y="80"/>
                  <a:pt x="172" y="75"/>
                  <a:pt x="168" y="74"/>
                </a:cubicBezTo>
                <a:moveTo>
                  <a:pt x="164" y="93"/>
                </a:moveTo>
                <a:cubicBezTo>
                  <a:pt x="159" y="93"/>
                  <a:pt x="156" y="89"/>
                  <a:pt x="156" y="85"/>
                </a:cubicBezTo>
                <a:cubicBezTo>
                  <a:pt x="156" y="81"/>
                  <a:pt x="159" y="77"/>
                  <a:pt x="164" y="77"/>
                </a:cubicBezTo>
                <a:cubicBezTo>
                  <a:pt x="168" y="77"/>
                  <a:pt x="172" y="81"/>
                  <a:pt x="172" y="85"/>
                </a:cubicBezTo>
                <a:cubicBezTo>
                  <a:pt x="172" y="89"/>
                  <a:pt x="168" y="93"/>
                  <a:pt x="164" y="93"/>
                </a:cubicBezTo>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113"/>
                </a:moveTo>
                <a:cubicBezTo>
                  <a:pt x="120" y="113"/>
                  <a:pt x="120" y="113"/>
                  <a:pt x="120" y="113"/>
                </a:cubicBezTo>
                <a:cubicBezTo>
                  <a:pt x="120" y="97"/>
                  <a:pt x="120" y="97"/>
                  <a:pt x="120" y="97"/>
                </a:cubicBezTo>
                <a:cubicBezTo>
                  <a:pt x="136" y="97"/>
                  <a:pt x="136" y="97"/>
                  <a:pt x="136" y="97"/>
                </a:cubicBezTo>
                <a:lnTo>
                  <a:pt x="136" y="113"/>
                </a:lnTo>
                <a:close/>
              </a:path>
            </a:pathLst>
          </a:custGeom>
          <a:solidFill>
            <a:srgbClr val="00B0F0"/>
          </a:solid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37" name="Freeform 26"/>
          <p:cNvSpPr>
            <a:spLocks noEditPoints="1"/>
          </p:cNvSpPr>
          <p:nvPr/>
        </p:nvSpPr>
        <p:spPr bwMode="auto">
          <a:xfrm>
            <a:off x="8084360" y="5343891"/>
            <a:ext cx="331702" cy="330114"/>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rgbClr val="00B0F0"/>
          </a:solid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38" name="Freeform 27"/>
          <p:cNvSpPr>
            <a:spLocks noEditPoints="1"/>
          </p:cNvSpPr>
          <p:nvPr/>
        </p:nvSpPr>
        <p:spPr bwMode="auto">
          <a:xfrm>
            <a:off x="8721517" y="3849040"/>
            <a:ext cx="344398" cy="298372"/>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1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3" y="151"/>
                  <a:pt x="85" y="152"/>
                  <a:pt x="88" y="152"/>
                </a:cubicBezTo>
                <a:cubicBezTo>
                  <a:pt x="90" y="152"/>
                  <a:pt x="92"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moveTo>
                  <a:pt x="168" y="115"/>
                </a:moveTo>
                <a:cubicBezTo>
                  <a:pt x="168" y="120"/>
                  <a:pt x="164" y="124"/>
                  <a:pt x="160" y="124"/>
                </a:cubicBezTo>
                <a:cubicBezTo>
                  <a:pt x="108" y="124"/>
                  <a:pt x="108" y="124"/>
                  <a:pt x="108" y="124"/>
                </a:cubicBezTo>
                <a:cubicBezTo>
                  <a:pt x="105" y="124"/>
                  <a:pt x="103" y="125"/>
                  <a:pt x="101" y="127"/>
                </a:cubicBezTo>
                <a:cubicBezTo>
                  <a:pt x="88" y="144"/>
                  <a:pt x="88" y="144"/>
                  <a:pt x="88" y="144"/>
                </a:cubicBezTo>
                <a:cubicBezTo>
                  <a:pt x="74" y="127"/>
                  <a:pt x="74" y="127"/>
                  <a:pt x="74" y="127"/>
                </a:cubicBezTo>
                <a:cubicBezTo>
                  <a:pt x="72" y="125"/>
                  <a:pt x="70" y="124"/>
                  <a:pt x="68" y="124"/>
                </a:cubicBezTo>
                <a:cubicBezTo>
                  <a:pt x="16" y="124"/>
                  <a:pt x="16" y="124"/>
                  <a:pt x="16" y="124"/>
                </a:cubicBezTo>
                <a:cubicBezTo>
                  <a:pt x="11" y="124"/>
                  <a:pt x="8" y="120"/>
                  <a:pt x="8" y="115"/>
                </a:cubicBezTo>
                <a:cubicBezTo>
                  <a:pt x="8" y="16"/>
                  <a:pt x="8" y="16"/>
                  <a:pt x="8" y="16"/>
                </a:cubicBezTo>
                <a:cubicBezTo>
                  <a:pt x="8" y="12"/>
                  <a:pt x="11" y="8"/>
                  <a:pt x="16" y="8"/>
                </a:cubicBezTo>
                <a:cubicBezTo>
                  <a:pt x="160" y="8"/>
                  <a:pt x="160" y="8"/>
                  <a:pt x="160" y="8"/>
                </a:cubicBezTo>
                <a:cubicBezTo>
                  <a:pt x="164"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0B0F0"/>
          </a:solidFill>
          <a:ln w="9525">
            <a:solidFill>
              <a:srgbClr val="00B0F0"/>
            </a:solidFill>
            <a:round/>
          </a:ln>
        </p:spPr>
        <p:txBody>
          <a:bodyPr vert="horz" wrap="square" lIns="91416" tIns="45708" rIns="91416" bIns="45708" numCol="1" anchor="t" anchorCtr="0" compatLnSpc="1"/>
          <a:lstStyle/>
          <a:p>
            <a:endParaRPr lang="en-US" sz="1800">
              <a:latin typeface="+mn-lt"/>
              <a:cs typeface="+mn-ea"/>
              <a:sym typeface="+mn-lt"/>
            </a:endParaRPr>
          </a:p>
        </p:txBody>
      </p:sp>
      <p:sp>
        <p:nvSpPr>
          <p:cNvPr id="39" name="iṩľîḓê"/>
          <p:cNvSpPr txBox="1"/>
          <p:nvPr/>
        </p:nvSpPr>
        <p:spPr>
          <a:xfrm>
            <a:off x="2302191" y="5197313"/>
            <a:ext cx="1631513" cy="623269"/>
          </a:xfrm>
          <a:prstGeom prst="rect">
            <a:avLst/>
          </a:prstGeom>
          <a:noFill/>
        </p:spPr>
        <p:txBody>
          <a:bodyPr wrap="square" lIns="91440" tIns="45720" rIns="91440" bIns="45720" anchor="ctr" anchorCtr="0">
            <a:normAutofit/>
          </a:bodyPr>
          <a:lstStyle/>
          <a:p>
            <a:pPr marL="0" indent="0">
              <a:buNone/>
            </a:pPr>
            <a:r>
              <a:rPr lang="ko-KR" altLang="en-US" sz="1600" dirty="0" smtClean="0">
                <a:latin typeface="微软雅黑" panose="020B0503020204020204" pitchFamily="34" charset="-122"/>
                <a:ea typeface="微软雅黑" panose="020B0503020204020204" pitchFamily="34" charset="-122"/>
              </a:rPr>
              <a:t>鲲鹏技术的专项技术培训</a:t>
            </a:r>
            <a:endParaRPr lang="ko-KR" altLang="en-US" sz="1600" dirty="0">
              <a:latin typeface="微软雅黑" panose="020B0503020204020204" pitchFamily="34" charset="-122"/>
              <a:ea typeface="微软雅黑" panose="020B0503020204020204" pitchFamily="34" charset="-122"/>
            </a:endParaRPr>
          </a:p>
        </p:txBody>
      </p:sp>
      <p:sp>
        <p:nvSpPr>
          <p:cNvPr id="41" name="iṩľîḓê"/>
          <p:cNvSpPr txBox="1"/>
          <p:nvPr/>
        </p:nvSpPr>
        <p:spPr>
          <a:xfrm>
            <a:off x="8721518" y="5294330"/>
            <a:ext cx="1717578" cy="623269"/>
          </a:xfrm>
          <a:prstGeom prst="rect">
            <a:avLst/>
          </a:prstGeom>
          <a:noFill/>
        </p:spPr>
        <p:txBody>
          <a:bodyPr wrap="square" lIns="91440" tIns="45720" rIns="91440" bIns="45720" anchor="ctr" anchorCtr="0">
            <a:normAutofit fontScale="92500" lnSpcReduction="20000"/>
          </a:bodyPr>
          <a:lstStyle/>
          <a:p>
            <a:pPr>
              <a:lnSpc>
                <a:spcPct val="120000"/>
              </a:lnSpc>
            </a:pPr>
            <a:r>
              <a:rPr lang="ko-KR" altLang="en-US" sz="1700" dirty="0" smtClean="0">
                <a:latin typeface="微软雅黑" panose="020B0503020204020204" pitchFamily="34" charset="-122"/>
                <a:ea typeface="微软雅黑" panose="020B0503020204020204" pitchFamily="34" charset="-122"/>
              </a:rPr>
              <a:t>营销资源及商业机会优先共享</a:t>
            </a:r>
            <a:endParaRPr lang="ko-KR" altLang="en-US" sz="1700" dirty="0">
              <a:latin typeface="微软雅黑" panose="020B0503020204020204" pitchFamily="34" charset="-122"/>
              <a:ea typeface="微软雅黑" panose="020B0503020204020204" pitchFamily="34" charset="-122"/>
            </a:endParaRPr>
          </a:p>
          <a:p>
            <a:pPr marL="0" indent="0" algn="r">
              <a:lnSpc>
                <a:spcPct val="120000"/>
              </a:lnSpc>
              <a:buNone/>
            </a:pPr>
            <a:endParaRPr lang="ko-KR" altLang="en-US" sz="1800" dirty="0">
              <a:latin typeface="宋体" panose="02010600030101010101" pitchFamily="2" charset="-122"/>
              <a:ea typeface="宋体" panose="02010600030101010101" pitchFamily="2" charset="-122"/>
            </a:endParaRPr>
          </a:p>
        </p:txBody>
      </p:sp>
      <p:sp>
        <p:nvSpPr>
          <p:cNvPr id="43" name="椭圆 42"/>
          <p:cNvSpPr/>
          <p:nvPr/>
        </p:nvSpPr>
        <p:spPr>
          <a:xfrm>
            <a:off x="5749802" y="3524134"/>
            <a:ext cx="1051019" cy="10510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ísḻídê"/>
          <p:cNvSpPr/>
          <p:nvPr/>
        </p:nvSpPr>
        <p:spPr>
          <a:xfrm>
            <a:off x="5783222" y="3737925"/>
            <a:ext cx="947649" cy="586210"/>
          </a:xfrm>
          <a:prstGeom prst="rect">
            <a:avLst/>
          </a:prstGeom>
        </p:spPr>
        <p:txBody>
          <a:bodyPr wrap="square" lIns="91440" tIns="45720" rIns="91440" bIns="45720">
            <a:noAutofit/>
          </a:bodyPr>
          <a:lstStyle/>
          <a:p>
            <a:pPr lvl="0" algn="ctr" defTabSz="914400">
              <a:defRPr/>
            </a:pPr>
            <a:r>
              <a:rPr lang="zh-CN" altLang="en-US" sz="1800" b="1" dirty="0" smtClean="0">
                <a:solidFill>
                  <a:schemeClr val="bg1"/>
                </a:solidFill>
                <a:latin typeface="+mn-lt"/>
              </a:rPr>
              <a:t>鲲鹏展翅计划</a:t>
            </a:r>
            <a:endParaRPr lang="zh-CN" altLang="en-US" sz="1800" b="1" dirty="0">
              <a:solidFill>
                <a:schemeClr val="bg1"/>
              </a:solidFill>
              <a:latin typeface="+mn-lt"/>
            </a:endParaRPr>
          </a:p>
        </p:txBody>
      </p:sp>
      <p:sp>
        <p:nvSpPr>
          <p:cNvPr id="42" name="iṩľîḓê"/>
          <p:cNvSpPr txBox="1"/>
          <p:nvPr/>
        </p:nvSpPr>
        <p:spPr>
          <a:xfrm>
            <a:off x="8721517" y="2344838"/>
            <a:ext cx="2005611" cy="623269"/>
          </a:xfrm>
          <a:prstGeom prst="rect">
            <a:avLst/>
          </a:prstGeom>
          <a:noFill/>
        </p:spPr>
        <p:txBody>
          <a:bodyPr wrap="square" lIns="91440" tIns="45720" rIns="91440" bIns="45720" anchor="ctr" anchorCtr="0">
            <a:noAutofit/>
          </a:bodyPr>
          <a:lstStyle/>
          <a:p>
            <a:pPr marL="0" indent="0">
              <a:buNone/>
            </a:pPr>
            <a:r>
              <a:rPr lang="zh-CN" altLang="en-US" sz="1600" dirty="0" smtClean="0">
                <a:latin typeface="微软雅黑" panose="020B0503020204020204" pitchFamily="34" charset="-122"/>
                <a:ea typeface="微软雅黑" panose="020B0503020204020204" pitchFamily="34" charset="-122"/>
              </a:rPr>
              <a:t>智能计算</a:t>
            </a:r>
            <a:r>
              <a:rPr lang="en-US" altLang="zh-CN" sz="1600" dirty="0" err="1" smtClean="0">
                <a:latin typeface="微软雅黑" panose="020B0503020204020204" pitchFamily="34" charset="-122"/>
                <a:ea typeface="微软雅黑" panose="020B0503020204020204" pitchFamily="34" charset="-122"/>
              </a:rPr>
              <a:t>Openlab</a:t>
            </a:r>
            <a:r>
              <a:rPr lang="zh-CN" altLang="en-US" sz="1600" dirty="0" smtClean="0">
                <a:latin typeface="微软雅黑" panose="020B0503020204020204" pitchFamily="34" charset="-122"/>
                <a:ea typeface="微软雅黑" panose="020B0503020204020204" pitchFamily="34" charset="-122"/>
              </a:rPr>
              <a:t>的测试认证支持</a:t>
            </a:r>
            <a:endParaRPr lang="ko-KR"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latin typeface="微软雅黑" panose="020B0503020204020204" pitchFamily="34" charset="-122"/>
                <a:ea typeface="微软雅黑" panose="020B0503020204020204" pitchFamily="34" charset="-122"/>
              </a:rPr>
              <a:t>鲲鹏智数伙伴计划</a:t>
            </a:r>
            <a:endParaRPr lang="zh-CN" altLang="en-US" sz="3600" dirty="0">
              <a:latin typeface="微软雅黑" panose="020B0503020204020204" pitchFamily="34" charset="-122"/>
              <a:ea typeface="微软雅黑" panose="020B0503020204020204" pitchFamily="34" charset="-122"/>
            </a:endParaRPr>
          </a:p>
        </p:txBody>
      </p:sp>
      <p:sp>
        <p:nvSpPr>
          <p:cNvPr id="24" name="矩形 23"/>
          <p:cNvSpPr/>
          <p:nvPr/>
        </p:nvSpPr>
        <p:spPr>
          <a:xfrm>
            <a:off x="1055051" y="1293153"/>
            <a:ext cx="10417812" cy="1015663"/>
          </a:xfrm>
          <a:prstGeom prst="rect">
            <a:avLst/>
          </a:prstGeom>
        </p:spPr>
        <p:txBody>
          <a:bodyPr wrap="square">
            <a:spAutoFit/>
          </a:bodyPr>
          <a:lstStyle/>
          <a:p>
            <a:pPr lvl="0" fontAlgn="base">
              <a:lnSpc>
                <a:spcPct val="125000"/>
              </a:lnSpc>
              <a:spcAft>
                <a:spcPts val="600"/>
              </a:spcAft>
              <a:buSzPct val="60000"/>
              <a:defRPr/>
            </a:pPr>
            <a:r>
              <a:rPr lang="ko-KR" altLang="en-US" sz="1600" dirty="0">
                <a:latin typeface="微软雅黑" panose="020B0503020204020204" pitchFamily="34" charset="-122"/>
                <a:ea typeface="微软雅黑" panose="020B0503020204020204" pitchFamily="34" charset="-122"/>
              </a:rPr>
              <a:t>鲲鹏智数伙伴计划是华为推出的一项面向智能数据产业，携手千行万业合作伙伴，共建开放鲲鹏生态的行动计划。为实现鲲鹏生态下智能数据产业繁荣，各类第三方软硬件产品与华为智能数据与存储解决方案互联互通，生态互助，商业成功，</a:t>
            </a:r>
            <a:r>
              <a:rPr lang="ko-KR" altLang="en-US" sz="1600" dirty="0" smtClean="0">
                <a:latin typeface="微软雅黑" panose="020B0503020204020204" pitchFamily="34" charset="-122"/>
                <a:ea typeface="微软雅黑" panose="020B0503020204020204" pitchFamily="34" charset="-122"/>
              </a:rPr>
              <a:t>华为为合作伙伴提供全面技术与生态支持</a:t>
            </a:r>
            <a:r>
              <a:rPr lang="ko-KR" altLang="en-US" sz="1600" dirty="0">
                <a:latin typeface="微软雅黑" panose="020B0503020204020204" pitchFamily="34" charset="-122"/>
                <a:ea typeface="微软雅黑" panose="020B0503020204020204" pitchFamily="34" charset="-122"/>
              </a:rPr>
              <a:t>。</a:t>
            </a:r>
            <a:endParaRPr lang="zh-CN" altLang="en-US" sz="1600" dirty="0">
              <a:solidFill>
                <a:srgbClr val="666A75"/>
              </a:solidFill>
              <a:latin typeface="微软雅黑" panose="020B0503020204020204" pitchFamily="34" charset="-122"/>
              <a:ea typeface="微软雅黑" panose="020B0503020204020204" pitchFamily="34" charset="-122"/>
            </a:endParaRPr>
          </a:p>
        </p:txBody>
      </p:sp>
      <p:sp>
        <p:nvSpPr>
          <p:cNvPr id="10" name="椭圆 9"/>
          <p:cNvSpPr/>
          <p:nvPr/>
        </p:nvSpPr>
        <p:spPr>
          <a:xfrm>
            <a:off x="4993795" y="3068576"/>
            <a:ext cx="2584252" cy="25842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grpSp>
        <p:nvGrpSpPr>
          <p:cNvPr id="11" name="组合 10"/>
          <p:cNvGrpSpPr/>
          <p:nvPr/>
        </p:nvGrpSpPr>
        <p:grpSpPr>
          <a:xfrm>
            <a:off x="4802753" y="3117017"/>
            <a:ext cx="951614" cy="2309421"/>
            <a:chOff x="4607690" y="2298214"/>
            <a:chExt cx="951614" cy="2309421"/>
          </a:xfrm>
        </p:grpSpPr>
        <p:sp>
          <p:nvSpPr>
            <p:cNvPr id="13"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14"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grpSp>
      <p:sp>
        <p:nvSpPr>
          <p:cNvPr id="15" name="椭圆 14"/>
          <p:cNvSpPr/>
          <p:nvPr/>
        </p:nvSpPr>
        <p:spPr>
          <a:xfrm>
            <a:off x="3887337" y="2550769"/>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17" name="椭圆 16"/>
          <p:cNvSpPr/>
          <p:nvPr/>
        </p:nvSpPr>
        <p:spPr>
          <a:xfrm>
            <a:off x="3956582" y="5336609"/>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18" name="iṩľîḓê"/>
          <p:cNvSpPr txBox="1"/>
          <p:nvPr/>
        </p:nvSpPr>
        <p:spPr>
          <a:xfrm>
            <a:off x="1135230" y="2594472"/>
            <a:ext cx="2597851" cy="1039993"/>
          </a:xfrm>
          <a:prstGeom prst="rect">
            <a:avLst/>
          </a:prstGeom>
          <a:noFill/>
        </p:spPr>
        <p:txBody>
          <a:bodyPr wrap="square" lIns="91440" tIns="45720" rIns="91440" bIns="45720" anchor="ctr" anchorCtr="0">
            <a:noAutofit/>
          </a:bodyPr>
          <a:lstStyle/>
          <a:p>
            <a:pPr marL="0" indent="0">
              <a:buNone/>
            </a:pPr>
            <a:r>
              <a:rPr lang="ko-KR" altLang="en-US" sz="1600" dirty="0" smtClean="0">
                <a:latin typeface="+mn-lt"/>
                <a:ea typeface="微软雅黑" panose="020B0503020204020204" pitchFamily="34" charset="-122"/>
              </a:rPr>
              <a:t>华为智能数据与存储产品</a:t>
            </a:r>
            <a:r>
              <a:rPr lang="ko-KR" altLang="en-US" sz="1600" dirty="0">
                <a:latin typeface="+mn-lt"/>
                <a:ea typeface="微软雅黑" panose="020B0503020204020204" pitchFamily="34" charset="-122"/>
              </a:rPr>
              <a:t>（存储、数据库、大数据、</a:t>
            </a:r>
            <a:r>
              <a:rPr lang="ko-KR" altLang="en-US" sz="1600" dirty="0" smtClean="0">
                <a:latin typeface="+mn-lt"/>
                <a:ea typeface="微软雅黑" panose="020B0503020204020204" pitchFamily="34" charset="-122"/>
              </a:rPr>
              <a:t>桌面云</a:t>
            </a:r>
            <a:r>
              <a:rPr lang="zh-CN" altLang="en-US" sz="1600" dirty="0" smtClean="0">
                <a:latin typeface="+mn-lt"/>
                <a:ea typeface="微软雅黑" panose="020B0503020204020204" pitchFamily="34" charset="-122"/>
              </a:rPr>
              <a:t>等</a:t>
            </a:r>
            <a:r>
              <a:rPr lang="ko-KR" altLang="en-US" sz="1600" dirty="0" smtClean="0">
                <a:latin typeface="+mn-lt"/>
                <a:ea typeface="微软雅黑" panose="020B0503020204020204" pitchFamily="34" charset="-122"/>
              </a:rPr>
              <a:t>）</a:t>
            </a:r>
            <a:r>
              <a:rPr lang="ko-KR" altLang="en-US" sz="1600" dirty="0">
                <a:latin typeface="+mn-lt"/>
                <a:ea typeface="微软雅黑" panose="020B0503020204020204" pitchFamily="34" charset="-122"/>
              </a:rPr>
              <a:t>兼容性认证</a:t>
            </a:r>
            <a:endParaRPr lang="ko-KR" altLang="en-US" sz="1600" dirty="0">
              <a:latin typeface="+mn-lt"/>
              <a:ea typeface="微软雅黑" panose="020B0503020204020204" pitchFamily="34" charset="-122"/>
            </a:endParaRPr>
          </a:p>
        </p:txBody>
      </p:sp>
      <p:sp>
        <p:nvSpPr>
          <p:cNvPr id="20" name="iṩľîḓê"/>
          <p:cNvSpPr txBox="1"/>
          <p:nvPr/>
        </p:nvSpPr>
        <p:spPr>
          <a:xfrm>
            <a:off x="8668088" y="2700921"/>
            <a:ext cx="2660262" cy="653952"/>
          </a:xfrm>
          <a:prstGeom prst="rect">
            <a:avLst/>
          </a:prstGeom>
          <a:noFill/>
        </p:spPr>
        <p:txBody>
          <a:bodyPr wrap="square" lIns="91440" tIns="45720" rIns="91440" bIns="45720" anchor="ctr" anchorCtr="0">
            <a:noAutofit/>
          </a:bodyPr>
          <a:lstStyle/>
          <a:p>
            <a:pPr>
              <a:lnSpc>
                <a:spcPct val="140000"/>
              </a:lnSpc>
            </a:pPr>
            <a:r>
              <a:rPr lang="ko-KR" altLang="en-US" sz="1600" dirty="0" smtClean="0">
                <a:latin typeface="+mn-lt"/>
                <a:ea typeface="微软雅黑" panose="020B0503020204020204" pitchFamily="34" charset="-122"/>
              </a:rPr>
              <a:t>智能数据与存储产品领域的技术社区</a:t>
            </a:r>
            <a:r>
              <a:rPr lang="en-US" altLang="ko-KR" sz="1600" dirty="0">
                <a:latin typeface="+mn-lt"/>
                <a:ea typeface="微软雅黑" panose="020B0503020204020204" pitchFamily="34" charset="-122"/>
              </a:rPr>
              <a:t>&amp;</a:t>
            </a:r>
            <a:r>
              <a:rPr lang="ko-KR" altLang="en-US" sz="1600" dirty="0" smtClean="0">
                <a:latin typeface="+mn-lt"/>
                <a:ea typeface="微软雅黑" panose="020B0503020204020204" pitchFamily="34" charset="-122"/>
              </a:rPr>
              <a:t>专家技术支持</a:t>
            </a:r>
            <a:endParaRPr lang="ko-KR" altLang="en-US" sz="1600" dirty="0">
              <a:latin typeface="+mn-lt"/>
              <a:ea typeface="宋体" panose="02010600030101010101" pitchFamily="2" charset="-122"/>
            </a:endParaRPr>
          </a:p>
          <a:p>
            <a:pPr algn="r">
              <a:lnSpc>
                <a:spcPct val="120000"/>
              </a:lnSpc>
            </a:pPr>
            <a:endParaRPr lang="zh-CN" altLang="en-US" sz="1600" dirty="0">
              <a:latin typeface="+mn-lt"/>
              <a:ea typeface="微软雅黑" panose="020B0503020204020204" pitchFamily="34" charset="-122"/>
            </a:endParaRPr>
          </a:p>
        </p:txBody>
      </p:sp>
      <p:sp>
        <p:nvSpPr>
          <p:cNvPr id="22" name="Freeform 19"/>
          <p:cNvSpPr>
            <a:spLocks noEditPoints="1"/>
          </p:cNvSpPr>
          <p:nvPr/>
        </p:nvSpPr>
        <p:spPr bwMode="auto">
          <a:xfrm>
            <a:off x="4109650" y="2814801"/>
            <a:ext cx="344398" cy="250760"/>
          </a:xfrm>
          <a:custGeom>
            <a:avLst/>
            <a:gdLst>
              <a:gd name="T0" fmla="*/ 71 w 176"/>
              <a:gd name="T1" fmla="*/ 60 h 128"/>
              <a:gd name="T2" fmla="*/ 48 w 176"/>
              <a:gd name="T3" fmla="*/ 77 h 128"/>
              <a:gd name="T4" fmla="*/ 64 w 176"/>
              <a:gd name="T5" fmla="*/ 63 h 128"/>
              <a:gd name="T6" fmla="*/ 58 w 176"/>
              <a:gd name="T7" fmla="*/ 62 h 128"/>
              <a:gd name="T8" fmla="*/ 51 w 176"/>
              <a:gd name="T9" fmla="*/ 40 h 128"/>
              <a:gd name="T10" fmla="*/ 54 w 176"/>
              <a:gd name="T11" fmla="*/ 63 h 128"/>
              <a:gd name="T12" fmla="*/ 49 w 176"/>
              <a:gd name="T13" fmla="*/ 86 h 128"/>
              <a:gd name="T14" fmla="*/ 74 w 176"/>
              <a:gd name="T15" fmla="*/ 61 h 128"/>
              <a:gd name="T16" fmla="*/ 109 w 176"/>
              <a:gd name="T17" fmla="*/ 24 h 128"/>
              <a:gd name="T18" fmla="*/ 154 w 176"/>
              <a:gd name="T19" fmla="*/ 30 h 128"/>
              <a:gd name="T20" fmla="*/ 127 w 176"/>
              <a:gd name="T21" fmla="*/ 44 h 128"/>
              <a:gd name="T22" fmla="*/ 92 w 176"/>
              <a:gd name="T23" fmla="*/ 55 h 128"/>
              <a:gd name="T24" fmla="*/ 123 w 176"/>
              <a:gd name="T25" fmla="*/ 60 h 128"/>
              <a:gd name="T26" fmla="*/ 146 w 176"/>
              <a:gd name="T27" fmla="*/ 57 h 128"/>
              <a:gd name="T28" fmla="*/ 126 w 176"/>
              <a:gd name="T29" fmla="*/ 65 h 128"/>
              <a:gd name="T30" fmla="*/ 126 w 176"/>
              <a:gd name="T31" fmla="*/ 69 h 128"/>
              <a:gd name="T32" fmla="*/ 150 w 176"/>
              <a:gd name="T33" fmla="*/ 56 h 128"/>
              <a:gd name="T34" fmla="*/ 158 w 176"/>
              <a:gd name="T35" fmla="*/ 28 h 128"/>
              <a:gd name="T36" fmla="*/ 107 w 176"/>
              <a:gd name="T37" fmla="*/ 20 h 128"/>
              <a:gd name="T38" fmla="*/ 121 w 176"/>
              <a:gd name="T39" fmla="*/ 56 h 128"/>
              <a:gd name="T40" fmla="*/ 97 w 176"/>
              <a:gd name="T41" fmla="*/ 55 h 128"/>
              <a:gd name="T42" fmla="*/ 123 w 176"/>
              <a:gd name="T43" fmla="*/ 48 h 128"/>
              <a:gd name="T44" fmla="*/ 136 w 176"/>
              <a:gd name="T45" fmla="*/ 50 h 128"/>
              <a:gd name="T46" fmla="*/ 95 w 176"/>
              <a:gd name="T47" fmla="*/ 90 h 128"/>
              <a:gd name="T48" fmla="*/ 67 w 176"/>
              <a:gd name="T49" fmla="*/ 80 h 128"/>
              <a:gd name="T50" fmla="*/ 99 w 176"/>
              <a:gd name="T51" fmla="*/ 99 h 128"/>
              <a:gd name="T52" fmla="*/ 125 w 176"/>
              <a:gd name="T53" fmla="*/ 112 h 128"/>
              <a:gd name="T54" fmla="*/ 131 w 176"/>
              <a:gd name="T55" fmla="*/ 79 h 128"/>
              <a:gd name="T56" fmla="*/ 79 w 176"/>
              <a:gd name="T57" fmla="*/ 74 h 128"/>
              <a:gd name="T58" fmla="*/ 113 w 176"/>
              <a:gd name="T59" fmla="*/ 74 h 128"/>
              <a:gd name="T60" fmla="*/ 133 w 176"/>
              <a:gd name="T61" fmla="*/ 100 h 128"/>
              <a:gd name="T62" fmla="*/ 117 w 176"/>
              <a:gd name="T63" fmla="*/ 107 h 128"/>
              <a:gd name="T64" fmla="*/ 133 w 176"/>
              <a:gd name="T65" fmla="*/ 100 h 128"/>
              <a:gd name="T66" fmla="*/ 133 w 176"/>
              <a:gd name="T67" fmla="*/ 91 h 128"/>
              <a:gd name="T68" fmla="*/ 107 w 176"/>
              <a:gd name="T69" fmla="*/ 101 h 128"/>
              <a:gd name="T70" fmla="*/ 121 w 176"/>
              <a:gd name="T71" fmla="*/ 76 h 128"/>
              <a:gd name="T72" fmla="*/ 104 w 176"/>
              <a:gd name="T73" fmla="*/ 98 h 128"/>
              <a:gd name="T74" fmla="*/ 98 w 176"/>
              <a:gd name="T75" fmla="*/ 92 h 128"/>
              <a:gd name="T76" fmla="*/ 166 w 176"/>
              <a:gd name="T77" fmla="*/ 50 h 128"/>
              <a:gd name="T78" fmla="*/ 159 w 176"/>
              <a:gd name="T79" fmla="*/ 54 h 128"/>
              <a:gd name="T80" fmla="*/ 126 w 176"/>
              <a:gd name="T81" fmla="*/ 120 h 128"/>
              <a:gd name="T82" fmla="*/ 8 w 176"/>
              <a:gd name="T83" fmla="*/ 79 h 128"/>
              <a:gd name="T84" fmla="*/ 48 w 176"/>
              <a:gd name="T85" fmla="*/ 36 h 128"/>
              <a:gd name="T86" fmla="*/ 105 w 176"/>
              <a:gd name="T87" fmla="*/ 12 h 128"/>
              <a:gd name="T88" fmla="*/ 109 w 176"/>
              <a:gd name="T89" fmla="*/ 4 h 128"/>
              <a:gd name="T90" fmla="*/ 42 w 176"/>
              <a:gd name="T91" fmla="*/ 31 h 128"/>
              <a:gd name="T92" fmla="*/ 50 w 176"/>
              <a:gd name="T93" fmla="*/ 128 h 128"/>
              <a:gd name="T94" fmla="*/ 176 w 176"/>
              <a:gd name="T95" fmla="*/ 79 h 128"/>
              <a:gd name="T96" fmla="*/ 48 w 176"/>
              <a:gd name="T97" fmla="*/ 64 h 128"/>
              <a:gd name="T98" fmla="*/ 49 w 176"/>
              <a:gd name="T99" fmla="*/ 60 h 128"/>
              <a:gd name="T100" fmla="*/ 41 w 176"/>
              <a:gd name="T101" fmla="*/ 50 h 128"/>
              <a:gd name="T102" fmla="*/ 47 w 176"/>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72" y="57"/>
                </a:moveTo>
                <a:cubicBezTo>
                  <a:pt x="71" y="60"/>
                  <a:pt x="71" y="60"/>
                  <a:pt x="71" y="60"/>
                </a:cubicBezTo>
                <a:cubicBezTo>
                  <a:pt x="63" y="74"/>
                  <a:pt x="59" y="83"/>
                  <a:pt x="50" y="82"/>
                </a:cubicBezTo>
                <a:cubicBezTo>
                  <a:pt x="49" y="82"/>
                  <a:pt x="48" y="79"/>
                  <a:pt x="48" y="77"/>
                </a:cubicBezTo>
                <a:cubicBezTo>
                  <a:pt x="48" y="73"/>
                  <a:pt x="51" y="66"/>
                  <a:pt x="62" y="65"/>
                </a:cubicBezTo>
                <a:cubicBezTo>
                  <a:pt x="63" y="65"/>
                  <a:pt x="64" y="64"/>
                  <a:pt x="64" y="63"/>
                </a:cubicBezTo>
                <a:cubicBezTo>
                  <a:pt x="64" y="62"/>
                  <a:pt x="63" y="61"/>
                  <a:pt x="62" y="61"/>
                </a:cubicBezTo>
                <a:cubicBezTo>
                  <a:pt x="61" y="61"/>
                  <a:pt x="59" y="61"/>
                  <a:pt x="58" y="62"/>
                </a:cubicBezTo>
                <a:cubicBezTo>
                  <a:pt x="55" y="58"/>
                  <a:pt x="51" y="51"/>
                  <a:pt x="53" y="42"/>
                </a:cubicBezTo>
                <a:cubicBezTo>
                  <a:pt x="53" y="41"/>
                  <a:pt x="52" y="40"/>
                  <a:pt x="51" y="40"/>
                </a:cubicBezTo>
                <a:cubicBezTo>
                  <a:pt x="50" y="40"/>
                  <a:pt x="49" y="40"/>
                  <a:pt x="49" y="41"/>
                </a:cubicBezTo>
                <a:cubicBezTo>
                  <a:pt x="47" y="50"/>
                  <a:pt x="50" y="58"/>
                  <a:pt x="54" y="63"/>
                </a:cubicBezTo>
                <a:cubicBezTo>
                  <a:pt x="47" y="66"/>
                  <a:pt x="44" y="71"/>
                  <a:pt x="44" y="76"/>
                </a:cubicBezTo>
                <a:cubicBezTo>
                  <a:pt x="43" y="81"/>
                  <a:pt x="46" y="85"/>
                  <a:pt x="49" y="86"/>
                </a:cubicBezTo>
                <a:cubicBezTo>
                  <a:pt x="51" y="86"/>
                  <a:pt x="51" y="86"/>
                  <a:pt x="51" y="86"/>
                </a:cubicBezTo>
                <a:cubicBezTo>
                  <a:pt x="63" y="86"/>
                  <a:pt x="68" y="74"/>
                  <a:pt x="74" y="61"/>
                </a:cubicBezTo>
                <a:cubicBezTo>
                  <a:pt x="75" y="58"/>
                  <a:pt x="75" y="58"/>
                  <a:pt x="75" y="58"/>
                </a:cubicBezTo>
                <a:cubicBezTo>
                  <a:pt x="83" y="42"/>
                  <a:pt x="95" y="30"/>
                  <a:pt x="109" y="24"/>
                </a:cubicBezTo>
                <a:cubicBezTo>
                  <a:pt x="124" y="18"/>
                  <a:pt x="137" y="17"/>
                  <a:pt x="146" y="21"/>
                </a:cubicBezTo>
                <a:cubicBezTo>
                  <a:pt x="150" y="23"/>
                  <a:pt x="153" y="26"/>
                  <a:pt x="154" y="30"/>
                </a:cubicBezTo>
                <a:cubicBezTo>
                  <a:pt x="156" y="36"/>
                  <a:pt x="149" y="42"/>
                  <a:pt x="141" y="47"/>
                </a:cubicBezTo>
                <a:cubicBezTo>
                  <a:pt x="136" y="45"/>
                  <a:pt x="131" y="44"/>
                  <a:pt x="127" y="44"/>
                </a:cubicBezTo>
                <a:cubicBezTo>
                  <a:pt x="118" y="43"/>
                  <a:pt x="100" y="45"/>
                  <a:pt x="94" y="50"/>
                </a:cubicBezTo>
                <a:cubicBezTo>
                  <a:pt x="93" y="52"/>
                  <a:pt x="92" y="54"/>
                  <a:pt x="92" y="55"/>
                </a:cubicBezTo>
                <a:cubicBezTo>
                  <a:pt x="92" y="56"/>
                  <a:pt x="93" y="58"/>
                  <a:pt x="95" y="59"/>
                </a:cubicBezTo>
                <a:cubicBezTo>
                  <a:pt x="100" y="62"/>
                  <a:pt x="115" y="62"/>
                  <a:pt x="123" y="60"/>
                </a:cubicBezTo>
                <a:cubicBezTo>
                  <a:pt x="125" y="59"/>
                  <a:pt x="133" y="56"/>
                  <a:pt x="141" y="52"/>
                </a:cubicBezTo>
                <a:cubicBezTo>
                  <a:pt x="144" y="54"/>
                  <a:pt x="146" y="55"/>
                  <a:pt x="146" y="57"/>
                </a:cubicBezTo>
                <a:cubicBezTo>
                  <a:pt x="146" y="58"/>
                  <a:pt x="146" y="59"/>
                  <a:pt x="145" y="60"/>
                </a:cubicBezTo>
                <a:cubicBezTo>
                  <a:pt x="141" y="63"/>
                  <a:pt x="133" y="66"/>
                  <a:pt x="126" y="65"/>
                </a:cubicBezTo>
                <a:cubicBezTo>
                  <a:pt x="125" y="65"/>
                  <a:pt x="124" y="66"/>
                  <a:pt x="124" y="67"/>
                </a:cubicBezTo>
                <a:cubicBezTo>
                  <a:pt x="124" y="68"/>
                  <a:pt x="125" y="69"/>
                  <a:pt x="126" y="69"/>
                </a:cubicBezTo>
                <a:cubicBezTo>
                  <a:pt x="133" y="70"/>
                  <a:pt x="143" y="67"/>
                  <a:pt x="148" y="62"/>
                </a:cubicBezTo>
                <a:cubicBezTo>
                  <a:pt x="149" y="60"/>
                  <a:pt x="150" y="58"/>
                  <a:pt x="150" y="56"/>
                </a:cubicBezTo>
                <a:cubicBezTo>
                  <a:pt x="149" y="54"/>
                  <a:pt x="147" y="51"/>
                  <a:pt x="145" y="49"/>
                </a:cubicBezTo>
                <a:cubicBezTo>
                  <a:pt x="153" y="44"/>
                  <a:pt x="161" y="36"/>
                  <a:pt x="158" y="28"/>
                </a:cubicBezTo>
                <a:cubicBezTo>
                  <a:pt x="156" y="24"/>
                  <a:pt x="153" y="20"/>
                  <a:pt x="147" y="17"/>
                </a:cubicBezTo>
                <a:cubicBezTo>
                  <a:pt x="138" y="13"/>
                  <a:pt x="123" y="14"/>
                  <a:pt x="107" y="20"/>
                </a:cubicBezTo>
                <a:cubicBezTo>
                  <a:pt x="92" y="27"/>
                  <a:pt x="80" y="39"/>
                  <a:pt x="72" y="57"/>
                </a:cubicBezTo>
                <a:moveTo>
                  <a:pt x="121" y="56"/>
                </a:moveTo>
                <a:cubicBezTo>
                  <a:pt x="115" y="58"/>
                  <a:pt x="102" y="58"/>
                  <a:pt x="97" y="56"/>
                </a:cubicBezTo>
                <a:cubicBezTo>
                  <a:pt x="97" y="55"/>
                  <a:pt x="97" y="55"/>
                  <a:pt x="97" y="55"/>
                </a:cubicBezTo>
                <a:cubicBezTo>
                  <a:pt x="97" y="55"/>
                  <a:pt x="97" y="54"/>
                  <a:pt x="97" y="53"/>
                </a:cubicBezTo>
                <a:cubicBezTo>
                  <a:pt x="101" y="50"/>
                  <a:pt x="113" y="48"/>
                  <a:pt x="123" y="48"/>
                </a:cubicBezTo>
                <a:cubicBezTo>
                  <a:pt x="127" y="48"/>
                  <a:pt x="127" y="48"/>
                  <a:pt x="127" y="48"/>
                </a:cubicBezTo>
                <a:cubicBezTo>
                  <a:pt x="130" y="48"/>
                  <a:pt x="133" y="48"/>
                  <a:pt x="136" y="50"/>
                </a:cubicBezTo>
                <a:cubicBezTo>
                  <a:pt x="131" y="52"/>
                  <a:pt x="126" y="54"/>
                  <a:pt x="121" y="56"/>
                </a:cubicBezTo>
                <a:moveTo>
                  <a:pt x="95" y="90"/>
                </a:moveTo>
                <a:cubicBezTo>
                  <a:pt x="87" y="84"/>
                  <a:pt x="79" y="79"/>
                  <a:pt x="69" y="78"/>
                </a:cubicBezTo>
                <a:cubicBezTo>
                  <a:pt x="67" y="78"/>
                  <a:pt x="67" y="79"/>
                  <a:pt x="67" y="80"/>
                </a:cubicBezTo>
                <a:cubicBezTo>
                  <a:pt x="67" y="81"/>
                  <a:pt x="67" y="82"/>
                  <a:pt x="69" y="82"/>
                </a:cubicBezTo>
                <a:cubicBezTo>
                  <a:pt x="82" y="83"/>
                  <a:pt x="91" y="91"/>
                  <a:pt x="99" y="99"/>
                </a:cubicBezTo>
                <a:cubicBezTo>
                  <a:pt x="107" y="106"/>
                  <a:pt x="113" y="112"/>
                  <a:pt x="122" y="112"/>
                </a:cubicBezTo>
                <a:cubicBezTo>
                  <a:pt x="123" y="112"/>
                  <a:pt x="124" y="112"/>
                  <a:pt x="125" y="112"/>
                </a:cubicBezTo>
                <a:cubicBezTo>
                  <a:pt x="131" y="111"/>
                  <a:pt x="135" y="107"/>
                  <a:pt x="137" y="102"/>
                </a:cubicBezTo>
                <a:cubicBezTo>
                  <a:pt x="139" y="94"/>
                  <a:pt x="137" y="85"/>
                  <a:pt x="131" y="79"/>
                </a:cubicBezTo>
                <a:cubicBezTo>
                  <a:pt x="121" y="68"/>
                  <a:pt x="102" y="66"/>
                  <a:pt x="80" y="72"/>
                </a:cubicBezTo>
                <a:cubicBezTo>
                  <a:pt x="79" y="72"/>
                  <a:pt x="78" y="74"/>
                  <a:pt x="79" y="74"/>
                </a:cubicBezTo>
                <a:cubicBezTo>
                  <a:pt x="79" y="76"/>
                  <a:pt x="80" y="76"/>
                  <a:pt x="81" y="76"/>
                </a:cubicBezTo>
                <a:cubicBezTo>
                  <a:pt x="93" y="72"/>
                  <a:pt x="105" y="72"/>
                  <a:pt x="113" y="74"/>
                </a:cubicBezTo>
                <a:cubicBezTo>
                  <a:pt x="105" y="76"/>
                  <a:pt x="97" y="82"/>
                  <a:pt x="95" y="90"/>
                </a:cubicBezTo>
                <a:moveTo>
                  <a:pt x="133" y="100"/>
                </a:moveTo>
                <a:cubicBezTo>
                  <a:pt x="132" y="104"/>
                  <a:pt x="129" y="107"/>
                  <a:pt x="125" y="108"/>
                </a:cubicBezTo>
                <a:cubicBezTo>
                  <a:pt x="122" y="108"/>
                  <a:pt x="120" y="108"/>
                  <a:pt x="117" y="107"/>
                </a:cubicBezTo>
                <a:cubicBezTo>
                  <a:pt x="120" y="100"/>
                  <a:pt x="124" y="96"/>
                  <a:pt x="134" y="95"/>
                </a:cubicBezTo>
                <a:cubicBezTo>
                  <a:pt x="134" y="97"/>
                  <a:pt x="133" y="99"/>
                  <a:pt x="133" y="100"/>
                </a:cubicBezTo>
                <a:moveTo>
                  <a:pt x="131" y="86"/>
                </a:moveTo>
                <a:cubicBezTo>
                  <a:pt x="132" y="88"/>
                  <a:pt x="133" y="90"/>
                  <a:pt x="133" y="91"/>
                </a:cubicBezTo>
                <a:cubicBezTo>
                  <a:pt x="123" y="92"/>
                  <a:pt x="117" y="96"/>
                  <a:pt x="113" y="105"/>
                </a:cubicBezTo>
                <a:cubicBezTo>
                  <a:pt x="111" y="104"/>
                  <a:pt x="109" y="102"/>
                  <a:pt x="107" y="101"/>
                </a:cubicBezTo>
                <a:cubicBezTo>
                  <a:pt x="109" y="90"/>
                  <a:pt x="120" y="84"/>
                  <a:pt x="131" y="86"/>
                </a:cubicBezTo>
                <a:moveTo>
                  <a:pt x="121" y="76"/>
                </a:moveTo>
                <a:cubicBezTo>
                  <a:pt x="124" y="78"/>
                  <a:pt x="127" y="80"/>
                  <a:pt x="129" y="82"/>
                </a:cubicBezTo>
                <a:cubicBezTo>
                  <a:pt x="117" y="81"/>
                  <a:pt x="107" y="88"/>
                  <a:pt x="104" y="98"/>
                </a:cubicBezTo>
                <a:cubicBezTo>
                  <a:pt x="103" y="97"/>
                  <a:pt x="103" y="96"/>
                  <a:pt x="102" y="96"/>
                </a:cubicBezTo>
                <a:cubicBezTo>
                  <a:pt x="101" y="94"/>
                  <a:pt x="99" y="94"/>
                  <a:pt x="98" y="92"/>
                </a:cubicBezTo>
                <a:cubicBezTo>
                  <a:pt x="101" y="82"/>
                  <a:pt x="112" y="77"/>
                  <a:pt x="121" y="76"/>
                </a:cubicBezTo>
                <a:moveTo>
                  <a:pt x="166" y="50"/>
                </a:moveTo>
                <a:cubicBezTo>
                  <a:pt x="165" y="48"/>
                  <a:pt x="162" y="48"/>
                  <a:pt x="160" y="49"/>
                </a:cubicBezTo>
                <a:cubicBezTo>
                  <a:pt x="159" y="50"/>
                  <a:pt x="158" y="53"/>
                  <a:pt x="159" y="54"/>
                </a:cubicBezTo>
                <a:cubicBezTo>
                  <a:pt x="165" y="62"/>
                  <a:pt x="168" y="70"/>
                  <a:pt x="168" y="79"/>
                </a:cubicBezTo>
                <a:cubicBezTo>
                  <a:pt x="168" y="102"/>
                  <a:pt x="149" y="120"/>
                  <a:pt x="126" y="120"/>
                </a:cubicBezTo>
                <a:cubicBezTo>
                  <a:pt x="50" y="120"/>
                  <a:pt x="50" y="120"/>
                  <a:pt x="50" y="120"/>
                </a:cubicBezTo>
                <a:cubicBezTo>
                  <a:pt x="27" y="120"/>
                  <a:pt x="8" y="102"/>
                  <a:pt x="8" y="79"/>
                </a:cubicBezTo>
                <a:cubicBezTo>
                  <a:pt x="8" y="58"/>
                  <a:pt x="24" y="41"/>
                  <a:pt x="45" y="38"/>
                </a:cubicBezTo>
                <a:cubicBezTo>
                  <a:pt x="47" y="38"/>
                  <a:pt x="48" y="37"/>
                  <a:pt x="48" y="36"/>
                </a:cubicBezTo>
                <a:cubicBezTo>
                  <a:pt x="54" y="19"/>
                  <a:pt x="70" y="8"/>
                  <a:pt x="88" y="8"/>
                </a:cubicBezTo>
                <a:cubicBezTo>
                  <a:pt x="94" y="8"/>
                  <a:pt x="100" y="9"/>
                  <a:pt x="105" y="12"/>
                </a:cubicBezTo>
                <a:cubicBezTo>
                  <a:pt x="107" y="12"/>
                  <a:pt x="110" y="12"/>
                  <a:pt x="111" y="10"/>
                </a:cubicBezTo>
                <a:cubicBezTo>
                  <a:pt x="111" y="8"/>
                  <a:pt x="111" y="5"/>
                  <a:pt x="109" y="4"/>
                </a:cubicBezTo>
                <a:cubicBezTo>
                  <a:pt x="102" y="2"/>
                  <a:pt x="95" y="0"/>
                  <a:pt x="88" y="0"/>
                </a:cubicBezTo>
                <a:cubicBezTo>
                  <a:pt x="67" y="0"/>
                  <a:pt x="49" y="12"/>
                  <a:pt x="42" y="31"/>
                </a:cubicBezTo>
                <a:cubicBezTo>
                  <a:pt x="18" y="34"/>
                  <a:pt x="0" y="55"/>
                  <a:pt x="0" y="79"/>
                </a:cubicBezTo>
                <a:cubicBezTo>
                  <a:pt x="0" y="106"/>
                  <a:pt x="22" y="128"/>
                  <a:pt x="50" y="128"/>
                </a:cubicBezTo>
                <a:cubicBezTo>
                  <a:pt x="126" y="128"/>
                  <a:pt x="126" y="128"/>
                  <a:pt x="126" y="128"/>
                </a:cubicBezTo>
                <a:cubicBezTo>
                  <a:pt x="153" y="128"/>
                  <a:pt x="176" y="106"/>
                  <a:pt x="176" y="79"/>
                </a:cubicBezTo>
                <a:cubicBezTo>
                  <a:pt x="176" y="68"/>
                  <a:pt x="172" y="58"/>
                  <a:pt x="166" y="50"/>
                </a:cubicBezTo>
                <a:moveTo>
                  <a:pt x="48" y="64"/>
                </a:moveTo>
                <a:cubicBezTo>
                  <a:pt x="49" y="64"/>
                  <a:pt x="49" y="64"/>
                  <a:pt x="50" y="63"/>
                </a:cubicBezTo>
                <a:cubicBezTo>
                  <a:pt x="51" y="62"/>
                  <a:pt x="50" y="61"/>
                  <a:pt x="49" y="60"/>
                </a:cubicBezTo>
                <a:cubicBezTo>
                  <a:pt x="46" y="58"/>
                  <a:pt x="44" y="55"/>
                  <a:pt x="43" y="52"/>
                </a:cubicBezTo>
                <a:cubicBezTo>
                  <a:pt x="43" y="50"/>
                  <a:pt x="42" y="50"/>
                  <a:pt x="41" y="50"/>
                </a:cubicBezTo>
                <a:cubicBezTo>
                  <a:pt x="40" y="50"/>
                  <a:pt x="39" y="51"/>
                  <a:pt x="39" y="52"/>
                </a:cubicBezTo>
                <a:cubicBezTo>
                  <a:pt x="40" y="57"/>
                  <a:pt x="43" y="60"/>
                  <a:pt x="47" y="64"/>
                </a:cubicBezTo>
                <a:lnTo>
                  <a:pt x="48" y="64"/>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mn-lt"/>
              <a:ea typeface="微软雅黑" panose="020B0503020204020204" pitchFamily="34" charset="-122"/>
              <a:cs typeface="+mn-ea"/>
              <a:sym typeface="+mn-lt"/>
            </a:endParaRPr>
          </a:p>
        </p:txBody>
      </p:sp>
      <p:sp>
        <p:nvSpPr>
          <p:cNvPr id="28" name="Freeform 24"/>
          <p:cNvSpPr>
            <a:spLocks noEditPoints="1"/>
          </p:cNvSpPr>
          <p:nvPr/>
        </p:nvSpPr>
        <p:spPr bwMode="auto">
          <a:xfrm>
            <a:off x="4234455" y="5632106"/>
            <a:ext cx="345985" cy="250760"/>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5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7"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7" y="60"/>
                  <a:pt x="30" y="68"/>
                  <a:pt x="30" y="78"/>
                </a:cubicBezTo>
                <a:cubicBezTo>
                  <a:pt x="30" y="88"/>
                  <a:pt x="37" y="96"/>
                  <a:pt x="47" y="96"/>
                </a:cubicBezTo>
                <a:cubicBezTo>
                  <a:pt x="89" y="96"/>
                  <a:pt x="89" y="96"/>
                  <a:pt x="89" y="96"/>
                </a:cubicBezTo>
                <a:cubicBezTo>
                  <a:pt x="98" y="96"/>
                  <a:pt x="106" y="88"/>
                  <a:pt x="106" y="78"/>
                </a:cubicBezTo>
                <a:cubicBezTo>
                  <a:pt x="106" y="77"/>
                  <a:pt x="105" y="76"/>
                  <a:pt x="104" y="76"/>
                </a:cubicBezTo>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mn-lt"/>
              <a:ea typeface="微软雅黑" panose="020B0503020204020204" pitchFamily="34" charset="-122"/>
              <a:cs typeface="+mn-ea"/>
              <a:sym typeface="+mn-lt"/>
            </a:endParaRPr>
          </a:p>
        </p:txBody>
      </p:sp>
      <p:grpSp>
        <p:nvGrpSpPr>
          <p:cNvPr id="29" name="组合 28"/>
          <p:cNvGrpSpPr/>
          <p:nvPr/>
        </p:nvGrpSpPr>
        <p:grpSpPr>
          <a:xfrm rot="10800000">
            <a:off x="6814218" y="3127328"/>
            <a:ext cx="951614" cy="2309421"/>
            <a:chOff x="4607690" y="2298214"/>
            <a:chExt cx="951614" cy="2309421"/>
          </a:xfrm>
        </p:grpSpPr>
        <p:sp>
          <p:nvSpPr>
            <p:cNvPr id="31"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32"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1" fmla="*/ 0 w 108906"/>
                <a:gd name="connsiteY0-2" fmla="*/ 73503 h 488156"/>
                <a:gd name="connsiteX1-3" fmla="*/ 52072 w 108906"/>
                <a:gd name="connsiteY1-4" fmla="*/ 0 h 488156"/>
                <a:gd name="connsiteX2-5" fmla="*/ 108906 w 108906"/>
                <a:gd name="connsiteY2-6" fmla="*/ 73503 h 488156"/>
                <a:gd name="connsiteX3-7" fmla="*/ 81680 w 108906"/>
                <a:gd name="connsiteY3-8" fmla="*/ 73503 h 488156"/>
                <a:gd name="connsiteX4-9" fmla="*/ 81680 w 108906"/>
                <a:gd name="connsiteY4-10" fmla="*/ 488156 h 488156"/>
                <a:gd name="connsiteX5-11" fmla="*/ 27227 w 108906"/>
                <a:gd name="connsiteY5-12" fmla="*/ 488156 h 488156"/>
                <a:gd name="connsiteX6-13" fmla="*/ 27227 w 108906"/>
                <a:gd name="connsiteY6-14" fmla="*/ 73503 h 488156"/>
                <a:gd name="connsiteX7-15" fmla="*/ 0 w 108906"/>
                <a:gd name="connsiteY7-16" fmla="*/ 73503 h 488156"/>
                <a:gd name="connsiteX0-17" fmla="*/ 0 w 125575"/>
                <a:gd name="connsiteY0-18" fmla="*/ 73503 h 488156"/>
                <a:gd name="connsiteX1-19" fmla="*/ 68741 w 125575"/>
                <a:gd name="connsiteY1-20" fmla="*/ 0 h 488156"/>
                <a:gd name="connsiteX2-21" fmla="*/ 125575 w 125575"/>
                <a:gd name="connsiteY2-22" fmla="*/ 73503 h 488156"/>
                <a:gd name="connsiteX3-23" fmla="*/ 98349 w 125575"/>
                <a:gd name="connsiteY3-24" fmla="*/ 73503 h 488156"/>
                <a:gd name="connsiteX4-25" fmla="*/ 98349 w 125575"/>
                <a:gd name="connsiteY4-26" fmla="*/ 488156 h 488156"/>
                <a:gd name="connsiteX5-27" fmla="*/ 43896 w 125575"/>
                <a:gd name="connsiteY5-28" fmla="*/ 488156 h 488156"/>
                <a:gd name="connsiteX6-29" fmla="*/ 43896 w 125575"/>
                <a:gd name="connsiteY6-30" fmla="*/ 73503 h 488156"/>
                <a:gd name="connsiteX7-31" fmla="*/ 0 w 125575"/>
                <a:gd name="connsiteY7-32" fmla="*/ 73503 h 488156"/>
                <a:gd name="connsiteX0-33" fmla="*/ 0 w 139862"/>
                <a:gd name="connsiteY0-34" fmla="*/ 73503 h 488156"/>
                <a:gd name="connsiteX1-35" fmla="*/ 68741 w 139862"/>
                <a:gd name="connsiteY1-36" fmla="*/ 0 h 488156"/>
                <a:gd name="connsiteX2-37" fmla="*/ 139862 w 139862"/>
                <a:gd name="connsiteY2-38" fmla="*/ 73503 h 488156"/>
                <a:gd name="connsiteX3-39" fmla="*/ 98349 w 139862"/>
                <a:gd name="connsiteY3-40" fmla="*/ 73503 h 488156"/>
                <a:gd name="connsiteX4-41" fmla="*/ 98349 w 139862"/>
                <a:gd name="connsiteY4-42" fmla="*/ 488156 h 488156"/>
                <a:gd name="connsiteX5-43" fmla="*/ 43896 w 139862"/>
                <a:gd name="connsiteY5-44" fmla="*/ 488156 h 488156"/>
                <a:gd name="connsiteX6-45" fmla="*/ 43896 w 139862"/>
                <a:gd name="connsiteY6-46" fmla="*/ 73503 h 488156"/>
                <a:gd name="connsiteX7-47" fmla="*/ 0 w 139862"/>
                <a:gd name="connsiteY7-48" fmla="*/ 73503 h 488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grpSp>
      <p:sp>
        <p:nvSpPr>
          <p:cNvPr id="33" name="椭圆 32"/>
          <p:cNvSpPr/>
          <p:nvPr/>
        </p:nvSpPr>
        <p:spPr>
          <a:xfrm>
            <a:off x="7788821" y="2550769"/>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35" name="椭圆 34"/>
          <p:cNvSpPr/>
          <p:nvPr/>
        </p:nvSpPr>
        <p:spPr>
          <a:xfrm>
            <a:off x="7826333" y="5336609"/>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36" name="Freeform 25"/>
          <p:cNvSpPr>
            <a:spLocks noEditPoints="1"/>
          </p:cNvSpPr>
          <p:nvPr/>
        </p:nvSpPr>
        <p:spPr bwMode="auto">
          <a:xfrm>
            <a:off x="8037499" y="2802724"/>
            <a:ext cx="344398" cy="347572"/>
          </a:xfrm>
          <a:custGeom>
            <a:avLst/>
            <a:gdLst>
              <a:gd name="T0" fmla="*/ 160 w 176"/>
              <a:gd name="T1" fmla="*/ 113 h 177"/>
              <a:gd name="T2" fmla="*/ 149 w 176"/>
              <a:gd name="T3" fmla="*/ 137 h 177"/>
              <a:gd name="T4" fmla="*/ 77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3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113 h 177"/>
              <a:gd name="T116" fmla="*/ 120 w 176"/>
              <a:gd name="T117" fmla="*/ 97 h 177"/>
              <a:gd name="T118" fmla="*/ 136 w 176"/>
              <a:gd name="T119"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1" y="109"/>
                  <a:pt x="160" y="111"/>
                  <a:pt x="160" y="113"/>
                </a:cubicBezTo>
                <a:cubicBezTo>
                  <a:pt x="160" y="119"/>
                  <a:pt x="160" y="119"/>
                  <a:pt x="160" y="119"/>
                </a:cubicBezTo>
                <a:cubicBezTo>
                  <a:pt x="160" y="125"/>
                  <a:pt x="155" y="134"/>
                  <a:pt x="149" y="137"/>
                </a:cubicBezTo>
                <a:cubicBezTo>
                  <a:pt x="98" y="167"/>
                  <a:pt x="98" y="167"/>
                  <a:pt x="98" y="167"/>
                </a:cubicBezTo>
                <a:cubicBezTo>
                  <a:pt x="93" y="170"/>
                  <a:pt x="83" y="170"/>
                  <a:pt x="77" y="167"/>
                </a:cubicBezTo>
                <a:cubicBezTo>
                  <a:pt x="26" y="137"/>
                  <a:pt x="26" y="137"/>
                  <a:pt x="26" y="137"/>
                </a:cubicBezTo>
                <a:cubicBezTo>
                  <a:pt x="21" y="133"/>
                  <a:pt x="16" y="125"/>
                  <a:pt x="16" y="119"/>
                </a:cubicBezTo>
                <a:cubicBezTo>
                  <a:pt x="16" y="105"/>
                  <a:pt x="16" y="105"/>
                  <a:pt x="16" y="105"/>
                </a:cubicBezTo>
                <a:cubicBezTo>
                  <a:pt x="16" y="104"/>
                  <a:pt x="16" y="104"/>
                  <a:pt x="16" y="104"/>
                </a:cubicBezTo>
                <a:cubicBezTo>
                  <a:pt x="21" y="103"/>
                  <a:pt x="24" y="98"/>
                  <a:pt x="24" y="93"/>
                </a:cubicBezTo>
                <a:cubicBezTo>
                  <a:pt x="24" y="86"/>
                  <a:pt x="19" y="81"/>
                  <a:pt x="12" y="81"/>
                </a:cubicBezTo>
                <a:cubicBezTo>
                  <a:pt x="5" y="81"/>
                  <a:pt x="0" y="86"/>
                  <a:pt x="0" y="93"/>
                </a:cubicBezTo>
                <a:cubicBezTo>
                  <a:pt x="0" y="98"/>
                  <a:pt x="3" y="103"/>
                  <a:pt x="8" y="104"/>
                </a:cubicBezTo>
                <a:cubicBezTo>
                  <a:pt x="8" y="105"/>
                  <a:pt x="8" y="105"/>
                  <a:pt x="8" y="105"/>
                </a:cubicBezTo>
                <a:cubicBezTo>
                  <a:pt x="8" y="119"/>
                  <a:pt x="8" y="119"/>
                  <a:pt x="8" y="119"/>
                </a:cubicBezTo>
                <a:cubicBezTo>
                  <a:pt x="8" y="129"/>
                  <a:pt x="14" y="139"/>
                  <a:pt x="22" y="144"/>
                </a:cubicBezTo>
                <a:cubicBezTo>
                  <a:pt x="73" y="173"/>
                  <a:pt x="73" y="173"/>
                  <a:pt x="73" y="173"/>
                </a:cubicBezTo>
                <a:cubicBezTo>
                  <a:pt x="77" y="176"/>
                  <a:pt x="83" y="177"/>
                  <a:pt x="88" y="177"/>
                </a:cubicBezTo>
                <a:cubicBezTo>
                  <a:pt x="93" y="177"/>
                  <a:pt x="98" y="176"/>
                  <a:pt x="102" y="173"/>
                </a:cubicBezTo>
                <a:cubicBezTo>
                  <a:pt x="153" y="144"/>
                  <a:pt x="153" y="144"/>
                  <a:pt x="153" y="144"/>
                </a:cubicBezTo>
                <a:cubicBezTo>
                  <a:pt x="161" y="139"/>
                  <a:pt x="168" y="128"/>
                  <a:pt x="168" y="119"/>
                </a:cubicBezTo>
                <a:cubicBezTo>
                  <a:pt x="168" y="113"/>
                  <a:pt x="168" y="113"/>
                  <a:pt x="168" y="113"/>
                </a:cubicBezTo>
                <a:cubicBezTo>
                  <a:pt x="168" y="111"/>
                  <a:pt x="166" y="109"/>
                  <a:pt x="164" y="109"/>
                </a:cubicBezTo>
                <a:moveTo>
                  <a:pt x="4" y="93"/>
                </a:moveTo>
                <a:cubicBezTo>
                  <a:pt x="4" y="89"/>
                  <a:pt x="7" y="85"/>
                  <a:pt x="12" y="85"/>
                </a:cubicBezTo>
                <a:cubicBezTo>
                  <a:pt x="16" y="85"/>
                  <a:pt x="20" y="89"/>
                  <a:pt x="20" y="93"/>
                </a:cubicBezTo>
                <a:cubicBezTo>
                  <a:pt x="20" y="97"/>
                  <a:pt x="16" y="101"/>
                  <a:pt x="12" y="101"/>
                </a:cubicBezTo>
                <a:cubicBezTo>
                  <a:pt x="7" y="101"/>
                  <a:pt x="4" y="97"/>
                  <a:pt x="4" y="93"/>
                </a:cubicBezTo>
                <a:moveTo>
                  <a:pt x="168" y="74"/>
                </a:moveTo>
                <a:cubicBezTo>
                  <a:pt x="168" y="73"/>
                  <a:pt x="168" y="73"/>
                  <a:pt x="168" y="73"/>
                </a:cubicBezTo>
                <a:cubicBezTo>
                  <a:pt x="168" y="59"/>
                  <a:pt x="168" y="59"/>
                  <a:pt x="168" y="59"/>
                </a:cubicBezTo>
                <a:cubicBezTo>
                  <a:pt x="168" y="49"/>
                  <a:pt x="162" y="39"/>
                  <a:pt x="153" y="34"/>
                </a:cubicBezTo>
                <a:cubicBezTo>
                  <a:pt x="102" y="5"/>
                  <a:pt x="102" y="5"/>
                  <a:pt x="102" y="5"/>
                </a:cubicBezTo>
                <a:cubicBezTo>
                  <a:pt x="94" y="0"/>
                  <a:pt x="82" y="0"/>
                  <a:pt x="73" y="5"/>
                </a:cubicBezTo>
                <a:cubicBezTo>
                  <a:pt x="22" y="34"/>
                  <a:pt x="22" y="34"/>
                  <a:pt x="22" y="34"/>
                </a:cubicBezTo>
                <a:cubicBezTo>
                  <a:pt x="14" y="39"/>
                  <a:pt x="8" y="50"/>
                  <a:pt x="8" y="59"/>
                </a:cubicBezTo>
                <a:cubicBezTo>
                  <a:pt x="8" y="65"/>
                  <a:pt x="8" y="65"/>
                  <a:pt x="8" y="65"/>
                </a:cubicBezTo>
                <a:cubicBezTo>
                  <a:pt x="8" y="67"/>
                  <a:pt x="9" y="69"/>
                  <a:pt x="12" y="69"/>
                </a:cubicBezTo>
                <a:cubicBezTo>
                  <a:pt x="14" y="69"/>
                  <a:pt x="16" y="67"/>
                  <a:pt x="16" y="65"/>
                </a:cubicBezTo>
                <a:cubicBezTo>
                  <a:pt x="16" y="59"/>
                  <a:pt x="16" y="59"/>
                  <a:pt x="16" y="59"/>
                </a:cubicBezTo>
                <a:cubicBezTo>
                  <a:pt x="16" y="53"/>
                  <a:pt x="21" y="44"/>
                  <a:pt x="26" y="41"/>
                </a:cubicBezTo>
                <a:cubicBezTo>
                  <a:pt x="77" y="11"/>
                  <a:pt x="77" y="11"/>
                  <a:pt x="77" y="11"/>
                </a:cubicBezTo>
                <a:cubicBezTo>
                  <a:pt x="83" y="8"/>
                  <a:pt x="93" y="8"/>
                  <a:pt x="98" y="11"/>
                </a:cubicBezTo>
                <a:cubicBezTo>
                  <a:pt x="149" y="41"/>
                  <a:pt x="149" y="41"/>
                  <a:pt x="149" y="41"/>
                </a:cubicBezTo>
                <a:cubicBezTo>
                  <a:pt x="155" y="44"/>
                  <a:pt x="160" y="52"/>
                  <a:pt x="160" y="59"/>
                </a:cubicBezTo>
                <a:cubicBezTo>
                  <a:pt x="160" y="73"/>
                  <a:pt x="160" y="73"/>
                  <a:pt x="160" y="73"/>
                </a:cubicBezTo>
                <a:cubicBezTo>
                  <a:pt x="160" y="74"/>
                  <a:pt x="160" y="74"/>
                  <a:pt x="160" y="74"/>
                </a:cubicBezTo>
                <a:cubicBezTo>
                  <a:pt x="155" y="75"/>
                  <a:pt x="152" y="80"/>
                  <a:pt x="152" y="85"/>
                </a:cubicBezTo>
                <a:cubicBezTo>
                  <a:pt x="152" y="92"/>
                  <a:pt x="157" y="97"/>
                  <a:pt x="164" y="97"/>
                </a:cubicBezTo>
                <a:cubicBezTo>
                  <a:pt x="171" y="97"/>
                  <a:pt x="176" y="92"/>
                  <a:pt x="176" y="85"/>
                </a:cubicBezTo>
                <a:cubicBezTo>
                  <a:pt x="176" y="80"/>
                  <a:pt x="172" y="75"/>
                  <a:pt x="168" y="74"/>
                </a:cubicBezTo>
                <a:moveTo>
                  <a:pt x="164" y="93"/>
                </a:moveTo>
                <a:cubicBezTo>
                  <a:pt x="159" y="93"/>
                  <a:pt x="156" y="89"/>
                  <a:pt x="156" y="85"/>
                </a:cubicBezTo>
                <a:cubicBezTo>
                  <a:pt x="156" y="81"/>
                  <a:pt x="159" y="77"/>
                  <a:pt x="164" y="77"/>
                </a:cubicBezTo>
                <a:cubicBezTo>
                  <a:pt x="168" y="77"/>
                  <a:pt x="172" y="81"/>
                  <a:pt x="172" y="85"/>
                </a:cubicBezTo>
                <a:cubicBezTo>
                  <a:pt x="172" y="89"/>
                  <a:pt x="168" y="93"/>
                  <a:pt x="164" y="93"/>
                </a:cubicBezTo>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113"/>
                </a:moveTo>
                <a:cubicBezTo>
                  <a:pt x="120" y="113"/>
                  <a:pt x="120" y="113"/>
                  <a:pt x="120" y="113"/>
                </a:cubicBezTo>
                <a:cubicBezTo>
                  <a:pt x="120" y="97"/>
                  <a:pt x="120" y="97"/>
                  <a:pt x="120" y="97"/>
                </a:cubicBezTo>
                <a:cubicBezTo>
                  <a:pt x="136" y="97"/>
                  <a:pt x="136" y="97"/>
                  <a:pt x="136" y="97"/>
                </a:cubicBezTo>
                <a:lnTo>
                  <a:pt x="136" y="113"/>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mn-lt"/>
              <a:ea typeface="微软雅黑" panose="020B0503020204020204" pitchFamily="34" charset="-122"/>
              <a:cs typeface="+mn-ea"/>
              <a:sym typeface="+mn-lt"/>
            </a:endParaRPr>
          </a:p>
        </p:txBody>
      </p:sp>
      <p:sp>
        <p:nvSpPr>
          <p:cNvPr id="37" name="Freeform 26"/>
          <p:cNvSpPr>
            <a:spLocks noEditPoints="1"/>
          </p:cNvSpPr>
          <p:nvPr/>
        </p:nvSpPr>
        <p:spPr bwMode="auto">
          <a:xfrm>
            <a:off x="8093341" y="5627599"/>
            <a:ext cx="331702" cy="330114"/>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rgbClr val="00B0F0"/>
          </a:solidFill>
          <a:ln>
            <a:solidFill>
              <a:srgbClr val="00B0F0"/>
            </a:solidFill>
          </a:ln>
        </p:spPr>
        <p:txBody>
          <a:bodyPr vert="horz" wrap="square" lIns="91416" tIns="45708" rIns="91416" bIns="45708" numCol="1" anchor="t" anchorCtr="0" compatLnSpc="1"/>
          <a:lstStyle/>
          <a:p>
            <a:endParaRPr lang="en-US" sz="1600">
              <a:latin typeface="+mn-lt"/>
              <a:ea typeface="微软雅黑" panose="020B0503020204020204" pitchFamily="34" charset="-122"/>
              <a:cs typeface="+mn-ea"/>
              <a:sym typeface="+mn-lt"/>
            </a:endParaRPr>
          </a:p>
        </p:txBody>
      </p:sp>
      <p:sp>
        <p:nvSpPr>
          <p:cNvPr id="39" name="iṩľîḓê"/>
          <p:cNvSpPr txBox="1"/>
          <p:nvPr/>
        </p:nvSpPr>
        <p:spPr>
          <a:xfrm>
            <a:off x="1344834" y="5481021"/>
            <a:ext cx="2597851" cy="623269"/>
          </a:xfrm>
          <a:prstGeom prst="rect">
            <a:avLst/>
          </a:prstGeom>
          <a:noFill/>
        </p:spPr>
        <p:txBody>
          <a:bodyPr wrap="square" lIns="91440" tIns="45720" rIns="91440" bIns="45720" anchor="ctr" anchorCtr="0">
            <a:noAutofit/>
          </a:bodyPr>
          <a:lstStyle/>
          <a:p>
            <a:pPr>
              <a:lnSpc>
                <a:spcPct val="120000"/>
              </a:lnSpc>
            </a:pPr>
            <a:r>
              <a:rPr lang="ko-KR" altLang="en-US" sz="1600" dirty="0" smtClean="0">
                <a:latin typeface="+mn-lt"/>
                <a:ea typeface="微软雅黑" panose="020B0503020204020204" pitchFamily="34" charset="-122"/>
              </a:rPr>
              <a:t>智能数据与存储产品专题训练营</a:t>
            </a:r>
            <a:endParaRPr lang="ko-KR" altLang="en-US" sz="1600" dirty="0">
              <a:latin typeface="+mn-lt"/>
              <a:ea typeface="微软雅黑" panose="020B0503020204020204" pitchFamily="34" charset="-122"/>
            </a:endParaRPr>
          </a:p>
        </p:txBody>
      </p:sp>
      <p:sp>
        <p:nvSpPr>
          <p:cNvPr id="43" name="椭圆 42"/>
          <p:cNvSpPr/>
          <p:nvPr/>
        </p:nvSpPr>
        <p:spPr>
          <a:xfrm>
            <a:off x="5758783" y="3807842"/>
            <a:ext cx="1051019" cy="10510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微软雅黑" panose="020B0503020204020204" pitchFamily="34" charset="-122"/>
            </a:endParaRPr>
          </a:p>
        </p:txBody>
      </p:sp>
      <p:sp>
        <p:nvSpPr>
          <p:cNvPr id="44" name="ísḻídê"/>
          <p:cNvSpPr/>
          <p:nvPr/>
        </p:nvSpPr>
        <p:spPr>
          <a:xfrm>
            <a:off x="5792203" y="4021633"/>
            <a:ext cx="947649" cy="586210"/>
          </a:xfrm>
          <a:prstGeom prst="rect">
            <a:avLst/>
          </a:prstGeom>
        </p:spPr>
        <p:txBody>
          <a:bodyPr wrap="square" lIns="91440" tIns="45720" rIns="91440" bIns="45720">
            <a:noAutofit/>
          </a:bodyPr>
          <a:lstStyle/>
          <a:p>
            <a:pPr lvl="0" algn="ctr" defTabSz="914400">
              <a:defRPr/>
            </a:pPr>
            <a:r>
              <a:rPr lang="zh-CN" altLang="en-US" sz="1800" b="1" dirty="0" smtClean="0">
                <a:solidFill>
                  <a:schemeClr val="bg1"/>
                </a:solidFill>
                <a:latin typeface="+mn-lt"/>
                <a:ea typeface="微软雅黑" panose="020B0503020204020204" pitchFamily="34" charset="-122"/>
              </a:rPr>
              <a:t>鲲鹏</a:t>
            </a:r>
            <a:r>
              <a:rPr lang="zh-CN" altLang="en-US" sz="1800" b="1" dirty="0">
                <a:solidFill>
                  <a:schemeClr val="bg1"/>
                </a:solidFill>
                <a:latin typeface="+mn-lt"/>
                <a:ea typeface="微软雅黑" panose="020B0503020204020204" pitchFamily="34" charset="-122"/>
              </a:rPr>
              <a:t>智数</a:t>
            </a:r>
            <a:r>
              <a:rPr lang="zh-CN" altLang="en-US" sz="1800" b="1" dirty="0" smtClean="0">
                <a:solidFill>
                  <a:schemeClr val="bg1"/>
                </a:solidFill>
                <a:latin typeface="+mn-lt"/>
                <a:ea typeface="微软雅黑" panose="020B0503020204020204" pitchFamily="34" charset="-122"/>
              </a:rPr>
              <a:t>计划</a:t>
            </a:r>
            <a:endParaRPr lang="zh-CN" altLang="en-US" sz="1800" b="1" dirty="0">
              <a:solidFill>
                <a:schemeClr val="bg1"/>
              </a:solidFill>
              <a:latin typeface="+mn-lt"/>
              <a:ea typeface="微软雅黑" panose="020B0503020204020204" pitchFamily="34" charset="-122"/>
            </a:endParaRPr>
          </a:p>
        </p:txBody>
      </p:sp>
      <p:sp>
        <p:nvSpPr>
          <p:cNvPr id="25" name="iṩľîḓê"/>
          <p:cNvSpPr txBox="1"/>
          <p:nvPr/>
        </p:nvSpPr>
        <p:spPr>
          <a:xfrm>
            <a:off x="8801415" y="5465679"/>
            <a:ext cx="2660262" cy="653952"/>
          </a:xfrm>
          <a:prstGeom prst="rect">
            <a:avLst/>
          </a:prstGeom>
          <a:noFill/>
        </p:spPr>
        <p:txBody>
          <a:bodyPr wrap="square" lIns="91440" tIns="45720" rIns="91440" bIns="45720" anchor="ctr" anchorCtr="0">
            <a:normAutofit/>
          </a:bodyPr>
          <a:lstStyle/>
          <a:p>
            <a:pPr>
              <a:lnSpc>
                <a:spcPct val="140000"/>
              </a:lnSpc>
            </a:pPr>
            <a:r>
              <a:rPr lang="zh-CN" altLang="en-US" sz="1600" dirty="0">
                <a:latin typeface="+mn-lt"/>
                <a:ea typeface="微软雅黑" panose="020B0503020204020204" pitchFamily="34" charset="-122"/>
              </a:rPr>
              <a:t>华为云专家技术支持</a:t>
            </a:r>
            <a:endParaRPr lang="zh-CN" altLang="en-US" sz="1600" dirty="0">
              <a:latin typeface="+mn-lt"/>
              <a:ea typeface="微软雅黑" panose="020B0503020204020204" pitchFamily="34" charset="-122"/>
            </a:endParaRPr>
          </a:p>
          <a:p>
            <a:pPr algn="r">
              <a:lnSpc>
                <a:spcPct val="120000"/>
              </a:lnSpc>
            </a:pPr>
            <a:endParaRPr lang="zh-CN" altLang="en-US" sz="1600" dirty="0">
              <a:latin typeface="+mn-lt"/>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54137" y="2257867"/>
            <a:ext cx="11283726" cy="3020110"/>
          </a:xfrm>
          <a:prstGeom prst="rect">
            <a:avLst/>
          </a:prstGeom>
        </p:spPr>
      </p:pic>
      <p:sp>
        <p:nvSpPr>
          <p:cNvPr id="2" name="标题 1"/>
          <p:cNvSpPr>
            <a:spLocks noGrp="1"/>
          </p:cNvSpPr>
          <p:nvPr>
            <p:ph type="title"/>
          </p:nvPr>
        </p:nvSpPr>
        <p:spPr/>
        <p:txBody>
          <a:bodyPr/>
          <a:lstStyle/>
          <a:p>
            <a:r>
              <a:rPr lang="zh-CN" altLang="en-US" dirty="0" smtClean="0"/>
              <a:t>如何加入伙伴计划</a:t>
            </a:r>
            <a:endParaRPr lang="zh-CN" altLang="en-US" dirty="0"/>
          </a:p>
        </p:txBody>
      </p:sp>
      <p:sp>
        <p:nvSpPr>
          <p:cNvPr id="6" name="矩形 5"/>
          <p:cNvSpPr/>
          <p:nvPr/>
        </p:nvSpPr>
        <p:spPr>
          <a:xfrm>
            <a:off x="1199456" y="1233488"/>
            <a:ext cx="10009112" cy="923330"/>
          </a:xfrm>
          <a:prstGeom prst="rect">
            <a:avLst/>
          </a:prstGeom>
        </p:spPr>
        <p:txBody>
          <a:bodyPr wrap="square">
            <a:spAutoFit/>
          </a:bodyPr>
          <a:lstStyle/>
          <a:p>
            <a:pPr>
              <a:lnSpc>
                <a:spcPct val="150000"/>
              </a:lnSpc>
            </a:pPr>
            <a:r>
              <a:rPr lang="zh-CN" altLang="en-US" sz="1800" dirty="0">
                <a:latin typeface="+mn-ea"/>
                <a:ea typeface="+mn-ea"/>
              </a:rPr>
              <a:t>以鲲鹏凌云伙伴计划为</a:t>
            </a:r>
            <a:r>
              <a:rPr lang="zh-CN" altLang="en-US" sz="1800" dirty="0" smtClean="0">
                <a:latin typeface="+mn-ea"/>
                <a:ea typeface="+mn-ea"/>
              </a:rPr>
              <a:t>例</a:t>
            </a:r>
            <a:r>
              <a:rPr lang="zh-CN" altLang="en-US" sz="1800" dirty="0">
                <a:latin typeface="+mn-ea"/>
                <a:ea typeface="+mn-ea"/>
              </a:rPr>
              <a:t>，</a:t>
            </a:r>
            <a:r>
              <a:rPr lang="zh-CN" altLang="en-US" sz="1800" dirty="0" smtClean="0">
                <a:latin typeface="+mn-ea"/>
                <a:ea typeface="+mn-ea"/>
              </a:rPr>
              <a:t>满足</a:t>
            </a:r>
            <a:r>
              <a:rPr lang="zh-CN" altLang="en-US" sz="1800" dirty="0">
                <a:latin typeface="+mn-ea"/>
                <a:ea typeface="+mn-ea"/>
              </a:rPr>
              <a:t>如下</a:t>
            </a:r>
            <a:r>
              <a:rPr lang="zh-CN" altLang="en-US" sz="1800" dirty="0" smtClean="0">
                <a:latin typeface="+mn-ea"/>
                <a:ea typeface="+mn-ea"/>
              </a:rPr>
              <a:t>条件</a:t>
            </a:r>
            <a:r>
              <a:rPr lang="zh-CN" altLang="en-US" sz="1800" dirty="0">
                <a:latin typeface="+mn-ea"/>
                <a:ea typeface="+mn-ea"/>
              </a:rPr>
              <a:t>：</a:t>
            </a:r>
            <a:r>
              <a:rPr lang="zh-CN" altLang="en-US" sz="1800" dirty="0" smtClean="0">
                <a:latin typeface="+mn-ea"/>
                <a:ea typeface="+mn-ea"/>
              </a:rPr>
              <a:t>有</a:t>
            </a:r>
            <a:r>
              <a:rPr lang="en-US" altLang="zh-CN" sz="1800" dirty="0">
                <a:latin typeface="+mn-ea"/>
                <a:ea typeface="+mn-ea"/>
              </a:rPr>
              <a:t>x86</a:t>
            </a:r>
            <a:r>
              <a:rPr lang="zh-CN" altLang="en-US" sz="1800" dirty="0">
                <a:latin typeface="+mn-ea"/>
                <a:ea typeface="+mn-ea"/>
              </a:rPr>
              <a:t>异构系统移植或开发能力、加入华为云解决方案伙伴计划</a:t>
            </a:r>
            <a:r>
              <a:rPr lang="zh-CN" altLang="en-US" sz="1800" dirty="0" smtClean="0">
                <a:latin typeface="+mn-ea"/>
                <a:ea typeface="+mn-ea"/>
              </a:rPr>
              <a:t>或者华为</a:t>
            </a:r>
            <a:r>
              <a:rPr lang="zh-CN" altLang="en-US" sz="1800" dirty="0">
                <a:latin typeface="+mn-ea"/>
                <a:ea typeface="+mn-ea"/>
              </a:rPr>
              <a:t>云云市场计划；即可申请加入鲲鹏凌云伙伴</a:t>
            </a:r>
            <a:r>
              <a:rPr lang="zh-CN" altLang="en-US" sz="1800" dirty="0" smtClean="0">
                <a:latin typeface="+mn-ea"/>
                <a:ea typeface="+mn-ea"/>
              </a:rPr>
              <a:t>计划，开启伙伴合作之旅。</a:t>
            </a:r>
            <a:endParaRPr lang="en-US" altLang="zh-CN" sz="1800" dirty="0" smtClean="0">
              <a:latin typeface="+mn-ea"/>
              <a:ea typeface="+mn-ea"/>
            </a:endParaRPr>
          </a:p>
        </p:txBody>
      </p:sp>
      <p:sp>
        <p:nvSpPr>
          <p:cNvPr id="9" name="矩形 8"/>
          <p:cNvSpPr/>
          <p:nvPr/>
        </p:nvSpPr>
        <p:spPr>
          <a:xfrm>
            <a:off x="1008063" y="5181421"/>
            <a:ext cx="10009112" cy="1200329"/>
          </a:xfrm>
          <a:prstGeom prst="rect">
            <a:avLst/>
          </a:prstGeom>
        </p:spPr>
        <p:txBody>
          <a:bodyPr wrap="square">
            <a:spAutoFit/>
          </a:bodyPr>
          <a:lstStyle/>
          <a:p>
            <a:pPr>
              <a:lnSpc>
                <a:spcPct val="150000"/>
              </a:lnSpc>
            </a:pPr>
            <a:r>
              <a:rPr lang="zh-CN" altLang="en-US" sz="1600" dirty="0" smtClean="0">
                <a:latin typeface="+mn-ea"/>
                <a:ea typeface="+mn-ea"/>
              </a:rPr>
              <a:t>鲲鹏凌云伙伴计划：</a:t>
            </a:r>
            <a:r>
              <a:rPr lang="en-US" altLang="zh-CN" sz="1600" dirty="0">
                <a:hlinkClick r:id="rId2"/>
              </a:rPr>
              <a:t> https://www.huaweicloud.com/partners/kunPeng/</a:t>
            </a:r>
            <a:endParaRPr lang="en-US" altLang="zh-CN" sz="1600" dirty="0" smtClean="0">
              <a:latin typeface="+mn-ea"/>
              <a:ea typeface="+mn-ea"/>
            </a:endParaRPr>
          </a:p>
          <a:p>
            <a:pPr>
              <a:lnSpc>
                <a:spcPct val="150000"/>
              </a:lnSpc>
            </a:pPr>
            <a:r>
              <a:rPr lang="zh-CN" altLang="en-US" sz="1600" dirty="0" smtClean="0">
                <a:latin typeface="+mn-ea"/>
                <a:ea typeface="+mn-ea"/>
              </a:rPr>
              <a:t>鲲鹏展翅伙伴计划：</a:t>
            </a:r>
            <a:r>
              <a:rPr lang="en-US" altLang="zh-CN" sz="1600" dirty="0">
                <a:hlinkClick r:id="rId3"/>
              </a:rPr>
              <a:t>http://ic-openlabs.huawei.com/#/teamdetail</a:t>
            </a:r>
            <a:endParaRPr lang="en-US" altLang="zh-CN" sz="1600" dirty="0" smtClean="0">
              <a:latin typeface="+mn-ea"/>
              <a:ea typeface="+mn-ea"/>
            </a:endParaRPr>
          </a:p>
          <a:p>
            <a:pPr>
              <a:lnSpc>
                <a:spcPct val="150000"/>
              </a:lnSpc>
            </a:pPr>
            <a:r>
              <a:rPr lang="zh-CN" altLang="en-US" sz="1600" dirty="0" smtClean="0">
                <a:latin typeface="+mn-ea"/>
                <a:ea typeface="+mn-ea"/>
              </a:rPr>
              <a:t>鲲鹏智数伙伴计划：</a:t>
            </a:r>
            <a:r>
              <a:rPr lang="en-US" altLang="zh-CN" sz="1600" dirty="0">
                <a:hlinkClick r:id="rId4"/>
              </a:rPr>
              <a:t>https://partner.huawei.com/</a:t>
            </a:r>
            <a:endParaRPr lang="en-US" altLang="zh-CN" sz="1600" dirty="0" smtClean="0">
              <a:latin typeface="+mn-ea"/>
              <a:ea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dirty="0" smtClean="0">
                <a:solidFill>
                  <a:schemeClr val="bg1">
                    <a:lumMod val="50000"/>
                  </a:schemeClr>
                </a:solidFill>
              </a:rPr>
              <a:t>Hello,</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dirty="0" smtClean="0">
                <a:solidFill>
                  <a:schemeClr val="bg1">
                    <a:lumMod val="50000"/>
                  </a:schemeClr>
                </a:solidFill>
              </a:rPr>
              <a:t>鲲鹏伙伴计划</a:t>
            </a:r>
            <a:endParaRPr lang="en-US" altLang="zh-CN" sz="1800" dirty="0" smtClean="0">
              <a:solidFill>
                <a:schemeClr val="bg1">
                  <a:lumMod val="50000"/>
                </a:schemeClr>
              </a:solidFill>
            </a:endParaRPr>
          </a:p>
          <a:p>
            <a:r>
              <a:rPr lang="zh-CN" altLang="en-US" sz="1800" b="1" dirty="0" smtClean="0"/>
              <a:t>鲲鹏产品与解决方案</a:t>
            </a:r>
            <a:endParaRPr lang="en-US" altLang="zh-CN" sz="1800" b="1" dirty="0" smtClean="0"/>
          </a:p>
          <a:p>
            <a:pPr lvl="1">
              <a:buSzPct val="60000"/>
              <a:buFont typeface="Wingdings" panose="05000000000000000000" pitchFamily="2" charset="2"/>
              <a:buChar char="n"/>
            </a:pPr>
            <a:r>
              <a:rPr lang="zh-CN" altLang="en-US" sz="1600" dirty="0"/>
              <a:t>产品与云服务</a:t>
            </a:r>
            <a:endParaRPr lang="zh-CN" altLang="en-US" sz="1600" dirty="0"/>
          </a:p>
          <a:p>
            <a:pPr lvl="1"/>
            <a:r>
              <a:rPr lang="zh-CN" altLang="en-US" sz="1600" dirty="0">
                <a:solidFill>
                  <a:schemeClr val="bg1">
                    <a:lumMod val="50000"/>
                  </a:schemeClr>
                </a:solidFill>
              </a:rPr>
              <a:t>解决</a:t>
            </a:r>
            <a:r>
              <a:rPr lang="zh-CN" altLang="en-US" sz="1600" dirty="0" smtClean="0">
                <a:solidFill>
                  <a:schemeClr val="bg1">
                    <a:lumMod val="50000"/>
                  </a:schemeClr>
                </a:solidFill>
              </a:rPr>
              <a:t>方案</a:t>
            </a:r>
            <a:endParaRPr lang="en-US" altLang="zh-CN" sz="16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500" dirty="0" smtClean="0">
                <a:latin typeface="微软雅黑" panose="020B0503020204020204" pitchFamily="34" charset="-122"/>
                <a:ea typeface="微软雅黑" panose="020B0503020204020204" pitchFamily="34" charset="-122"/>
              </a:rPr>
              <a:t>鲲鹏产品与解决方案</a:t>
            </a:r>
            <a:endParaRPr lang="en-US" sz="35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07827" y="2816932"/>
            <a:ext cx="10310138" cy="3353330"/>
          </a:xfrm>
          <a:prstGeom prst="rect">
            <a:avLst/>
          </a:prstGeom>
        </p:spPr>
      </p:pic>
      <p:sp>
        <p:nvSpPr>
          <p:cNvPr id="4" name="矩形 3"/>
          <p:cNvSpPr/>
          <p:nvPr/>
        </p:nvSpPr>
        <p:spPr>
          <a:xfrm>
            <a:off x="1258340" y="1233488"/>
            <a:ext cx="10009112" cy="923330"/>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鲲鹏产品与解决方案版块是鲲鹏社区产品与解决方案的主要发布</a:t>
            </a:r>
            <a:r>
              <a:rPr lang="zh-CN" altLang="en-US" sz="1800" dirty="0">
                <a:latin typeface="微软雅黑" panose="020B0503020204020204" pitchFamily="34" charset="-122"/>
                <a:ea typeface="微软雅黑" panose="020B0503020204020204" pitchFamily="34" charset="-122"/>
              </a:rPr>
              <a:t>窗口</a:t>
            </a:r>
            <a:r>
              <a:rPr lang="zh-CN" altLang="en-US" sz="1800" dirty="0" smtClean="0">
                <a:latin typeface="微软雅黑" panose="020B0503020204020204" pitchFamily="34" charset="-122"/>
                <a:ea typeface="微软雅黑" panose="020B0503020204020204" pitchFamily="34" charset="-122"/>
              </a:rPr>
              <a:t>，主要介绍华为云鲲鹏生态云服务、</a:t>
            </a:r>
            <a:r>
              <a:rPr lang="en-US" altLang="zh-CN" sz="1800" dirty="0" err="1" smtClean="0">
                <a:latin typeface="微软雅黑" panose="020B0503020204020204" pitchFamily="34" charset="-122"/>
                <a:ea typeface="微软雅黑" panose="020B0503020204020204" pitchFamily="34" charset="-122"/>
              </a:rPr>
              <a:t>TaiShan</a:t>
            </a:r>
            <a:r>
              <a:rPr lang="zh-CN" altLang="en-US" sz="1800" dirty="0" smtClean="0">
                <a:latin typeface="微软雅黑" panose="020B0503020204020204" pitchFamily="34" charset="-122"/>
                <a:ea typeface="微软雅黑" panose="020B0503020204020204" pitchFamily="34" charset="-122"/>
              </a:rPr>
              <a:t>服务器及解决方案，丰富您的开发灵感。</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500" dirty="0">
                <a:latin typeface="微软雅黑" panose="020B0503020204020204" pitchFamily="34" charset="-122"/>
                <a:ea typeface="微软雅黑" panose="020B0503020204020204" pitchFamily="34" charset="-122"/>
              </a:rPr>
              <a:t>华</a:t>
            </a:r>
            <a:r>
              <a:rPr lang="zh-CN" altLang="zh-CN" sz="3500" dirty="0">
                <a:latin typeface="微软雅黑" panose="020B0503020204020204" pitchFamily="34" charset="-122"/>
                <a:ea typeface="微软雅黑" panose="020B0503020204020204" pitchFamily="34" charset="-122"/>
              </a:rPr>
              <a:t>为云发布</a:t>
            </a:r>
            <a:r>
              <a:rPr lang="zh-CN" altLang="en-US" sz="3500" dirty="0">
                <a:latin typeface="微软雅黑" panose="020B0503020204020204" pitchFamily="34" charset="-122"/>
                <a:ea typeface="微软雅黑" panose="020B0503020204020204" pitchFamily="34" charset="-122"/>
              </a:rPr>
              <a:t>的</a:t>
            </a:r>
            <a:r>
              <a:rPr lang="zh-CN" altLang="zh-CN" sz="3500" dirty="0">
                <a:latin typeface="微软雅黑" panose="020B0503020204020204" pitchFamily="34" charset="-122"/>
                <a:ea typeface="微软雅黑" panose="020B0503020204020204" pitchFamily="34" charset="-122"/>
              </a:rPr>
              <a:t>鲲鹏云</a:t>
            </a:r>
            <a:r>
              <a:rPr lang="zh-CN" altLang="zh-CN" sz="3500" dirty="0" smtClean="0">
                <a:latin typeface="微软雅黑" panose="020B0503020204020204" pitchFamily="34" charset="-122"/>
                <a:ea typeface="微软雅黑" panose="020B0503020204020204" pitchFamily="34" charset="-122"/>
              </a:rPr>
              <a:t>服务</a:t>
            </a:r>
            <a:r>
              <a:rPr lang="zh-CN" altLang="en-US" sz="3500" dirty="0" smtClean="0">
                <a:latin typeface="微软雅黑" panose="020B0503020204020204" pitchFamily="34" charset="-122"/>
                <a:ea typeface="微软雅黑" panose="020B0503020204020204" pitchFamily="34" charset="-122"/>
              </a:rPr>
              <a:t>产品</a:t>
            </a:r>
            <a:endParaRPr lang="en-US" sz="3500" dirty="0">
              <a:latin typeface="微软雅黑" panose="020B0503020204020204" pitchFamily="34" charset="-122"/>
              <a:ea typeface="微软雅黑" panose="020B0503020204020204" pitchFamily="34" charset="-122"/>
            </a:endParaRPr>
          </a:p>
        </p:txBody>
      </p:sp>
      <p:sp>
        <p:nvSpPr>
          <p:cNvPr id="5" name="矩形 4"/>
          <p:cNvSpPr/>
          <p:nvPr/>
        </p:nvSpPr>
        <p:spPr>
          <a:xfrm>
            <a:off x="1318145" y="1345227"/>
            <a:ext cx="9743437" cy="1338828"/>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基于鲲鹏</a:t>
            </a:r>
            <a:r>
              <a:rPr lang="zh-CN" altLang="en-US" sz="1800" dirty="0" smtClean="0">
                <a:latin typeface="微软雅黑" panose="020B0503020204020204" pitchFamily="34" charset="-122"/>
                <a:ea typeface="微软雅黑" panose="020B0503020204020204" pitchFamily="34" charset="-122"/>
              </a:rPr>
              <a:t>处理器，华为</a:t>
            </a:r>
            <a:r>
              <a:rPr lang="zh-CN" altLang="en-US" sz="1800" dirty="0">
                <a:latin typeface="微软雅黑" panose="020B0503020204020204" pitchFamily="34" charset="-122"/>
                <a:ea typeface="微软雅黑" panose="020B0503020204020204" pitchFamily="34" charset="-122"/>
              </a:rPr>
              <a:t>云推出鲲鹏云服务和解决</a:t>
            </a:r>
            <a:r>
              <a:rPr lang="zh-CN" altLang="en-US" sz="1800" dirty="0" smtClean="0">
                <a:latin typeface="微软雅黑" panose="020B0503020204020204" pitchFamily="34" charset="-122"/>
                <a:ea typeface="微软雅黑" panose="020B0503020204020204" pitchFamily="34" charset="-122"/>
              </a:rPr>
              <a:t>方案，开启</a:t>
            </a:r>
            <a:r>
              <a:rPr lang="zh-CN" altLang="en-US" sz="1800" dirty="0">
                <a:latin typeface="微软雅黑" panose="020B0503020204020204" pitchFamily="34" charset="-122"/>
                <a:ea typeface="微软雅黑" panose="020B0503020204020204" pitchFamily="34" charset="-122"/>
              </a:rPr>
              <a:t>云上的多元新架构。华为</a:t>
            </a:r>
            <a:r>
              <a:rPr lang="zh-CN" altLang="en-US" sz="1800" dirty="0" smtClean="0">
                <a:latin typeface="微软雅黑" panose="020B0503020204020204" pitchFamily="34" charset="-122"/>
                <a:ea typeface="微软雅黑" panose="020B0503020204020204" pitchFamily="34" charset="-122"/>
              </a:rPr>
              <a:t>云鲲鹏</a:t>
            </a:r>
            <a:r>
              <a:rPr lang="zh-CN" altLang="en-US" sz="1800" dirty="0">
                <a:latin typeface="微软雅黑" panose="020B0503020204020204" pitchFamily="34" charset="-122"/>
                <a:ea typeface="微软雅黑" panose="020B0503020204020204" pitchFamily="34" charset="-122"/>
              </a:rPr>
              <a:t>云</a:t>
            </a:r>
            <a:r>
              <a:rPr lang="zh-CN" altLang="en-US" sz="1800" dirty="0" smtClean="0">
                <a:latin typeface="微软雅黑" panose="020B0503020204020204" pitchFamily="34" charset="-122"/>
                <a:ea typeface="微软雅黑" panose="020B0503020204020204" pitchFamily="34" charset="-122"/>
              </a:rPr>
              <a:t>服务具有</a:t>
            </a:r>
            <a:r>
              <a:rPr lang="zh-CN" altLang="en-US" sz="1800" dirty="0">
                <a:latin typeface="微软雅黑" panose="020B0503020204020204" pitchFamily="34" charset="-122"/>
                <a:ea typeface="微软雅黑" panose="020B0503020204020204" pitchFamily="34" charset="-122"/>
              </a:rPr>
              <a:t>同构、多核、全栈等</a:t>
            </a:r>
            <a:r>
              <a:rPr lang="zh-CN" altLang="en-US" sz="1800" dirty="0" smtClean="0">
                <a:latin typeface="微软雅黑" panose="020B0503020204020204" pitchFamily="34" charset="-122"/>
                <a:ea typeface="微软雅黑" panose="020B0503020204020204" pitchFamily="34" charset="-122"/>
              </a:rPr>
              <a:t>能力，适用于不同场景，目前已正式发布</a:t>
            </a:r>
            <a:r>
              <a:rPr lang="en-US" altLang="zh-CN" sz="1800" dirty="0" smtClean="0">
                <a:latin typeface="微软雅黑" panose="020B0503020204020204" pitchFamily="34" charset="-122"/>
                <a:ea typeface="微软雅黑" panose="020B0503020204020204" pitchFamily="34" charset="-122"/>
              </a:rPr>
              <a:t>69</a:t>
            </a:r>
            <a:r>
              <a:rPr lang="zh-CN" altLang="en-US" sz="1800" dirty="0">
                <a:latin typeface="微软雅黑" panose="020B0503020204020204" pitchFamily="34" charset="-122"/>
                <a:ea typeface="微软雅黑" panose="020B0503020204020204" pitchFamily="34" charset="-122"/>
              </a:rPr>
              <a:t>款基于鲲鹏</a:t>
            </a:r>
            <a:r>
              <a:rPr lang="zh-CN" altLang="en-US" sz="1800" dirty="0" smtClean="0">
                <a:latin typeface="微软雅黑" panose="020B0503020204020204" pitchFamily="34" charset="-122"/>
                <a:ea typeface="微软雅黑" panose="020B0503020204020204" pitchFamily="34" charset="-122"/>
              </a:rPr>
              <a:t>处理器的</a:t>
            </a:r>
            <a:r>
              <a:rPr lang="zh-CN" altLang="en-US" sz="1800" dirty="0">
                <a:latin typeface="微软雅黑" panose="020B0503020204020204" pitchFamily="34" charset="-122"/>
                <a:ea typeface="微软雅黑" panose="020B0503020204020204" pitchFamily="34" charset="-122"/>
              </a:rPr>
              <a:t>云</a:t>
            </a:r>
            <a:r>
              <a:rPr lang="zh-CN" altLang="en-US" sz="1800" dirty="0" smtClean="0">
                <a:latin typeface="微软雅黑" panose="020B0503020204020204" pitchFamily="34" charset="-122"/>
                <a:ea typeface="微软雅黑" panose="020B0503020204020204" pitchFamily="34" charset="-122"/>
              </a:rPr>
              <a:t>服务</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后续还将陆续发布更多的云服务。</a:t>
            </a:r>
            <a:endParaRPr lang="zh-CN" altLang="en-US" sz="18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883532" y="2978082"/>
            <a:ext cx="9003047" cy="3204791"/>
            <a:chOff x="1448062" y="2998779"/>
            <a:chExt cx="9003047" cy="3204791"/>
          </a:xfrm>
        </p:grpSpPr>
        <p:grpSp>
          <p:nvGrpSpPr>
            <p:cNvPr id="4" name="组合 3"/>
            <p:cNvGrpSpPr/>
            <p:nvPr/>
          </p:nvGrpSpPr>
          <p:grpSpPr>
            <a:xfrm>
              <a:off x="1448062" y="2998779"/>
              <a:ext cx="9003047" cy="2087524"/>
              <a:chOff x="1345059" y="2327476"/>
              <a:chExt cx="7804615" cy="2223633"/>
            </a:xfrm>
          </p:grpSpPr>
          <p:sp>
            <p:nvSpPr>
              <p:cNvPr id="41" name="矩形 40"/>
              <p:cNvSpPr/>
              <p:nvPr/>
            </p:nvSpPr>
            <p:spPr>
              <a:xfrm>
                <a:off x="3289275" y="3973733"/>
                <a:ext cx="1624661" cy="570336"/>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2" name="矩形 41"/>
              <p:cNvSpPr/>
              <p:nvPr/>
            </p:nvSpPr>
            <p:spPr>
              <a:xfrm>
                <a:off x="5337022" y="3973733"/>
                <a:ext cx="1624661" cy="570336"/>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3" name="矩形 42"/>
              <p:cNvSpPr/>
              <p:nvPr/>
            </p:nvSpPr>
            <p:spPr>
              <a:xfrm>
                <a:off x="7321723" y="3973733"/>
                <a:ext cx="1624661" cy="570336"/>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5" name="矩形 44"/>
              <p:cNvSpPr/>
              <p:nvPr/>
            </p:nvSpPr>
            <p:spPr>
              <a:xfrm>
                <a:off x="1345059" y="3973733"/>
                <a:ext cx="1624661" cy="570336"/>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椭圆 45"/>
              <p:cNvSpPr/>
              <p:nvPr/>
            </p:nvSpPr>
            <p:spPr>
              <a:xfrm>
                <a:off x="1921123" y="2327476"/>
                <a:ext cx="471152" cy="471152"/>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弦形 46"/>
              <p:cNvSpPr/>
              <p:nvPr/>
            </p:nvSpPr>
            <p:spPr>
              <a:xfrm>
                <a:off x="1981022" y="2374591"/>
                <a:ext cx="376922" cy="376922"/>
              </a:xfrm>
              <a:prstGeom prst="chord">
                <a:avLst>
                  <a:gd name="adj1" fmla="val 2332194"/>
                  <a:gd name="adj2" fmla="val 8587806"/>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8" name="任意多边形 47"/>
              <p:cNvSpPr/>
              <p:nvPr/>
            </p:nvSpPr>
            <p:spPr>
              <a:xfrm>
                <a:off x="1414012" y="4021143"/>
                <a:ext cx="1534928" cy="471152"/>
              </a:xfrm>
              <a:custGeom>
                <a:avLst/>
                <a:gdLst>
                  <a:gd name="connsiteX0" fmla="*/ 0 w 1476216"/>
                  <a:gd name="connsiteY0" fmla="*/ 0 h 471152"/>
                  <a:gd name="connsiteX1" fmla="*/ 1476216 w 1476216"/>
                  <a:gd name="connsiteY1" fmla="*/ 0 h 471152"/>
                  <a:gd name="connsiteX2" fmla="*/ 1476216 w 1476216"/>
                  <a:gd name="connsiteY2" fmla="*/ 471152 h 471152"/>
                  <a:gd name="connsiteX3" fmla="*/ 0 w 1476216"/>
                  <a:gd name="connsiteY3" fmla="*/ 471152 h 471152"/>
                  <a:gd name="connsiteX4" fmla="*/ 0 w 1476216"/>
                  <a:gd name="connsiteY4" fmla="*/ 0 h 47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216" h="471152">
                    <a:moveTo>
                      <a:pt x="0" y="0"/>
                    </a:moveTo>
                    <a:lnTo>
                      <a:pt x="1476216" y="0"/>
                    </a:lnTo>
                    <a:lnTo>
                      <a:pt x="1476216" y="471152"/>
                    </a:lnTo>
                    <a:lnTo>
                      <a:pt x="0" y="4711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33" tIns="27933" rIns="27933" bIns="27933" numCol="1" spcCol="1270" anchor="b" anchorCtr="0">
                <a:noAutofit/>
              </a:bodyPr>
              <a:lstStyle/>
              <a:p>
                <a:pPr algn="ctr" defTabSz="488950">
                  <a:lnSpc>
                    <a:spcPct val="90000"/>
                  </a:lnSpc>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rPr>
                  <a:t>鲲鹏弹性云</a:t>
                </a:r>
                <a:r>
                  <a:rPr lang="zh-CN" altLang="en-US" sz="1400" dirty="0" smtClean="0">
                    <a:solidFill>
                      <a:schemeClr val="tx1"/>
                    </a:solidFill>
                    <a:latin typeface="微软雅黑" panose="020B0503020204020204" pitchFamily="34" charset="-122"/>
                    <a:ea typeface="微软雅黑" panose="020B0503020204020204" pitchFamily="34" charset="-122"/>
                  </a:rPr>
                  <a:t>服务器（</a:t>
                </a:r>
                <a:r>
                  <a:rPr lang="en-US" sz="1400" dirty="0">
                    <a:solidFill>
                      <a:schemeClr val="tx1"/>
                    </a:solidFill>
                    <a:latin typeface="微软雅黑" panose="020B0503020204020204" pitchFamily="34" charset="-122"/>
                    <a:ea typeface="微软雅黑" panose="020B0503020204020204" pitchFamily="34" charset="-122"/>
                  </a:rPr>
                  <a:t>ECS</a:t>
                </a:r>
                <a:r>
                  <a:rPr lang="zh-CN" altLang="en-US"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椭圆 48"/>
              <p:cNvSpPr/>
              <p:nvPr/>
            </p:nvSpPr>
            <p:spPr>
              <a:xfrm>
                <a:off x="3778260" y="2327476"/>
                <a:ext cx="471152" cy="471152"/>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弦形 49"/>
              <p:cNvSpPr/>
              <p:nvPr/>
            </p:nvSpPr>
            <p:spPr>
              <a:xfrm>
                <a:off x="3825376" y="2374591"/>
                <a:ext cx="376922" cy="376922"/>
              </a:xfrm>
              <a:prstGeom prst="chord">
                <a:avLst>
                  <a:gd name="adj1" fmla="val 692220"/>
                  <a:gd name="adj2" fmla="val 1010778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1" name="任意多边形 50"/>
              <p:cNvSpPr/>
              <p:nvPr/>
            </p:nvSpPr>
            <p:spPr>
              <a:xfrm>
                <a:off x="4347570" y="2327476"/>
                <a:ext cx="1393827" cy="471152"/>
              </a:xfrm>
              <a:custGeom>
                <a:avLst/>
                <a:gdLst>
                  <a:gd name="connsiteX0" fmla="*/ 0 w 1393827"/>
                  <a:gd name="connsiteY0" fmla="*/ 0 h 471152"/>
                  <a:gd name="connsiteX1" fmla="*/ 1393827 w 1393827"/>
                  <a:gd name="connsiteY1" fmla="*/ 0 h 471152"/>
                  <a:gd name="connsiteX2" fmla="*/ 1393827 w 1393827"/>
                  <a:gd name="connsiteY2" fmla="*/ 471152 h 471152"/>
                  <a:gd name="connsiteX3" fmla="*/ 0 w 1393827"/>
                  <a:gd name="connsiteY3" fmla="*/ 471152 h 471152"/>
                  <a:gd name="connsiteX4" fmla="*/ 0 w 1393827"/>
                  <a:gd name="connsiteY4" fmla="*/ 0 h 47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827" h="471152">
                    <a:moveTo>
                      <a:pt x="0" y="0"/>
                    </a:moveTo>
                    <a:lnTo>
                      <a:pt x="1393827" y="0"/>
                    </a:lnTo>
                    <a:lnTo>
                      <a:pt x="1393827" y="471152"/>
                    </a:lnTo>
                    <a:lnTo>
                      <a:pt x="0" y="4711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3483" tIns="63483" rIns="63483" bIns="63483" numCol="1" spcCol="1270" anchor="b" anchorCtr="0">
                <a:noAutofit/>
              </a:bodyPr>
              <a:lstStyle/>
              <a:p>
                <a:pPr defTabSz="1110615">
                  <a:lnSpc>
                    <a:spcPct val="90000"/>
                  </a:lnSpc>
                  <a:spcAft>
                    <a:spcPct val="35000"/>
                  </a:spcAft>
                </a:pPr>
                <a:endParaRPr lang="zh-CN" altLang="en-US" sz="1400">
                  <a:latin typeface="微软雅黑" panose="020B0503020204020204" pitchFamily="34" charset="-122"/>
                  <a:ea typeface="微软雅黑" panose="020B0503020204020204" pitchFamily="34" charset="-122"/>
                </a:endParaRPr>
              </a:p>
            </p:txBody>
          </p:sp>
          <p:sp>
            <p:nvSpPr>
              <p:cNvPr id="52" name="椭圆 51"/>
              <p:cNvSpPr/>
              <p:nvPr/>
            </p:nvSpPr>
            <p:spPr>
              <a:xfrm>
                <a:off x="5839554" y="2327476"/>
                <a:ext cx="471152" cy="471152"/>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4" name="弦形 53"/>
              <p:cNvSpPr/>
              <p:nvPr/>
            </p:nvSpPr>
            <p:spPr>
              <a:xfrm>
                <a:off x="5886670" y="2374591"/>
                <a:ext cx="376922" cy="376922"/>
              </a:xfrm>
              <a:prstGeom prst="chord">
                <a:avLst>
                  <a:gd name="adj1" fmla="val 20907780"/>
                  <a:gd name="adj2" fmla="val 1149222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5" name="任意多边形 54"/>
              <p:cNvSpPr/>
              <p:nvPr/>
            </p:nvSpPr>
            <p:spPr>
              <a:xfrm>
                <a:off x="6408864" y="2327476"/>
                <a:ext cx="1393827" cy="471152"/>
              </a:xfrm>
              <a:custGeom>
                <a:avLst/>
                <a:gdLst>
                  <a:gd name="connsiteX0" fmla="*/ 0 w 1393827"/>
                  <a:gd name="connsiteY0" fmla="*/ 0 h 471152"/>
                  <a:gd name="connsiteX1" fmla="*/ 1393827 w 1393827"/>
                  <a:gd name="connsiteY1" fmla="*/ 0 h 471152"/>
                  <a:gd name="connsiteX2" fmla="*/ 1393827 w 1393827"/>
                  <a:gd name="connsiteY2" fmla="*/ 471152 h 471152"/>
                  <a:gd name="connsiteX3" fmla="*/ 0 w 1393827"/>
                  <a:gd name="connsiteY3" fmla="*/ 471152 h 471152"/>
                  <a:gd name="connsiteX4" fmla="*/ 0 w 1393827"/>
                  <a:gd name="connsiteY4" fmla="*/ 0 h 47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827" h="471152">
                    <a:moveTo>
                      <a:pt x="0" y="0"/>
                    </a:moveTo>
                    <a:lnTo>
                      <a:pt x="1393827" y="0"/>
                    </a:lnTo>
                    <a:lnTo>
                      <a:pt x="1393827" y="471152"/>
                    </a:lnTo>
                    <a:lnTo>
                      <a:pt x="0" y="4711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3483" tIns="63483" rIns="63483" bIns="63483" numCol="1" spcCol="1270" anchor="b" anchorCtr="0">
                <a:noAutofit/>
              </a:bodyPr>
              <a:lstStyle/>
              <a:p>
                <a:pPr defTabSz="1110615">
                  <a:lnSpc>
                    <a:spcPct val="90000"/>
                  </a:lnSpc>
                  <a:spcAft>
                    <a:spcPct val="35000"/>
                  </a:spcAft>
                </a:pPr>
                <a:endParaRPr lang="zh-CN" altLang="en-US" sz="1400">
                  <a:latin typeface="微软雅黑" panose="020B0503020204020204" pitchFamily="34" charset="-122"/>
                  <a:ea typeface="微软雅黑" panose="020B0503020204020204" pitchFamily="34" charset="-122"/>
                </a:endParaRPr>
              </a:p>
            </p:txBody>
          </p:sp>
          <p:sp>
            <p:nvSpPr>
              <p:cNvPr id="56" name="椭圆 55"/>
              <p:cNvSpPr/>
              <p:nvPr/>
            </p:nvSpPr>
            <p:spPr>
              <a:xfrm>
                <a:off x="7900848" y="2327476"/>
                <a:ext cx="471152" cy="471152"/>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7" name="弦形 56"/>
              <p:cNvSpPr/>
              <p:nvPr/>
            </p:nvSpPr>
            <p:spPr>
              <a:xfrm>
                <a:off x="7947963" y="2374591"/>
                <a:ext cx="376922" cy="376922"/>
              </a:xfrm>
              <a:prstGeom prst="chord">
                <a:avLst>
                  <a:gd name="adj1" fmla="val 19267806"/>
                  <a:gd name="adj2" fmla="val 13012194"/>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cxnSp>
            <p:nvCxnSpPr>
              <p:cNvPr id="60" name="直接连接符 59"/>
              <p:cNvCxnSpPr>
                <a:stCxn id="46" idx="6"/>
                <a:endCxn id="49" idx="2"/>
              </p:cNvCxnSpPr>
              <p:nvPr/>
            </p:nvCxnSpPr>
            <p:spPr>
              <a:xfrm>
                <a:off x="2392275" y="2563052"/>
                <a:ext cx="13859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9" idx="6"/>
              </p:cNvCxnSpPr>
              <p:nvPr/>
            </p:nvCxnSpPr>
            <p:spPr>
              <a:xfrm flipV="1">
                <a:off x="4249412" y="2563052"/>
                <a:ext cx="3917454"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3048215" y="3976591"/>
                <a:ext cx="2113268" cy="557335"/>
              </a:xfrm>
              <a:prstGeom prst="rect">
                <a:avLst/>
              </a:prstGeom>
            </p:spPr>
            <p:txBody>
              <a:bodyPr wrap="square">
                <a:spAutoFit/>
              </a:bodyPr>
              <a:lstStyle/>
              <a:p>
                <a:pPr algn="ct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鲲鹏裸金属服务器</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BMS</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66" name="矩形 65"/>
              <p:cNvSpPr/>
              <p:nvPr/>
            </p:nvSpPr>
            <p:spPr>
              <a:xfrm>
                <a:off x="7123174" y="3955423"/>
                <a:ext cx="2026500" cy="557335"/>
              </a:xfrm>
              <a:prstGeom prst="rect">
                <a:avLst/>
              </a:prstGeom>
            </p:spPr>
            <p:txBody>
              <a:bodyPr wrap="square">
                <a:spAutoFit/>
              </a:bodyPr>
              <a:lstStyle/>
              <a:p>
                <a:pPr algn="ct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鲲鹏云手机服务（</a:t>
                </a:r>
                <a:r>
                  <a:rPr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CloudPhone</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67" name="矩形 66"/>
              <p:cNvSpPr/>
              <p:nvPr/>
            </p:nvSpPr>
            <p:spPr>
              <a:xfrm>
                <a:off x="5377507" y="3993774"/>
                <a:ext cx="1510856" cy="557335"/>
              </a:xfrm>
              <a:prstGeom prst="rect">
                <a:avLst/>
              </a:prstGeom>
            </p:spPr>
            <p:txBody>
              <a:bodyPr wrap="square">
                <a:spAutoFit/>
              </a:bodyPr>
              <a:lstStyle/>
              <a:p>
                <a:pPr algn="ct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鲲鹏云容器引擎（</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CCE</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78" name="太阳形 77"/>
              <p:cNvSpPr/>
              <p:nvPr/>
            </p:nvSpPr>
            <p:spPr>
              <a:xfrm>
                <a:off x="2056781" y="3861842"/>
                <a:ext cx="224382" cy="139669"/>
              </a:xfrm>
              <a:prstGeom prst="sun">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79" name="太阳形 78"/>
              <p:cNvSpPr/>
              <p:nvPr/>
            </p:nvSpPr>
            <p:spPr>
              <a:xfrm>
                <a:off x="3919175" y="3880244"/>
                <a:ext cx="224382" cy="139669"/>
              </a:xfrm>
              <a:prstGeom prst="sun">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0" name="太阳形 79"/>
              <p:cNvSpPr/>
              <p:nvPr/>
            </p:nvSpPr>
            <p:spPr>
              <a:xfrm>
                <a:off x="5962939" y="3881474"/>
                <a:ext cx="224382" cy="139669"/>
              </a:xfrm>
              <a:prstGeom prst="sun">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1" name="太阳形 80"/>
              <p:cNvSpPr/>
              <p:nvPr/>
            </p:nvSpPr>
            <p:spPr>
              <a:xfrm>
                <a:off x="8041803" y="3874573"/>
                <a:ext cx="224382" cy="139669"/>
              </a:xfrm>
              <a:prstGeom prst="sun">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83" name="直接连接符 82"/>
              <p:cNvCxnSpPr>
                <a:stCxn id="46" idx="4"/>
                <a:endCxn id="78" idx="0"/>
              </p:cNvCxnSpPr>
              <p:nvPr/>
            </p:nvCxnSpPr>
            <p:spPr>
              <a:xfrm>
                <a:off x="2156699" y="2798628"/>
                <a:ext cx="12273" cy="1063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79" idx="0"/>
              </p:cNvCxnSpPr>
              <p:nvPr/>
            </p:nvCxnSpPr>
            <p:spPr>
              <a:xfrm flipH="1">
                <a:off x="4031366" y="2798628"/>
                <a:ext cx="4039" cy="1081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52" idx="4"/>
                <a:endCxn id="80" idx="0"/>
              </p:cNvCxnSpPr>
              <p:nvPr/>
            </p:nvCxnSpPr>
            <p:spPr>
              <a:xfrm>
                <a:off x="6075130" y="2798628"/>
                <a:ext cx="0" cy="1082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8151295" y="2752212"/>
                <a:ext cx="15571" cy="11071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bwMode="auto">
            <a:xfrm>
              <a:off x="1481200" y="5186024"/>
              <a:ext cx="1974286" cy="82732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200" dirty="0" smtClean="0">
                  <a:latin typeface="微软雅黑" panose="020B0503020204020204" pitchFamily="34" charset="-122"/>
                  <a:ea typeface="微软雅黑" panose="020B0503020204020204" pitchFamily="34" charset="-122"/>
                </a:rPr>
                <a:t>相比业界</a:t>
              </a:r>
              <a:r>
                <a:rPr lang="en-US" altLang="zh-CN" sz="1200" dirty="0" smtClean="0">
                  <a:latin typeface="微软雅黑" panose="020B0503020204020204" pitchFamily="34" charset="-122"/>
                  <a:ea typeface="微软雅黑" panose="020B0503020204020204" pitchFamily="34" charset="-122"/>
                </a:rPr>
                <a:t>x86</a:t>
              </a:r>
              <a:r>
                <a:rPr lang="zh-CN" altLang="en-US" sz="1200" dirty="0" smtClean="0">
                  <a:latin typeface="微软雅黑" panose="020B0503020204020204" pitchFamily="34" charset="-122"/>
                  <a:ea typeface="微软雅黑" panose="020B0503020204020204" pitchFamily="34" charset="-122"/>
                </a:rPr>
                <a:t>同规格实例：</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多</a:t>
              </a:r>
              <a:r>
                <a:rPr lang="zh-CN" altLang="en-US" sz="1200" dirty="0">
                  <a:latin typeface="微软雅黑" panose="020B0503020204020204" pitchFamily="34" charset="-122"/>
                  <a:ea typeface="微软雅黑" panose="020B0503020204020204" pitchFamily="34" charset="-122"/>
                </a:rPr>
                <a:t>核</a:t>
              </a:r>
              <a:r>
                <a:rPr lang="zh-CN" altLang="en-US" sz="1200" dirty="0" smtClean="0">
                  <a:latin typeface="微软雅黑" panose="020B0503020204020204" pitchFamily="34" charset="-122"/>
                  <a:ea typeface="微软雅黑" panose="020B0503020204020204" pitchFamily="34" charset="-122"/>
                </a:rPr>
                <a:t>整形算力领先</a:t>
              </a:r>
              <a:r>
                <a:rPr lang="en-US" altLang="zh-CN" sz="1200" dirty="0" smtClean="0">
                  <a:latin typeface="微软雅黑" panose="020B0503020204020204" pitchFamily="34" charset="-122"/>
                  <a:ea typeface="微软雅黑" panose="020B0503020204020204" pitchFamily="34" charset="-122"/>
                </a:rPr>
                <a:t>15%</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内存带宽领先</a:t>
              </a:r>
              <a:r>
                <a:rPr lang="en-US" altLang="zh-CN" sz="1200" dirty="0" smtClean="0">
                  <a:latin typeface="微软雅黑" panose="020B0503020204020204" pitchFamily="34" charset="-122"/>
                  <a:ea typeface="微软雅黑" panose="020B0503020204020204" pitchFamily="34" charset="-122"/>
                </a:rPr>
                <a:t>46%</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综合性价比提升</a:t>
              </a:r>
              <a:r>
                <a:rPr lang="en-US" altLang="zh-CN" sz="1200" dirty="0" smtClean="0">
                  <a:latin typeface="微软雅黑" panose="020B0503020204020204" pitchFamily="34" charset="-122"/>
                  <a:ea typeface="微软雅黑" panose="020B0503020204020204" pitchFamily="34" charset="-122"/>
                </a:rPr>
                <a:t>30%</a:t>
              </a:r>
              <a:endParaRPr lang="zh-CN" altLang="en-US" sz="1200" dirty="0" smtClean="0">
                <a:latin typeface="微软雅黑" panose="020B0503020204020204" pitchFamily="34" charset="-122"/>
                <a:ea typeface="微软雅黑" panose="020B0503020204020204" pitchFamily="34" charset="-122"/>
              </a:endParaRPr>
            </a:p>
          </p:txBody>
        </p:sp>
        <p:sp>
          <p:nvSpPr>
            <p:cNvPr id="53" name="文本框 52"/>
            <p:cNvSpPr txBox="1"/>
            <p:nvPr/>
          </p:nvSpPr>
          <p:spPr bwMode="auto">
            <a:xfrm>
              <a:off x="3690821" y="5191581"/>
              <a:ext cx="1813667" cy="1011989"/>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smtClean="0">
                  <a:latin typeface="微软雅黑" panose="020B0503020204020204" pitchFamily="34" charset="-122"/>
                  <a:ea typeface="微软雅黑" panose="020B0503020204020204" pitchFamily="34" charset="-122"/>
                </a:rPr>
                <a:t>相比业界</a:t>
              </a:r>
              <a:r>
                <a:rPr lang="en-US" altLang="zh-CN" sz="1200" dirty="0" smtClean="0">
                  <a:latin typeface="微软雅黑" panose="020B0503020204020204" pitchFamily="34" charset="-122"/>
                  <a:ea typeface="微软雅黑" panose="020B0503020204020204" pitchFamily="34" charset="-122"/>
                </a:rPr>
                <a:t>x86</a:t>
              </a:r>
              <a:r>
                <a:rPr lang="zh-CN" altLang="en-US" sz="1200" dirty="0" smtClean="0">
                  <a:latin typeface="微软雅黑" panose="020B0503020204020204" pitchFamily="34" charset="-122"/>
                  <a:ea typeface="微软雅黑" panose="020B0503020204020204" pitchFamily="34" charset="-122"/>
                </a:rPr>
                <a:t>同规格实例：</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并发性能提升</a:t>
              </a:r>
              <a:r>
                <a:rPr lang="en-US" altLang="zh-CN" sz="1200" dirty="0" smtClean="0">
                  <a:latin typeface="微软雅黑" panose="020B0503020204020204" pitchFamily="34" charset="-122"/>
                  <a:ea typeface="微软雅黑" panose="020B0503020204020204" pitchFamily="34" charset="-122"/>
                </a:rPr>
                <a:t>30%</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内存带宽领先</a:t>
              </a:r>
              <a:r>
                <a:rPr lang="en-US" altLang="zh-CN" sz="1200" dirty="0" smtClean="0">
                  <a:latin typeface="微软雅黑" panose="020B0503020204020204" pitchFamily="34" charset="-122"/>
                  <a:ea typeface="微软雅黑" panose="020B0503020204020204" pitchFamily="34" charset="-122"/>
                </a:rPr>
                <a:t>46%</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原生应用并发数量提升</a:t>
              </a:r>
              <a:r>
                <a:rPr lang="en-US" altLang="zh-CN" sz="1200" dirty="0" smtClean="0">
                  <a:latin typeface="微软雅黑" panose="020B0503020204020204" pitchFamily="34" charset="-122"/>
                  <a:ea typeface="微软雅黑" panose="020B0503020204020204" pitchFamily="34" charset="-122"/>
                </a:rPr>
                <a:t>10</a:t>
              </a:r>
              <a:r>
                <a:rPr lang="zh-CN" altLang="en-US" sz="1200" dirty="0" smtClean="0">
                  <a:latin typeface="微软雅黑" panose="020B0503020204020204" pitchFamily="34" charset="-122"/>
                  <a:ea typeface="微软雅黑" panose="020B0503020204020204" pitchFamily="34" charset="-122"/>
                </a:rPr>
                <a:t>倍以上</a:t>
              </a:r>
              <a:endParaRPr lang="zh-CN" altLang="en-US" sz="1200" dirty="0" smtClean="0">
                <a:latin typeface="微软雅黑" panose="020B0503020204020204" pitchFamily="34" charset="-122"/>
                <a:ea typeface="微软雅黑" panose="020B0503020204020204" pitchFamily="34" charset="-122"/>
              </a:endParaRPr>
            </a:p>
          </p:txBody>
        </p:sp>
        <p:sp>
          <p:nvSpPr>
            <p:cNvPr id="61" name="文本框 60"/>
            <p:cNvSpPr txBox="1"/>
            <p:nvPr/>
          </p:nvSpPr>
          <p:spPr bwMode="auto">
            <a:xfrm>
              <a:off x="6018352" y="5186024"/>
              <a:ext cx="2331755" cy="827323"/>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200" dirty="0" smtClean="0">
                  <a:latin typeface="微软雅黑" panose="020B0503020204020204" pitchFamily="34" charset="-122"/>
                  <a:ea typeface="微软雅黑" panose="020B0503020204020204" pitchFamily="34" charset="-122"/>
                </a:rPr>
                <a:t>支持跨平台混合部署，可做到：</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应用无感迁移</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应用自动适配</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应用跨云管理</a:t>
              </a:r>
              <a:endParaRPr lang="en-US" altLang="zh-CN" sz="1200" dirty="0" smtClean="0">
                <a:latin typeface="微软雅黑" panose="020B0503020204020204" pitchFamily="34" charset="-122"/>
                <a:ea typeface="微软雅黑" panose="020B0503020204020204" pitchFamily="34" charset="-122"/>
              </a:endParaRPr>
            </a:p>
          </p:txBody>
        </p:sp>
        <p:sp>
          <p:nvSpPr>
            <p:cNvPr id="62" name="文本框 61"/>
            <p:cNvSpPr txBox="1"/>
            <p:nvPr/>
          </p:nvSpPr>
          <p:spPr bwMode="auto">
            <a:xfrm>
              <a:off x="8359900" y="5186024"/>
              <a:ext cx="1914974" cy="64265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200" dirty="0" smtClean="0">
                  <a:latin typeface="微软雅黑" panose="020B0503020204020204" pitchFamily="34" charset="-122"/>
                  <a:ea typeface="微软雅黑" panose="020B0503020204020204" pitchFamily="34" charset="-122"/>
                </a:rPr>
                <a:t>相比于</a:t>
              </a:r>
              <a:r>
                <a:rPr lang="en-US" altLang="zh-CN" sz="1200" dirty="0" smtClean="0">
                  <a:latin typeface="微软雅黑" panose="020B0503020204020204" pitchFamily="34" charset="-122"/>
                  <a:ea typeface="微软雅黑" panose="020B0503020204020204" pitchFamily="34" charset="-122"/>
                </a:rPr>
                <a:t>X86</a:t>
              </a:r>
              <a:r>
                <a:rPr lang="zh-CN" altLang="en-US" sz="1200" dirty="0" smtClean="0">
                  <a:latin typeface="微软雅黑" panose="020B0503020204020204" pitchFamily="34" charset="-122"/>
                  <a:ea typeface="微软雅黑" panose="020B0503020204020204" pitchFamily="34" charset="-122"/>
                </a:rPr>
                <a:t>模拟器</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单</a:t>
              </a:r>
              <a:r>
                <a:rPr lang="zh-CN" altLang="en-US" sz="1200" dirty="0" smtClean="0">
                  <a:latin typeface="微软雅黑" panose="020B0503020204020204" pitchFamily="34" charset="-122"/>
                  <a:ea typeface="微软雅黑" panose="020B0503020204020204" pitchFamily="34" charset="-122"/>
                </a:rPr>
                <a:t>服务器超</a:t>
              </a:r>
              <a:r>
                <a:rPr lang="en-US" altLang="zh-CN" sz="1200" dirty="0" smtClean="0">
                  <a:latin typeface="微软雅黑" panose="020B0503020204020204" pitchFamily="34" charset="-122"/>
                  <a:ea typeface="微软雅黑" panose="020B0503020204020204" pitchFamily="34" charset="-122"/>
                </a:rPr>
                <a:t>200</a:t>
              </a:r>
              <a:r>
                <a:rPr lang="zh-CN" altLang="en-US" sz="1200" dirty="0" smtClean="0">
                  <a:latin typeface="微软雅黑" panose="020B0503020204020204" pitchFamily="34" charset="-122"/>
                  <a:ea typeface="微软雅黑" panose="020B0503020204020204" pitchFamily="34" charset="-122"/>
                </a:rPr>
                <a:t>路并发</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并发性能提升</a:t>
              </a:r>
              <a:r>
                <a:rPr lang="en-US" altLang="zh-CN" sz="1200" dirty="0" smtClean="0">
                  <a:latin typeface="微软雅黑" panose="020B0503020204020204" pitchFamily="34" charset="-122"/>
                  <a:ea typeface="微软雅黑" panose="020B0503020204020204" pitchFamily="34" charset="-122"/>
                </a:rPr>
                <a:t>10</a:t>
              </a:r>
              <a:r>
                <a:rPr lang="zh-CN" altLang="en-US" sz="1200" dirty="0" smtClean="0">
                  <a:latin typeface="微软雅黑" panose="020B0503020204020204" pitchFamily="34" charset="-122"/>
                  <a:ea typeface="微软雅黑" panose="020B0503020204020204" pitchFamily="34" charset="-122"/>
                </a:rPr>
                <a:t>倍以上</a:t>
              </a:r>
              <a:endParaRPr lang="en-US" altLang="zh-CN" sz="1200" dirty="0" smtClean="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已支持鲲鹏计算构架</a:t>
            </a:r>
            <a:r>
              <a:rPr lang="zh-CN" altLang="en-US" dirty="0" smtClean="0">
                <a:latin typeface="微软雅黑" panose="020B0503020204020204" pitchFamily="34" charset="-122"/>
                <a:ea typeface="微软雅黑" panose="020B0503020204020204" pitchFamily="34" charset="-122"/>
              </a:rPr>
              <a:t>的服务</a:t>
            </a:r>
            <a:endParaRPr lang="en-US" sz="3500" dirty="0">
              <a:latin typeface="微软雅黑" panose="020B0503020204020204" pitchFamily="34" charset="-122"/>
              <a:ea typeface="微软雅黑" panose="020B0503020204020204" pitchFamily="34" charset="-122"/>
            </a:endParaRPr>
          </a:p>
        </p:txBody>
      </p:sp>
      <p:sp>
        <p:nvSpPr>
          <p:cNvPr id="39" name="矩形 38"/>
          <p:cNvSpPr/>
          <p:nvPr/>
        </p:nvSpPr>
        <p:spPr>
          <a:xfrm>
            <a:off x="1091444" y="1366799"/>
            <a:ext cx="10009112" cy="507831"/>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目前华为云已支持鲲鹏计算构架的服务主要有以下类型：</a:t>
            </a:r>
            <a:endParaRPr lang="zh-CN" altLang="en-US" sz="1800" b="0" i="0" dirty="0">
              <a:solidFill>
                <a:srgbClr val="666A75"/>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088306" y="3079092"/>
            <a:ext cx="5317536" cy="1398038"/>
          </a:xfrm>
          <a:prstGeom prst="rect">
            <a:avLst/>
          </a:prstGeom>
        </p:spPr>
      </p:pic>
      <p:pic>
        <p:nvPicPr>
          <p:cNvPr id="6" name="图片 5"/>
          <p:cNvPicPr>
            <a:picLocks noChangeAspect="1"/>
          </p:cNvPicPr>
          <p:nvPr/>
        </p:nvPicPr>
        <p:blipFill>
          <a:blip r:embed="rId2"/>
          <a:stretch>
            <a:fillRect/>
          </a:stretch>
        </p:blipFill>
        <p:spPr>
          <a:xfrm>
            <a:off x="6118083" y="1848286"/>
            <a:ext cx="5447928" cy="1394737"/>
          </a:xfrm>
          <a:prstGeom prst="rect">
            <a:avLst/>
          </a:prstGeom>
        </p:spPr>
      </p:pic>
      <p:sp>
        <p:nvSpPr>
          <p:cNvPr id="4" name="任意多边形 3"/>
          <p:cNvSpPr/>
          <p:nvPr/>
        </p:nvSpPr>
        <p:spPr>
          <a:xfrm>
            <a:off x="2165204" y="4299804"/>
            <a:ext cx="1363318" cy="1205379"/>
          </a:xfrm>
          <a:custGeom>
            <a:avLst/>
            <a:gdLst>
              <a:gd name="connsiteX0" fmla="*/ 0 w 1363318"/>
              <a:gd name="connsiteY0" fmla="*/ 0 h 1205379"/>
              <a:gd name="connsiteX1" fmla="*/ 681659 w 1363318"/>
              <a:gd name="connsiteY1" fmla="*/ 0 h 1205379"/>
              <a:gd name="connsiteX2" fmla="*/ 681659 w 1363318"/>
              <a:gd name="connsiteY2" fmla="*/ 1205379 h 1205379"/>
              <a:gd name="connsiteX3" fmla="*/ 1363318 w 1363318"/>
              <a:gd name="connsiteY3" fmla="*/ 1205379 h 1205379"/>
            </a:gdLst>
            <a:ahLst/>
            <a:cxnLst>
              <a:cxn ang="0">
                <a:pos x="connsiteX0" y="connsiteY0"/>
              </a:cxn>
              <a:cxn ang="0">
                <a:pos x="connsiteX1" y="connsiteY1"/>
              </a:cxn>
              <a:cxn ang="0">
                <a:pos x="connsiteX2" y="connsiteY2"/>
              </a:cxn>
              <a:cxn ang="0">
                <a:pos x="connsiteX3" y="connsiteY3"/>
              </a:cxn>
            </a:cxnLst>
            <a:rect l="l" t="t" r="r" b="b"/>
            <a:pathLst>
              <a:path w="1363318" h="1205379">
                <a:moveTo>
                  <a:pt x="0" y="0"/>
                </a:moveTo>
                <a:lnTo>
                  <a:pt x="681659" y="0"/>
                </a:lnTo>
                <a:lnTo>
                  <a:pt x="681659" y="1205379"/>
                </a:lnTo>
                <a:lnTo>
                  <a:pt x="1363318" y="1205379"/>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648865" tIns="557195" rIns="648865" bIns="557196"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0" name="任意多边形 9"/>
          <p:cNvSpPr/>
          <p:nvPr/>
        </p:nvSpPr>
        <p:spPr>
          <a:xfrm>
            <a:off x="2165204" y="4299804"/>
            <a:ext cx="1363318" cy="384488"/>
          </a:xfrm>
          <a:custGeom>
            <a:avLst/>
            <a:gdLst>
              <a:gd name="connsiteX0" fmla="*/ 0 w 1363318"/>
              <a:gd name="connsiteY0" fmla="*/ 0 h 384488"/>
              <a:gd name="connsiteX1" fmla="*/ 681659 w 1363318"/>
              <a:gd name="connsiteY1" fmla="*/ 0 h 384488"/>
              <a:gd name="connsiteX2" fmla="*/ 681659 w 1363318"/>
              <a:gd name="connsiteY2" fmla="*/ 384488 h 384488"/>
              <a:gd name="connsiteX3" fmla="*/ 1363318 w 1363318"/>
              <a:gd name="connsiteY3" fmla="*/ 384488 h 384488"/>
            </a:gdLst>
            <a:ahLst/>
            <a:cxnLst>
              <a:cxn ang="0">
                <a:pos x="connsiteX0" y="connsiteY0"/>
              </a:cxn>
              <a:cxn ang="0">
                <a:pos x="connsiteX1" y="connsiteY1"/>
              </a:cxn>
              <a:cxn ang="0">
                <a:pos x="connsiteX2" y="connsiteY2"/>
              </a:cxn>
              <a:cxn ang="0">
                <a:pos x="connsiteX3" y="connsiteY3"/>
              </a:cxn>
            </a:cxnLst>
            <a:rect l="l" t="t" r="r" b="b"/>
            <a:pathLst>
              <a:path w="1363318" h="384488">
                <a:moveTo>
                  <a:pt x="0" y="0"/>
                </a:moveTo>
                <a:lnTo>
                  <a:pt x="681659" y="0"/>
                </a:lnTo>
                <a:lnTo>
                  <a:pt x="681659" y="384488"/>
                </a:lnTo>
                <a:lnTo>
                  <a:pt x="1363318" y="384488"/>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658947" tIns="156832" rIns="658947" bIns="156832"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1" name="任意多边形 10"/>
          <p:cNvSpPr/>
          <p:nvPr/>
        </p:nvSpPr>
        <p:spPr>
          <a:xfrm>
            <a:off x="2165204" y="3863401"/>
            <a:ext cx="1363318" cy="436403"/>
          </a:xfrm>
          <a:custGeom>
            <a:avLst/>
            <a:gdLst>
              <a:gd name="connsiteX0" fmla="*/ 0 w 1363318"/>
              <a:gd name="connsiteY0" fmla="*/ 436403 h 436403"/>
              <a:gd name="connsiteX1" fmla="*/ 681659 w 1363318"/>
              <a:gd name="connsiteY1" fmla="*/ 436403 h 436403"/>
              <a:gd name="connsiteX2" fmla="*/ 681659 w 1363318"/>
              <a:gd name="connsiteY2" fmla="*/ 0 h 436403"/>
              <a:gd name="connsiteX3" fmla="*/ 1363318 w 1363318"/>
              <a:gd name="connsiteY3" fmla="*/ 0 h 436403"/>
            </a:gdLst>
            <a:ahLst/>
            <a:cxnLst>
              <a:cxn ang="0">
                <a:pos x="connsiteX0" y="connsiteY0"/>
              </a:cxn>
              <a:cxn ang="0">
                <a:pos x="connsiteX1" y="connsiteY1"/>
              </a:cxn>
              <a:cxn ang="0">
                <a:pos x="connsiteX2" y="connsiteY2"/>
              </a:cxn>
              <a:cxn ang="0">
                <a:pos x="connsiteX3" y="connsiteY3"/>
              </a:cxn>
            </a:cxnLst>
            <a:rect l="l" t="t" r="r" b="b"/>
            <a:pathLst>
              <a:path w="1363318" h="436403">
                <a:moveTo>
                  <a:pt x="0" y="436403"/>
                </a:moveTo>
                <a:lnTo>
                  <a:pt x="681659" y="436403"/>
                </a:lnTo>
                <a:lnTo>
                  <a:pt x="681659" y="0"/>
                </a:lnTo>
                <a:lnTo>
                  <a:pt x="1363318"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658573" tIns="182415" rIns="658572" bIns="182415"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2" name="任意多边形 11"/>
          <p:cNvSpPr/>
          <p:nvPr/>
        </p:nvSpPr>
        <p:spPr>
          <a:xfrm>
            <a:off x="2165204" y="3042510"/>
            <a:ext cx="1363318" cy="1257294"/>
          </a:xfrm>
          <a:custGeom>
            <a:avLst/>
            <a:gdLst>
              <a:gd name="connsiteX0" fmla="*/ 0 w 1363318"/>
              <a:gd name="connsiteY0" fmla="*/ 1257294 h 1257294"/>
              <a:gd name="connsiteX1" fmla="*/ 681659 w 1363318"/>
              <a:gd name="connsiteY1" fmla="*/ 1257294 h 1257294"/>
              <a:gd name="connsiteX2" fmla="*/ 681659 w 1363318"/>
              <a:gd name="connsiteY2" fmla="*/ 0 h 1257294"/>
              <a:gd name="connsiteX3" fmla="*/ 1363318 w 1363318"/>
              <a:gd name="connsiteY3" fmla="*/ 0 h 1257294"/>
            </a:gdLst>
            <a:ahLst/>
            <a:cxnLst>
              <a:cxn ang="0">
                <a:pos x="connsiteX0" y="connsiteY0"/>
              </a:cxn>
              <a:cxn ang="0">
                <a:pos x="connsiteX1" y="connsiteY1"/>
              </a:cxn>
              <a:cxn ang="0">
                <a:pos x="connsiteX2" y="connsiteY2"/>
              </a:cxn>
              <a:cxn ang="0">
                <a:pos x="connsiteX3" y="connsiteY3"/>
              </a:cxn>
            </a:cxnLst>
            <a:rect l="l" t="t" r="r" b="b"/>
            <a:pathLst>
              <a:path w="1363318" h="1257294">
                <a:moveTo>
                  <a:pt x="0" y="1257294"/>
                </a:moveTo>
                <a:lnTo>
                  <a:pt x="681659" y="1257294"/>
                </a:lnTo>
                <a:lnTo>
                  <a:pt x="681659" y="0"/>
                </a:lnTo>
                <a:lnTo>
                  <a:pt x="1363318"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647995" tIns="582283" rIns="647995" bIns="58228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3" name="任意多边形 12"/>
          <p:cNvSpPr/>
          <p:nvPr/>
        </p:nvSpPr>
        <p:spPr>
          <a:xfrm>
            <a:off x="1091444" y="3971447"/>
            <a:ext cx="1490807" cy="656712"/>
          </a:xfrm>
          <a:custGeom>
            <a:avLst/>
            <a:gdLst>
              <a:gd name="connsiteX0" fmla="*/ 0 w 1490807"/>
              <a:gd name="connsiteY0" fmla="*/ 0 h 656712"/>
              <a:gd name="connsiteX1" fmla="*/ 1490807 w 1490807"/>
              <a:gd name="connsiteY1" fmla="*/ 0 h 656712"/>
              <a:gd name="connsiteX2" fmla="*/ 1490807 w 1490807"/>
              <a:gd name="connsiteY2" fmla="*/ 656712 h 656712"/>
              <a:gd name="connsiteX3" fmla="*/ 0 w 1490807"/>
              <a:gd name="connsiteY3" fmla="*/ 656712 h 656712"/>
              <a:gd name="connsiteX4" fmla="*/ 0 w 1490807"/>
              <a:gd name="connsiteY4" fmla="*/ 0 h 65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7" h="656712">
                <a:moveTo>
                  <a:pt x="0" y="0"/>
                </a:moveTo>
                <a:lnTo>
                  <a:pt x="1490807" y="0"/>
                </a:lnTo>
                <a:lnTo>
                  <a:pt x="1490807" y="656712"/>
                </a:lnTo>
                <a:lnTo>
                  <a:pt x="0" y="656712"/>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0" kern="1200" dirty="0" smtClean="0"/>
              <a:t>已支持鲲鹏计算构架的服务</a:t>
            </a:r>
            <a:endParaRPr lang="zh-CN" altLang="en-US" sz="1600" kern="1200" dirty="0"/>
          </a:p>
        </p:txBody>
      </p:sp>
      <p:sp>
        <p:nvSpPr>
          <p:cNvPr id="14" name="任意多边形 13"/>
          <p:cNvSpPr/>
          <p:nvPr/>
        </p:nvSpPr>
        <p:spPr>
          <a:xfrm>
            <a:off x="3528523" y="2714153"/>
            <a:ext cx="2154018" cy="656712"/>
          </a:xfrm>
          <a:custGeom>
            <a:avLst/>
            <a:gdLst>
              <a:gd name="connsiteX0" fmla="*/ 0 w 2154018"/>
              <a:gd name="connsiteY0" fmla="*/ 0 h 656712"/>
              <a:gd name="connsiteX1" fmla="*/ 2154018 w 2154018"/>
              <a:gd name="connsiteY1" fmla="*/ 0 h 656712"/>
              <a:gd name="connsiteX2" fmla="*/ 2154018 w 2154018"/>
              <a:gd name="connsiteY2" fmla="*/ 656712 h 656712"/>
              <a:gd name="connsiteX3" fmla="*/ 0 w 2154018"/>
              <a:gd name="connsiteY3" fmla="*/ 656712 h 656712"/>
              <a:gd name="connsiteX4" fmla="*/ 0 w 2154018"/>
              <a:gd name="connsiteY4" fmla="*/ 0 h 65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018" h="656712">
                <a:moveTo>
                  <a:pt x="0" y="0"/>
                </a:moveTo>
                <a:lnTo>
                  <a:pt x="2154018" y="0"/>
                </a:lnTo>
                <a:lnTo>
                  <a:pt x="2154018" y="656712"/>
                </a:lnTo>
                <a:lnTo>
                  <a:pt x="0" y="656712"/>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鲲鹏基础云服务</a:t>
            </a:r>
            <a:endParaRPr lang="zh-CN" altLang="en-US" sz="1600" kern="1200" dirty="0"/>
          </a:p>
        </p:txBody>
      </p:sp>
      <p:sp>
        <p:nvSpPr>
          <p:cNvPr id="15" name="任意多边形 14"/>
          <p:cNvSpPr/>
          <p:nvPr/>
        </p:nvSpPr>
        <p:spPr>
          <a:xfrm>
            <a:off x="3528523" y="3535044"/>
            <a:ext cx="2154018" cy="656712"/>
          </a:xfrm>
          <a:custGeom>
            <a:avLst/>
            <a:gdLst>
              <a:gd name="connsiteX0" fmla="*/ 0 w 2154018"/>
              <a:gd name="connsiteY0" fmla="*/ 0 h 656712"/>
              <a:gd name="connsiteX1" fmla="*/ 2154018 w 2154018"/>
              <a:gd name="connsiteY1" fmla="*/ 0 h 656712"/>
              <a:gd name="connsiteX2" fmla="*/ 2154018 w 2154018"/>
              <a:gd name="connsiteY2" fmla="*/ 656712 h 656712"/>
              <a:gd name="connsiteX3" fmla="*/ 0 w 2154018"/>
              <a:gd name="connsiteY3" fmla="*/ 656712 h 656712"/>
              <a:gd name="connsiteX4" fmla="*/ 0 w 2154018"/>
              <a:gd name="connsiteY4" fmla="*/ 0 h 65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018" h="656712">
                <a:moveTo>
                  <a:pt x="0" y="0"/>
                </a:moveTo>
                <a:lnTo>
                  <a:pt x="2154018" y="0"/>
                </a:lnTo>
                <a:lnTo>
                  <a:pt x="2154018" y="656712"/>
                </a:lnTo>
                <a:lnTo>
                  <a:pt x="0" y="656712"/>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0" kern="1200" dirty="0" smtClean="0"/>
              <a:t>云中间件</a:t>
            </a:r>
            <a:endParaRPr lang="zh-CN" altLang="en-US" sz="1600" b="0" kern="1200" dirty="0"/>
          </a:p>
        </p:txBody>
      </p:sp>
      <p:sp>
        <p:nvSpPr>
          <p:cNvPr id="16" name="任意多边形 15"/>
          <p:cNvSpPr/>
          <p:nvPr/>
        </p:nvSpPr>
        <p:spPr>
          <a:xfrm>
            <a:off x="3528523" y="4355936"/>
            <a:ext cx="2154018" cy="656712"/>
          </a:xfrm>
          <a:custGeom>
            <a:avLst/>
            <a:gdLst>
              <a:gd name="connsiteX0" fmla="*/ 0 w 2154018"/>
              <a:gd name="connsiteY0" fmla="*/ 0 h 656712"/>
              <a:gd name="connsiteX1" fmla="*/ 2154018 w 2154018"/>
              <a:gd name="connsiteY1" fmla="*/ 0 h 656712"/>
              <a:gd name="connsiteX2" fmla="*/ 2154018 w 2154018"/>
              <a:gd name="connsiteY2" fmla="*/ 656712 h 656712"/>
              <a:gd name="connsiteX3" fmla="*/ 0 w 2154018"/>
              <a:gd name="connsiteY3" fmla="*/ 656712 h 656712"/>
              <a:gd name="connsiteX4" fmla="*/ 0 w 2154018"/>
              <a:gd name="connsiteY4" fmla="*/ 0 h 65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018" h="656712">
                <a:moveTo>
                  <a:pt x="0" y="0"/>
                </a:moveTo>
                <a:lnTo>
                  <a:pt x="2154018" y="0"/>
                </a:lnTo>
                <a:lnTo>
                  <a:pt x="2154018" y="656712"/>
                </a:lnTo>
                <a:lnTo>
                  <a:pt x="0" y="656712"/>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EI</a:t>
            </a:r>
            <a:r>
              <a:rPr lang="zh-CN" altLang="en-US" sz="1600" kern="1200" dirty="0" smtClean="0"/>
              <a:t>企业智能</a:t>
            </a:r>
            <a:endParaRPr lang="zh-CN" altLang="en-US" sz="1600" kern="1200" dirty="0"/>
          </a:p>
        </p:txBody>
      </p:sp>
      <p:sp>
        <p:nvSpPr>
          <p:cNvPr id="17" name="任意多边形 16"/>
          <p:cNvSpPr/>
          <p:nvPr/>
        </p:nvSpPr>
        <p:spPr>
          <a:xfrm>
            <a:off x="3528523" y="5176827"/>
            <a:ext cx="2154018" cy="656712"/>
          </a:xfrm>
          <a:custGeom>
            <a:avLst/>
            <a:gdLst>
              <a:gd name="connsiteX0" fmla="*/ 0 w 2154018"/>
              <a:gd name="connsiteY0" fmla="*/ 0 h 656712"/>
              <a:gd name="connsiteX1" fmla="*/ 2154018 w 2154018"/>
              <a:gd name="connsiteY1" fmla="*/ 0 h 656712"/>
              <a:gd name="connsiteX2" fmla="*/ 2154018 w 2154018"/>
              <a:gd name="connsiteY2" fmla="*/ 656712 h 656712"/>
              <a:gd name="connsiteX3" fmla="*/ 0 w 2154018"/>
              <a:gd name="connsiteY3" fmla="*/ 656712 h 656712"/>
              <a:gd name="connsiteX4" fmla="*/ 0 w 2154018"/>
              <a:gd name="connsiteY4" fmla="*/ 0 h 65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018" h="656712">
                <a:moveTo>
                  <a:pt x="0" y="0"/>
                </a:moveTo>
                <a:lnTo>
                  <a:pt x="2154018" y="0"/>
                </a:lnTo>
                <a:lnTo>
                  <a:pt x="2154018" y="656712"/>
                </a:lnTo>
                <a:lnTo>
                  <a:pt x="0" y="656712"/>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i="0" kern="1200" dirty="0" err="1" smtClean="0"/>
              <a:t>TaiShan</a:t>
            </a:r>
            <a:r>
              <a:rPr lang="en-US" sz="1600" b="1" i="0" kern="1200" dirty="0" smtClean="0"/>
              <a:t> 200</a:t>
            </a:r>
            <a:r>
              <a:rPr lang="zh-CN" altLang="en-US" sz="1600" b="1" i="0" kern="1200" dirty="0" smtClean="0"/>
              <a:t>服务器</a:t>
            </a:r>
            <a:endParaRPr lang="zh-CN" altLang="en-US" sz="1600" kern="1200" dirty="0"/>
          </a:p>
        </p:txBody>
      </p:sp>
      <p:pic>
        <p:nvPicPr>
          <p:cNvPr id="7" name="图片 6"/>
          <p:cNvPicPr>
            <a:picLocks noChangeAspect="1"/>
          </p:cNvPicPr>
          <p:nvPr/>
        </p:nvPicPr>
        <p:blipFill>
          <a:blip r:embed="rId3"/>
          <a:stretch>
            <a:fillRect/>
          </a:stretch>
        </p:blipFill>
        <p:spPr>
          <a:xfrm>
            <a:off x="6302504" y="4313199"/>
            <a:ext cx="4932548" cy="1126520"/>
          </a:xfrm>
          <a:prstGeom prst="rect">
            <a:avLst/>
          </a:prstGeom>
        </p:spPr>
      </p:pic>
      <p:pic>
        <p:nvPicPr>
          <p:cNvPr id="9" name="图片 8"/>
          <p:cNvPicPr>
            <a:picLocks noChangeAspect="1"/>
          </p:cNvPicPr>
          <p:nvPr/>
        </p:nvPicPr>
        <p:blipFill>
          <a:blip r:embed="rId4"/>
          <a:stretch>
            <a:fillRect/>
          </a:stretch>
        </p:blipFill>
        <p:spPr>
          <a:xfrm>
            <a:off x="6418384" y="5321815"/>
            <a:ext cx="4700787" cy="11357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dirty="0">
                <a:latin typeface="微软雅黑" panose="020B0503020204020204" pitchFamily="34" charset="-122"/>
                <a:ea typeface="微软雅黑" panose="020B0503020204020204" pitchFamily="34" charset="-122"/>
              </a:rPr>
              <a:t>鲲鹏产品与云服务优势</a:t>
            </a:r>
            <a:endParaRPr lang="en-US" dirty="0">
              <a:latin typeface="微软雅黑" panose="020B0503020204020204" pitchFamily="34" charset="-122"/>
              <a:ea typeface="微软雅黑" panose="020B0503020204020204" pitchFamily="34" charset="-122"/>
            </a:endParaRPr>
          </a:p>
        </p:txBody>
      </p:sp>
      <p:pic>
        <p:nvPicPr>
          <p:cNvPr id="24" name="Picture 22" descr="D:\My Documents\原系统桌面上的文件\未标题-5.png"/>
          <p:cNvPicPr>
            <a:picLocks noChangeAspect="1" noChangeArrowheads="1"/>
          </p:cNvPicPr>
          <p:nvPr/>
        </p:nvPicPr>
        <p:blipFill>
          <a:blip r:embed="rId1" cstate="print"/>
          <a:srcRect/>
          <a:stretch>
            <a:fillRect/>
          </a:stretch>
        </p:blipFill>
        <p:spPr bwMode="auto">
          <a:xfrm>
            <a:off x="984035" y="5297868"/>
            <a:ext cx="10653915" cy="947491"/>
          </a:xfrm>
          <a:prstGeom prst="rect">
            <a:avLst/>
          </a:prstGeom>
          <a:noFill/>
          <a:ln w="9525">
            <a:noFill/>
            <a:miter lim="800000"/>
            <a:headEnd/>
            <a:tailEnd/>
          </a:ln>
        </p:spPr>
      </p:pic>
      <p:pic>
        <p:nvPicPr>
          <p:cNvPr id="25" name="Picture 21" descr="C:\Users\dh\Desktop\32222\7\未标题-15.png"/>
          <p:cNvPicPr>
            <a:picLocks noChangeAspect="1" noChangeArrowheads="1"/>
          </p:cNvPicPr>
          <p:nvPr/>
        </p:nvPicPr>
        <p:blipFill>
          <a:blip r:embed="rId2" cstate="print"/>
          <a:srcRect/>
          <a:stretch>
            <a:fillRect/>
          </a:stretch>
        </p:blipFill>
        <p:spPr bwMode="auto">
          <a:xfrm>
            <a:off x="6395210" y="2467670"/>
            <a:ext cx="2374282" cy="3059903"/>
          </a:xfrm>
          <a:prstGeom prst="rect">
            <a:avLst/>
          </a:prstGeom>
          <a:noFill/>
          <a:ln w="9525">
            <a:noFill/>
            <a:miter lim="800000"/>
            <a:headEnd/>
            <a:tailEnd/>
          </a:ln>
        </p:spPr>
      </p:pic>
      <p:pic>
        <p:nvPicPr>
          <p:cNvPr id="26" name="Picture 22" descr="C:\Users\dh\Desktop\32222\7\未标题-16.png"/>
          <p:cNvPicPr>
            <a:picLocks noChangeAspect="1" noChangeArrowheads="1"/>
          </p:cNvPicPr>
          <p:nvPr/>
        </p:nvPicPr>
        <p:blipFill>
          <a:blip r:embed="rId3" cstate="print"/>
          <a:srcRect/>
          <a:stretch>
            <a:fillRect/>
          </a:stretch>
        </p:blipFill>
        <p:spPr bwMode="auto">
          <a:xfrm>
            <a:off x="3767108" y="2464939"/>
            <a:ext cx="2355886" cy="3059903"/>
          </a:xfrm>
          <a:prstGeom prst="rect">
            <a:avLst/>
          </a:prstGeom>
          <a:noFill/>
          <a:ln w="9525">
            <a:noFill/>
            <a:miter lim="800000"/>
            <a:headEnd/>
            <a:tailEnd/>
          </a:ln>
        </p:spPr>
      </p:pic>
      <p:pic>
        <p:nvPicPr>
          <p:cNvPr id="27" name="Picture 25" descr="C:\Users\dh\Desktop\32222\7\未标题-19.png"/>
          <p:cNvPicPr>
            <a:picLocks noChangeAspect="1" noChangeArrowheads="1"/>
          </p:cNvPicPr>
          <p:nvPr/>
        </p:nvPicPr>
        <p:blipFill>
          <a:blip r:embed="rId4" cstate="print"/>
          <a:srcRect/>
          <a:stretch>
            <a:fillRect/>
          </a:stretch>
        </p:blipFill>
        <p:spPr bwMode="auto">
          <a:xfrm>
            <a:off x="1124324" y="2464939"/>
            <a:ext cx="2390436" cy="3059903"/>
          </a:xfrm>
          <a:prstGeom prst="rect">
            <a:avLst/>
          </a:prstGeom>
          <a:noFill/>
          <a:ln w="9525">
            <a:noFill/>
            <a:miter lim="800000"/>
            <a:headEnd/>
            <a:tailEnd/>
          </a:ln>
        </p:spPr>
      </p:pic>
      <p:sp>
        <p:nvSpPr>
          <p:cNvPr id="28" name="矩形 17"/>
          <p:cNvSpPr>
            <a:spLocks noChangeArrowheads="1"/>
          </p:cNvSpPr>
          <p:nvPr/>
        </p:nvSpPr>
        <p:spPr bwMode="auto">
          <a:xfrm>
            <a:off x="1306895" y="3300839"/>
            <a:ext cx="2039976" cy="830997"/>
          </a:xfrm>
          <a:prstGeom prst="rect">
            <a:avLst/>
          </a:prstGeom>
          <a:noFill/>
          <a:ln w="9525">
            <a:noFill/>
            <a:miter lim="800000"/>
          </a:ln>
        </p:spPr>
        <p:txBody>
          <a:bodyPr wrap="square">
            <a:spAutoFit/>
          </a:bodyPr>
          <a:lstStyle/>
          <a:p>
            <a:pPr eaLnBrk="0" hangingPunct="0">
              <a:spcBef>
                <a:spcPct val="50000"/>
              </a:spcBef>
            </a:pPr>
            <a:r>
              <a:rPr lang="ko-KR" altLang="en-US" sz="1200" dirty="0">
                <a:latin typeface="+mn-lt"/>
                <a:ea typeface="+mn-ea"/>
              </a:rPr>
              <a:t>ㆍ多核整形算力领先</a:t>
            </a:r>
            <a:r>
              <a:rPr lang="en-US" altLang="ko-KR" sz="1200" dirty="0">
                <a:latin typeface="+mn-lt"/>
                <a:ea typeface="微软雅黑" panose="020B0503020204020204" pitchFamily="34" charset="-122"/>
              </a:rPr>
              <a:t>15</a:t>
            </a:r>
            <a:r>
              <a:rPr lang="en-US" altLang="ko-KR" sz="1200" dirty="0" smtClean="0">
                <a:latin typeface="+mn-lt"/>
                <a:ea typeface="微软雅黑" panose="020B0503020204020204" pitchFamily="34" charset="-122"/>
              </a:rPr>
              <a:t>%</a:t>
            </a:r>
            <a:endParaRPr lang="en-US" altLang="ko-KR" sz="1200" dirty="0">
              <a:latin typeface="+mn-lt"/>
              <a:ea typeface="微软雅黑" panose="020B0503020204020204" pitchFamily="34" charset="-122"/>
            </a:endParaRPr>
          </a:p>
          <a:p>
            <a:pPr eaLnBrk="0" hangingPunct="0">
              <a:spcBef>
                <a:spcPct val="50000"/>
              </a:spcBef>
            </a:pPr>
            <a:r>
              <a:rPr lang="ko-KR" altLang="en-US" sz="1200" dirty="0">
                <a:latin typeface="+mn-lt"/>
                <a:ea typeface="+mn-ea"/>
              </a:rPr>
              <a:t>ㆍ整机最高</a:t>
            </a:r>
            <a:r>
              <a:rPr lang="en-US" altLang="ko-KR" sz="1200" dirty="0">
                <a:latin typeface="+mn-lt"/>
                <a:ea typeface="微软雅黑" panose="020B0503020204020204" pitchFamily="34" charset="-122"/>
              </a:rPr>
              <a:t>128</a:t>
            </a:r>
            <a:r>
              <a:rPr lang="ko-KR" altLang="en-US" sz="1200" dirty="0" smtClean="0">
                <a:latin typeface="+mn-lt"/>
                <a:ea typeface="+mn-ea"/>
              </a:rPr>
              <a:t>核</a:t>
            </a:r>
            <a:endParaRPr lang="en-US" altLang="ko-KR" sz="1200" dirty="0" smtClean="0">
              <a:latin typeface="+mn-lt"/>
              <a:ea typeface="微软雅黑" panose="020B0503020204020204" pitchFamily="34" charset="-122"/>
            </a:endParaRPr>
          </a:p>
          <a:p>
            <a:pPr eaLnBrk="0" hangingPunct="0">
              <a:spcBef>
                <a:spcPct val="50000"/>
              </a:spcBef>
            </a:pPr>
            <a:r>
              <a:rPr lang="ko-KR" altLang="en-US" sz="1200" dirty="0" smtClean="0">
                <a:latin typeface="+mn-lt"/>
                <a:ea typeface="+mn-ea"/>
              </a:rPr>
              <a:t>ㆍ整机并发性能提升</a:t>
            </a:r>
            <a:r>
              <a:rPr lang="en-US" altLang="ko-KR" sz="1200" dirty="0">
                <a:latin typeface="+mn-lt"/>
                <a:ea typeface="微软雅黑" panose="020B0503020204020204" pitchFamily="34" charset="-122"/>
              </a:rPr>
              <a:t>30%</a:t>
            </a:r>
            <a:endParaRPr lang="zh-CN" altLang="en-US" sz="1200" dirty="0">
              <a:latin typeface="+mn-lt"/>
              <a:ea typeface="微软雅黑" panose="020B0503020204020204" pitchFamily="34" charset="-122"/>
            </a:endParaRPr>
          </a:p>
        </p:txBody>
      </p:sp>
      <p:sp>
        <p:nvSpPr>
          <p:cNvPr id="29" name="矩形 18"/>
          <p:cNvSpPr>
            <a:spLocks noChangeArrowheads="1"/>
          </p:cNvSpPr>
          <p:nvPr/>
        </p:nvSpPr>
        <p:spPr bwMode="auto">
          <a:xfrm>
            <a:off x="6606737" y="3244514"/>
            <a:ext cx="1961639" cy="1292662"/>
          </a:xfrm>
          <a:prstGeom prst="rect">
            <a:avLst/>
          </a:prstGeom>
          <a:noFill/>
          <a:ln w="9525">
            <a:noFill/>
            <a:miter lim="800000"/>
          </a:ln>
        </p:spPr>
        <p:txBody>
          <a:bodyPr>
            <a:spAutoFit/>
          </a:bodyPr>
          <a:lstStyle/>
          <a:p>
            <a:pPr algn="just" eaLnBrk="0" hangingPunct="0">
              <a:lnSpc>
                <a:spcPct val="150000"/>
              </a:lnSpc>
              <a:spcBef>
                <a:spcPct val="50000"/>
              </a:spcBef>
            </a:pPr>
            <a:r>
              <a:rPr lang="ko-KR" altLang="en-US" sz="1200" dirty="0">
                <a:latin typeface="微软雅黑" panose="020B0503020204020204" pitchFamily="34" charset="-122"/>
                <a:ea typeface="微软雅黑" panose="020B0503020204020204" pitchFamily="34" charset="-122"/>
              </a:rPr>
              <a:t>ㆍ原生应用场景，端云同构，性能提升</a:t>
            </a:r>
            <a:r>
              <a:rPr lang="en-US" altLang="ko-KR" sz="1200" dirty="0">
                <a:latin typeface="微软雅黑" panose="020B0503020204020204" pitchFamily="34" charset="-122"/>
                <a:ea typeface="微软雅黑" panose="020B0503020204020204" pitchFamily="34" charset="-122"/>
              </a:rPr>
              <a:t>80</a:t>
            </a:r>
            <a:r>
              <a:rPr lang="en-US" altLang="ko-KR" sz="1200" dirty="0" smtClean="0">
                <a:latin typeface="微软雅黑" panose="020B0503020204020204" pitchFamily="34" charset="-122"/>
                <a:ea typeface="微软雅黑" panose="020B0503020204020204" pitchFamily="34" charset="-122"/>
              </a:rPr>
              <a:t>%</a:t>
            </a:r>
            <a:endParaRPr lang="en-US" altLang="ko-KR" sz="1200" dirty="0">
              <a:latin typeface="微软雅黑" panose="020B0503020204020204" pitchFamily="34" charset="-122"/>
              <a:ea typeface="微软雅黑" panose="020B0503020204020204" pitchFamily="34" charset="-122"/>
            </a:endParaRPr>
          </a:p>
          <a:p>
            <a:pPr algn="just" eaLnBrk="0" hangingPunct="0">
              <a:lnSpc>
                <a:spcPct val="150000"/>
              </a:lnSpc>
              <a:spcBef>
                <a:spcPct val="50000"/>
              </a:spcBef>
            </a:pPr>
            <a:r>
              <a:rPr lang="ko-KR" altLang="en-US" sz="1200" dirty="0">
                <a:latin typeface="微软雅黑" panose="020B0503020204020204" pitchFamily="34" charset="-122"/>
                <a:ea typeface="微软雅黑" panose="020B0503020204020204" pitchFamily="34" charset="-122"/>
              </a:rPr>
              <a:t>ㆍ</a:t>
            </a:r>
            <a:r>
              <a:rPr lang="en-US" altLang="ko-KR" sz="1200" dirty="0">
                <a:latin typeface="微软雅黑" panose="020B0503020204020204" pitchFamily="34" charset="-122"/>
                <a:ea typeface="微软雅黑" panose="020B0503020204020204" pitchFamily="34" charset="-122"/>
              </a:rPr>
              <a:t>100%</a:t>
            </a:r>
            <a:r>
              <a:rPr lang="ko-KR" altLang="en-US" sz="1200" dirty="0">
                <a:latin typeface="微软雅黑" panose="020B0503020204020204" pitchFamily="34" charset="-122"/>
                <a:ea typeface="微软雅黑" panose="020B0503020204020204" pitchFamily="34" charset="-122"/>
              </a:rPr>
              <a:t>原生指令兼容，算法优化，无需改造</a:t>
            </a:r>
            <a:endParaRPr lang="zh-CN" altLang="en-US" sz="1200" dirty="0">
              <a:latin typeface="微软雅黑" panose="020B0503020204020204" pitchFamily="34" charset="-122"/>
              <a:ea typeface="微软雅黑" panose="020B0503020204020204" pitchFamily="34" charset="-122"/>
            </a:endParaRPr>
          </a:p>
        </p:txBody>
      </p:sp>
      <p:sp>
        <p:nvSpPr>
          <p:cNvPr id="30" name="矩形 19"/>
          <p:cNvSpPr>
            <a:spLocks noChangeArrowheads="1"/>
          </p:cNvSpPr>
          <p:nvPr/>
        </p:nvSpPr>
        <p:spPr bwMode="auto">
          <a:xfrm>
            <a:off x="3966921" y="3347892"/>
            <a:ext cx="1793323" cy="830997"/>
          </a:xfrm>
          <a:prstGeom prst="rect">
            <a:avLst/>
          </a:prstGeom>
          <a:noFill/>
          <a:ln w="9525">
            <a:noFill/>
            <a:miter lim="800000"/>
          </a:ln>
        </p:spPr>
        <p:txBody>
          <a:bodyPr wrap="square">
            <a:spAutoFit/>
          </a:bodyPr>
          <a:lstStyle/>
          <a:p>
            <a:pPr eaLnBrk="0" hangingPunct="0">
              <a:spcBef>
                <a:spcPct val="50000"/>
              </a:spcBef>
            </a:pPr>
            <a:r>
              <a:rPr lang="ko-KR" altLang="en-US" sz="1200" dirty="0">
                <a:latin typeface="微软雅黑" panose="020B0503020204020204" pitchFamily="34" charset="-122"/>
                <a:ea typeface="微软雅黑" panose="020B0503020204020204" pitchFamily="34" charset="-122"/>
              </a:rPr>
              <a:t>ㆍ计算性能领先</a:t>
            </a:r>
            <a:r>
              <a:rPr lang="en-US" altLang="ko-KR" sz="1200" dirty="0">
                <a:latin typeface="微软雅黑" panose="020B0503020204020204" pitchFamily="34" charset="-122"/>
                <a:ea typeface="微软雅黑" panose="020B0503020204020204" pitchFamily="34" charset="-122"/>
              </a:rPr>
              <a:t>8</a:t>
            </a:r>
            <a:r>
              <a:rPr lang="en-US" altLang="ko-KR" sz="1200" dirty="0" smtClean="0">
                <a:latin typeface="微软雅黑" panose="020B0503020204020204" pitchFamily="34" charset="-122"/>
                <a:ea typeface="微软雅黑" panose="020B0503020204020204" pitchFamily="34" charset="-122"/>
              </a:rPr>
              <a:t>%</a:t>
            </a:r>
            <a:endParaRPr lang="en-US" altLang="ko-KR" sz="1200" dirty="0">
              <a:latin typeface="微软雅黑" panose="020B0503020204020204" pitchFamily="34" charset="-122"/>
              <a:ea typeface="微软雅黑" panose="020B0503020204020204" pitchFamily="34" charset="-122"/>
            </a:endParaRPr>
          </a:p>
          <a:p>
            <a:pPr eaLnBrk="0" hangingPunct="0">
              <a:spcBef>
                <a:spcPct val="50000"/>
              </a:spcBef>
            </a:pPr>
            <a:r>
              <a:rPr lang="ko-KR" altLang="en-US" sz="1200" dirty="0">
                <a:latin typeface="微软雅黑" panose="020B0503020204020204" pitchFamily="34" charset="-122"/>
                <a:ea typeface="微软雅黑" panose="020B0503020204020204" pitchFamily="34" charset="-122"/>
              </a:rPr>
              <a:t>ㆍ内存带宽领先</a:t>
            </a:r>
            <a:r>
              <a:rPr lang="en-US" altLang="ko-KR" sz="1200" dirty="0">
                <a:latin typeface="微软雅黑" panose="020B0503020204020204" pitchFamily="34" charset="-122"/>
                <a:ea typeface="微软雅黑" panose="020B0503020204020204" pitchFamily="34" charset="-122"/>
              </a:rPr>
              <a:t>46</a:t>
            </a:r>
            <a:r>
              <a:rPr lang="en-US" altLang="ko-KR" sz="1200" dirty="0" smtClean="0">
                <a:latin typeface="微软雅黑" panose="020B0503020204020204" pitchFamily="34" charset="-122"/>
                <a:ea typeface="微软雅黑" panose="020B0503020204020204" pitchFamily="34" charset="-122"/>
              </a:rPr>
              <a:t>%</a:t>
            </a:r>
            <a:endParaRPr lang="en-US" altLang="ko-KR" sz="1200" dirty="0">
              <a:latin typeface="微软雅黑" panose="020B0503020204020204" pitchFamily="34" charset="-122"/>
              <a:ea typeface="微软雅黑" panose="020B0503020204020204" pitchFamily="34" charset="-122"/>
            </a:endParaRPr>
          </a:p>
          <a:p>
            <a:pPr eaLnBrk="0" hangingPunct="0">
              <a:spcBef>
                <a:spcPct val="50000"/>
              </a:spcBef>
            </a:pPr>
            <a:r>
              <a:rPr lang="ko-KR" altLang="en-US" sz="1200" dirty="0">
                <a:latin typeface="微软雅黑" panose="020B0503020204020204" pitchFamily="34" charset="-122"/>
                <a:ea typeface="微软雅黑" panose="020B0503020204020204" pitchFamily="34" charset="-122"/>
              </a:rPr>
              <a:t>ㆍ综合性价比领先</a:t>
            </a:r>
            <a:r>
              <a:rPr lang="en-US" altLang="ko-KR" sz="1200" dirty="0">
                <a:latin typeface="微软雅黑" panose="020B0503020204020204" pitchFamily="34" charset="-122"/>
                <a:ea typeface="微软雅黑" panose="020B0503020204020204" pitchFamily="34" charset="-122"/>
              </a:rPr>
              <a:t>30%</a:t>
            </a:r>
            <a:endParaRPr lang="zh-CN" altLang="en-US" sz="1200" dirty="0">
              <a:latin typeface="微软雅黑" panose="020B0503020204020204" pitchFamily="34" charset="-122"/>
              <a:ea typeface="微软雅黑" panose="020B0503020204020204" pitchFamily="34" charset="-122"/>
            </a:endParaRPr>
          </a:p>
        </p:txBody>
      </p:sp>
      <p:sp>
        <p:nvSpPr>
          <p:cNvPr id="33" name="矩形 32"/>
          <p:cNvSpPr/>
          <p:nvPr/>
        </p:nvSpPr>
        <p:spPr>
          <a:xfrm>
            <a:off x="1329113" y="2610901"/>
            <a:ext cx="1210588" cy="399981"/>
          </a:xfrm>
          <a:prstGeom prst="rect">
            <a:avLst/>
          </a:prstGeom>
        </p:spPr>
        <p:txBody>
          <a:bodyPr wrap="none">
            <a:spAutoFit/>
          </a:bodyPr>
          <a:lstStyle/>
          <a:p>
            <a:pPr>
              <a:defRPr/>
            </a:pPr>
            <a:r>
              <a:rPr lang="zh-CN" altLang="en-US" sz="2000" dirty="0">
                <a:latin typeface="微软雅黑" panose="020B0503020204020204" pitchFamily="34" charset="-122"/>
                <a:ea typeface="微软雅黑" panose="020B0503020204020204" pitchFamily="34" charset="-122"/>
              </a:rPr>
              <a:t>多核算力</a:t>
            </a:r>
            <a:endParaRPr lang="zh-CN" altLang="en-US" sz="2000" dirty="0">
              <a:latin typeface="微软雅黑" panose="020B0503020204020204" pitchFamily="34" charset="-122"/>
              <a:ea typeface="微软雅黑" panose="020B0503020204020204" pitchFamily="34" charset="-122"/>
            </a:endParaRPr>
          </a:p>
        </p:txBody>
      </p:sp>
      <p:sp>
        <p:nvSpPr>
          <p:cNvPr id="34" name="矩形 33"/>
          <p:cNvSpPr/>
          <p:nvPr/>
        </p:nvSpPr>
        <p:spPr>
          <a:xfrm>
            <a:off x="3994949" y="2593028"/>
            <a:ext cx="1210588" cy="399981"/>
          </a:xfrm>
          <a:prstGeom prst="rect">
            <a:avLst/>
          </a:prstGeom>
        </p:spPr>
        <p:txBody>
          <a:bodyPr wrap="none">
            <a:spAutoFit/>
          </a:bodyPr>
          <a:lstStyle/>
          <a:p>
            <a:pPr>
              <a:defRPr/>
            </a:pPr>
            <a:r>
              <a:rPr lang="zh-CN" altLang="en-US" sz="2000" dirty="0" smtClean="0">
                <a:latin typeface="微软雅黑" panose="020B0503020204020204" pitchFamily="34" charset="-122"/>
                <a:ea typeface="微软雅黑" panose="020B0503020204020204" pitchFamily="34" charset="-122"/>
              </a:rPr>
              <a:t>高性价比</a:t>
            </a:r>
            <a:endParaRPr lang="zh-CN" altLang="en-US" sz="2000" dirty="0">
              <a:latin typeface="微软雅黑" panose="020B0503020204020204" pitchFamily="34" charset="-122"/>
              <a:ea typeface="微软雅黑" panose="020B0503020204020204" pitchFamily="34" charset="-122"/>
            </a:endParaRPr>
          </a:p>
        </p:txBody>
      </p:sp>
      <p:sp>
        <p:nvSpPr>
          <p:cNvPr id="35" name="矩形 34"/>
          <p:cNvSpPr/>
          <p:nvPr/>
        </p:nvSpPr>
        <p:spPr>
          <a:xfrm>
            <a:off x="6849008" y="2610901"/>
            <a:ext cx="1210588" cy="399981"/>
          </a:xfrm>
          <a:prstGeom prst="rect">
            <a:avLst/>
          </a:prstGeom>
        </p:spPr>
        <p:txBody>
          <a:bodyPr wrap="none">
            <a:spAutoFit/>
          </a:bodyPr>
          <a:lstStyle/>
          <a:p>
            <a:pPr>
              <a:defRPr/>
            </a:pPr>
            <a:r>
              <a:rPr lang="zh-CN" altLang="en-US" sz="2000" dirty="0">
                <a:latin typeface="微软雅黑" panose="020B0503020204020204" pitchFamily="34" charset="-122"/>
                <a:ea typeface="微软雅黑" panose="020B0503020204020204" pitchFamily="34" charset="-122"/>
              </a:rPr>
              <a:t>端云协同</a:t>
            </a:r>
            <a:endParaRPr lang="zh-CN" altLang="en-US" sz="2000" dirty="0">
              <a:latin typeface="微软雅黑" panose="020B0503020204020204" pitchFamily="34" charset="-122"/>
              <a:ea typeface="微软雅黑" panose="020B0503020204020204" pitchFamily="34" charset="-122"/>
            </a:endParaRPr>
          </a:p>
        </p:txBody>
      </p:sp>
      <p:pic>
        <p:nvPicPr>
          <p:cNvPr id="14" name="Picture 21" descr="C:\Users\dh\Desktop\32222\7\未标题-15.png"/>
          <p:cNvPicPr>
            <a:picLocks noChangeAspect="1" noChangeArrowheads="1"/>
          </p:cNvPicPr>
          <p:nvPr/>
        </p:nvPicPr>
        <p:blipFill>
          <a:blip r:embed="rId2" cstate="print"/>
          <a:srcRect/>
          <a:stretch>
            <a:fillRect/>
          </a:stretch>
        </p:blipFill>
        <p:spPr bwMode="auto">
          <a:xfrm>
            <a:off x="9052118" y="2492896"/>
            <a:ext cx="2374282" cy="3059903"/>
          </a:xfrm>
          <a:prstGeom prst="rect">
            <a:avLst/>
          </a:prstGeom>
          <a:noFill/>
          <a:ln w="9525">
            <a:noFill/>
            <a:miter lim="800000"/>
            <a:headEnd/>
            <a:tailEnd/>
          </a:ln>
        </p:spPr>
      </p:pic>
      <p:sp>
        <p:nvSpPr>
          <p:cNvPr id="15" name="矩形 14"/>
          <p:cNvSpPr/>
          <p:nvPr/>
        </p:nvSpPr>
        <p:spPr>
          <a:xfrm>
            <a:off x="9377709" y="2622010"/>
            <a:ext cx="1210588" cy="399981"/>
          </a:xfrm>
          <a:prstGeom prst="rect">
            <a:avLst/>
          </a:prstGeom>
        </p:spPr>
        <p:txBody>
          <a:bodyPr wrap="none">
            <a:spAutoFit/>
          </a:bodyPr>
          <a:lstStyle/>
          <a:p>
            <a:pPr>
              <a:defRPr/>
            </a:pPr>
            <a:r>
              <a:rPr lang="zh-CN" altLang="en-US" sz="2000" dirty="0">
                <a:latin typeface="微软雅黑" panose="020B0503020204020204" pitchFamily="34" charset="-122"/>
                <a:ea typeface="微软雅黑" panose="020B0503020204020204" pitchFamily="34" charset="-122"/>
              </a:rPr>
              <a:t>生态丰富</a:t>
            </a:r>
            <a:endParaRPr lang="zh-CN" altLang="en-US" sz="2000" dirty="0">
              <a:latin typeface="微软雅黑" panose="020B0503020204020204" pitchFamily="34" charset="-122"/>
              <a:ea typeface="微软雅黑" panose="020B0503020204020204" pitchFamily="34" charset="-122"/>
            </a:endParaRPr>
          </a:p>
        </p:txBody>
      </p:sp>
      <p:sp>
        <p:nvSpPr>
          <p:cNvPr id="18" name="矩形 18"/>
          <p:cNvSpPr>
            <a:spLocks noChangeArrowheads="1"/>
          </p:cNvSpPr>
          <p:nvPr/>
        </p:nvSpPr>
        <p:spPr bwMode="auto">
          <a:xfrm>
            <a:off x="9258439" y="3069874"/>
            <a:ext cx="1961639" cy="1846659"/>
          </a:xfrm>
          <a:prstGeom prst="rect">
            <a:avLst/>
          </a:prstGeom>
          <a:noFill/>
          <a:ln w="9525">
            <a:noFill/>
            <a:miter lim="800000"/>
          </a:ln>
        </p:spPr>
        <p:txBody>
          <a:bodyPr>
            <a:spAutoFit/>
          </a:bodyPr>
          <a:lstStyle/>
          <a:p>
            <a:pPr algn="just" eaLnBrk="0" hangingPunct="0">
              <a:lnSpc>
                <a:spcPct val="150000"/>
              </a:lnSpc>
              <a:spcBef>
                <a:spcPct val="50000"/>
              </a:spcBef>
            </a:pPr>
            <a:r>
              <a:rPr lang="ko-KR" altLang="en-US" sz="1200" dirty="0">
                <a:latin typeface="微软雅黑" panose="020B0503020204020204" pitchFamily="34" charset="-122"/>
                <a:ea typeface="微软雅黑" panose="020B0503020204020204" pitchFamily="34" charset="-122"/>
              </a:rPr>
              <a:t>ㆍ</a:t>
            </a:r>
            <a:r>
              <a:rPr lang="zh-CN" altLang="en-US" sz="1200" dirty="0">
                <a:latin typeface="微软雅黑" panose="020B0503020204020204" pitchFamily="34" charset="-122"/>
                <a:ea typeface="微软雅黑" panose="020B0503020204020204" pitchFamily="34" charset="-122"/>
              </a:rPr>
              <a:t>已兼容</a:t>
            </a:r>
            <a:r>
              <a:rPr lang="en-US" altLang="zh-CN" sz="1200" dirty="0" err="1">
                <a:latin typeface="微软雅黑" panose="020B0503020204020204" pitchFamily="34" charset="-122"/>
                <a:ea typeface="微软雅黑" panose="020B0503020204020204" pitchFamily="34" charset="-122"/>
              </a:rPr>
              <a:t>CentOS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Ubuntu </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EulerOS</a:t>
            </a:r>
            <a:r>
              <a:rPr lang="zh-CN" altLang="en-US" sz="1200" dirty="0">
                <a:latin typeface="微软雅黑" panose="020B0503020204020204" pitchFamily="34" charset="-122"/>
                <a:ea typeface="微软雅黑" panose="020B0503020204020204" pitchFamily="34" charset="-122"/>
              </a:rPr>
              <a:t>等</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款主流</a:t>
            </a:r>
            <a:r>
              <a:rPr lang="zh-CN" altLang="en-US" sz="1200" dirty="0" smtClean="0">
                <a:latin typeface="微软雅黑" panose="020B0503020204020204" pitchFamily="34" charset="-122"/>
                <a:ea typeface="微软雅黑" panose="020B0503020204020204" pitchFamily="34" charset="-122"/>
              </a:rPr>
              <a:t>操作系统</a:t>
            </a:r>
            <a:endParaRPr lang="zh-CN" altLang="en-US" sz="1200" dirty="0">
              <a:latin typeface="微软雅黑" panose="020B0503020204020204" pitchFamily="34" charset="-122"/>
              <a:ea typeface="微软雅黑" panose="020B0503020204020204" pitchFamily="34" charset="-122"/>
            </a:endParaRPr>
          </a:p>
          <a:p>
            <a:pPr algn="just" eaLnBrk="0" hangingPunct="0">
              <a:lnSpc>
                <a:spcPct val="150000"/>
              </a:lnSpc>
              <a:spcBef>
                <a:spcPct val="50000"/>
              </a:spcBef>
            </a:pPr>
            <a:r>
              <a:rPr lang="ko-KR" altLang="en-US" sz="1200" dirty="0">
                <a:latin typeface="微软雅黑" panose="020B0503020204020204" pitchFamily="34" charset="-122"/>
                <a:ea typeface="微软雅黑" panose="020B0503020204020204" pitchFamily="34" charset="-122"/>
              </a:rPr>
              <a:t>ㆍ</a:t>
            </a:r>
            <a:r>
              <a:rPr lang="en-US" altLang="ko-KR" sz="1200" dirty="0">
                <a:latin typeface="微软雅黑" panose="020B0503020204020204" pitchFamily="34" charset="-122"/>
                <a:ea typeface="微软雅黑" panose="020B0503020204020204" pitchFamily="34" charset="-122"/>
              </a:rPr>
              <a:t>100+</a:t>
            </a:r>
            <a:r>
              <a:rPr lang="zh-CN" altLang="en-US" sz="1200" dirty="0">
                <a:latin typeface="微软雅黑" panose="020B0503020204020204" pitchFamily="34" charset="-122"/>
                <a:ea typeface="微软雅黑" panose="020B0503020204020204" pitchFamily="34" charset="-122"/>
              </a:rPr>
              <a:t>企业核心业务应用，联合广大</a:t>
            </a:r>
            <a:r>
              <a:rPr lang="en-US" altLang="zh-CN" sz="1200" dirty="0">
                <a:latin typeface="微软雅黑" panose="020B0503020204020204" pitchFamily="34" charset="-122"/>
                <a:ea typeface="微软雅黑" panose="020B0503020204020204" pitchFamily="34" charset="-122"/>
              </a:rPr>
              <a:t>ISV</a:t>
            </a:r>
            <a:r>
              <a:rPr lang="zh-CN" altLang="en-US" sz="1200" dirty="0">
                <a:latin typeface="微软雅黑" panose="020B0503020204020204" pitchFamily="34" charset="-122"/>
                <a:ea typeface="微软雅黑" panose="020B0503020204020204" pitchFamily="34" charset="-122"/>
              </a:rPr>
              <a:t>，支持应用范围持续扩充</a:t>
            </a:r>
            <a:endParaRPr lang="zh-CN" altLang="en-US" sz="1200" dirty="0">
              <a:latin typeface="微软雅黑" panose="020B0503020204020204" pitchFamily="34" charset="-122"/>
              <a:ea typeface="微软雅黑" panose="020B0503020204020204" pitchFamily="34" charset="-122"/>
            </a:endParaRPr>
          </a:p>
        </p:txBody>
      </p:sp>
      <p:sp>
        <p:nvSpPr>
          <p:cNvPr id="16" name="矩形 15"/>
          <p:cNvSpPr/>
          <p:nvPr/>
        </p:nvSpPr>
        <p:spPr>
          <a:xfrm>
            <a:off x="1179105" y="1366199"/>
            <a:ext cx="10009112" cy="507831"/>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相比于其他同类型的产品和云服务，鲲鹏具有以下优势：</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鲲鹏社区整体介绍</a:t>
            </a:r>
            <a:endParaRPr lang="en-US" altLang="zh-CN" sz="1800" dirty="0">
              <a:solidFill>
                <a:schemeClr val="bg1">
                  <a:lumMod val="50000"/>
                </a:schemeClr>
              </a:solidFill>
            </a:endParaRPr>
          </a:p>
          <a:p>
            <a:pPr>
              <a:buFont typeface="+mj-lt"/>
              <a:buAutoNum type="arabicPeriod"/>
            </a:pPr>
            <a:r>
              <a:rPr lang="en-US" altLang="zh-CN" sz="1800" dirty="0">
                <a:solidFill>
                  <a:schemeClr val="bg1">
                    <a:lumMod val="50000"/>
                  </a:schemeClr>
                </a:solidFill>
              </a:rPr>
              <a:t>Hello,</a:t>
            </a:r>
            <a:r>
              <a:rPr lang="zh-CN" altLang="en-US" sz="1800" dirty="0">
                <a:solidFill>
                  <a:schemeClr val="bg1">
                    <a:lumMod val="50000"/>
                  </a:schemeClr>
                </a:solidFill>
              </a:rPr>
              <a:t>鲲鹏</a:t>
            </a:r>
            <a:endParaRPr lang="zh-CN" altLang="en-US" sz="1800" dirty="0">
              <a:solidFill>
                <a:schemeClr val="bg1">
                  <a:lumMod val="50000"/>
                </a:schemeClr>
              </a:solidFill>
            </a:endParaRPr>
          </a:p>
          <a:p>
            <a:pPr>
              <a:buFont typeface="+mj-lt"/>
              <a:buAutoNum type="arabicPeriod"/>
            </a:pPr>
            <a:r>
              <a:rPr lang="zh-CN" altLang="en-US" sz="1800" dirty="0">
                <a:solidFill>
                  <a:schemeClr val="bg1">
                    <a:lumMod val="50000"/>
                  </a:schemeClr>
                </a:solidFill>
              </a:rPr>
              <a:t>鲲鹏软件栈</a:t>
            </a:r>
            <a:endParaRPr lang="en-US" altLang="zh-CN" sz="1800" dirty="0">
              <a:solidFill>
                <a:schemeClr val="bg1">
                  <a:lumMod val="50000"/>
                </a:schemeClr>
              </a:solidFill>
            </a:endParaRPr>
          </a:p>
          <a:p>
            <a:pPr>
              <a:buFont typeface="+mj-lt"/>
              <a:buAutoNum type="arabicPeriod"/>
            </a:pPr>
            <a:r>
              <a:rPr lang="zh-CN" altLang="en-US" sz="1800" dirty="0">
                <a:solidFill>
                  <a:schemeClr val="bg1">
                    <a:lumMod val="50000"/>
                  </a:schemeClr>
                </a:solidFill>
              </a:rPr>
              <a:t>鲲鹏凌云伙伴计划</a:t>
            </a:r>
            <a:endParaRPr lang="en-US" altLang="zh-CN" sz="1800" dirty="0">
              <a:solidFill>
                <a:schemeClr val="bg1">
                  <a:lumMod val="50000"/>
                </a:schemeClr>
              </a:solidFill>
            </a:endParaRPr>
          </a:p>
          <a:p>
            <a:r>
              <a:rPr lang="zh-CN" altLang="en-US" sz="1800" b="1" dirty="0" smtClean="0"/>
              <a:t>鲲鹏产品与解决方案</a:t>
            </a:r>
            <a:endParaRPr lang="en-US" altLang="zh-CN" sz="1800" b="1" dirty="0" smtClean="0"/>
          </a:p>
          <a:p>
            <a:pPr lvl="1"/>
            <a:r>
              <a:rPr lang="zh-CN" altLang="en-US" sz="1600" dirty="0">
                <a:solidFill>
                  <a:schemeClr val="bg1">
                    <a:lumMod val="50000"/>
                  </a:schemeClr>
                </a:solidFill>
              </a:rPr>
              <a:t>产品与云服务</a:t>
            </a:r>
            <a:endParaRPr lang="en-US" altLang="zh-CN" sz="1600" dirty="0">
              <a:solidFill>
                <a:schemeClr val="bg1">
                  <a:lumMod val="50000"/>
                </a:schemeClr>
              </a:solidFill>
            </a:endParaRPr>
          </a:p>
          <a:p>
            <a:pPr lvl="1">
              <a:buSzPct val="60000"/>
              <a:buFont typeface="Wingdings" panose="05000000000000000000" pitchFamily="2" charset="2"/>
              <a:buChar char="n"/>
            </a:pPr>
            <a:r>
              <a:rPr lang="zh-CN" altLang="en-US" sz="1600" dirty="0"/>
              <a:t>解决方案</a:t>
            </a:r>
            <a:endParaRPr lang="en-US" altLang="zh-CN" sz="1600" dirty="0"/>
          </a:p>
          <a:p>
            <a:pPr>
              <a:buFont typeface="+mj-lt"/>
              <a:buAutoNum type="arabicPeriod"/>
            </a:pPr>
            <a:r>
              <a:rPr lang="zh-CN" altLang="en-US" sz="1800" dirty="0">
                <a:solidFill>
                  <a:schemeClr val="bg1">
                    <a:lumMod val="50000"/>
                  </a:schemeClr>
                </a:solidFill>
              </a:rPr>
              <a:t>鲲鹏学院</a:t>
            </a:r>
            <a:endParaRPr lang="en-US" altLang="zh-CN" sz="1800" dirty="0">
              <a:solidFill>
                <a:schemeClr val="bg1">
                  <a:lumMod val="50000"/>
                </a:schemeClr>
              </a:solidFill>
            </a:endParaRPr>
          </a:p>
          <a:p>
            <a:pPr>
              <a:buFont typeface="+mj-lt"/>
              <a:buAutoNum type="arabicPeriod"/>
            </a:pPr>
            <a:r>
              <a:rPr lang="zh-CN" altLang="en-US" sz="1800" dirty="0">
                <a:solidFill>
                  <a:schemeClr val="bg1">
                    <a:lumMod val="50000"/>
                  </a:schemeClr>
                </a:solidFill>
              </a:rPr>
              <a:t>鲲鹏论坛</a:t>
            </a:r>
            <a:endParaRPr lang="en-US" altLang="zh-CN" sz="1800" dirty="0">
              <a:solidFill>
                <a:schemeClr val="bg1">
                  <a:lumMod val="50000"/>
                </a:schemeClr>
              </a:solidFill>
            </a:endParaRPr>
          </a:p>
          <a:p>
            <a:pPr>
              <a:buFont typeface="+mj-lt"/>
              <a:buAutoNum type="arabicPeriod"/>
            </a:pPr>
            <a:r>
              <a:rPr lang="zh-CN" altLang="en-US" sz="1800" dirty="0">
                <a:solidFill>
                  <a:schemeClr val="bg1">
                    <a:lumMod val="50000"/>
                  </a:schemeClr>
                </a:solidFill>
              </a:rPr>
              <a:t>活动与资讯</a:t>
            </a:r>
            <a:endParaRPr lang="en-US" altLang="zh-CN" sz="1800" dirty="0">
              <a:solidFill>
                <a:schemeClr val="bg1">
                  <a:lumMod val="50000"/>
                </a:schemeClr>
              </a:solidFill>
            </a:endParaRPr>
          </a:p>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95" r="1357"/>
          <a:stretch>
            <a:fillRect/>
          </a:stretch>
        </p:blipFill>
        <p:spPr>
          <a:xfrm>
            <a:off x="1055440" y="1952835"/>
            <a:ext cx="10405156" cy="3875619"/>
          </a:xfrm>
          <a:prstGeom prst="rect">
            <a:avLst/>
          </a:prstGeom>
        </p:spPr>
      </p:pic>
      <p:sp>
        <p:nvSpPr>
          <p:cNvPr id="2" name="标题 1"/>
          <p:cNvSpPr>
            <a:spLocks noGrp="1"/>
          </p:cNvSpPr>
          <p:nvPr>
            <p:ph type="title"/>
          </p:nvPr>
        </p:nvSpPr>
        <p:spPr/>
        <p:txBody>
          <a:bodyPr/>
          <a:lstStyle/>
          <a:p>
            <a:r>
              <a:rPr lang="zh-CN" altLang="en-US" sz="3500" dirty="0"/>
              <a:t>华</a:t>
            </a:r>
            <a:r>
              <a:rPr lang="zh-CN" altLang="zh-CN" sz="3500" dirty="0"/>
              <a:t>为</a:t>
            </a:r>
            <a:r>
              <a:rPr lang="zh-CN" altLang="zh-CN" sz="3500" dirty="0" smtClean="0"/>
              <a:t>云鲲鹏</a:t>
            </a:r>
            <a:r>
              <a:rPr lang="zh-CN" altLang="en-US" sz="3500" dirty="0" smtClean="0"/>
              <a:t>解决方案</a:t>
            </a:r>
            <a:endParaRPr lang="zh-CN" altLang="en-US" dirty="0"/>
          </a:p>
        </p:txBody>
      </p:sp>
      <p:sp>
        <p:nvSpPr>
          <p:cNvPr id="3" name="矩形 2"/>
          <p:cNvSpPr/>
          <p:nvPr/>
        </p:nvSpPr>
        <p:spPr>
          <a:xfrm>
            <a:off x="1451484" y="2285177"/>
            <a:ext cx="4248472" cy="2862322"/>
          </a:xfrm>
          <a:prstGeom prst="rect">
            <a:avLst/>
          </a:prstGeom>
        </p:spPr>
        <p:txBody>
          <a:bodyPr wrap="square">
            <a:spAutoFit/>
          </a:bodyPr>
          <a:lstStyle/>
          <a:p>
            <a:pPr>
              <a:lnSpc>
                <a:spcPct val="150000"/>
              </a:lnSpc>
            </a:pPr>
            <a:r>
              <a:rPr lang="zh-CN" altLang="en-US" sz="2000" dirty="0">
                <a:solidFill>
                  <a:schemeClr val="bg1"/>
                </a:solidFill>
                <a:latin typeface="+mn-ea"/>
                <a:ea typeface="+mn-ea"/>
              </a:rPr>
              <a:t>华</a:t>
            </a:r>
            <a:r>
              <a:rPr lang="zh-CN" altLang="zh-CN" sz="2000" dirty="0">
                <a:solidFill>
                  <a:schemeClr val="bg1"/>
                </a:solidFill>
                <a:latin typeface="+mn-ea"/>
                <a:ea typeface="+mn-ea"/>
              </a:rPr>
              <a:t>为云鲲鹏</a:t>
            </a:r>
            <a:r>
              <a:rPr lang="zh-CN" altLang="en-US" sz="2000" dirty="0">
                <a:solidFill>
                  <a:schemeClr val="bg1"/>
                </a:solidFill>
                <a:latin typeface="+mn-ea"/>
                <a:ea typeface="+mn-ea"/>
              </a:rPr>
              <a:t>解决方案是</a:t>
            </a:r>
            <a:r>
              <a:rPr lang="zh-CN" altLang="en-US" sz="2000" dirty="0" smtClean="0">
                <a:solidFill>
                  <a:schemeClr val="bg1"/>
                </a:solidFill>
                <a:latin typeface="+mn-ea"/>
                <a:ea typeface="+mn-ea"/>
              </a:rPr>
              <a:t>基于</a:t>
            </a:r>
            <a:r>
              <a:rPr lang="zh-CN" altLang="en-US" sz="2000" dirty="0">
                <a:solidFill>
                  <a:schemeClr val="bg1"/>
                </a:solidFill>
                <a:latin typeface="+mn-ea"/>
                <a:ea typeface="+mn-ea"/>
              </a:rPr>
              <a:t>华为鲲鹏处理器和系列化芯片构筑的全栈</a:t>
            </a:r>
            <a:r>
              <a:rPr lang="en-US" altLang="zh-CN" sz="2000" dirty="0">
                <a:solidFill>
                  <a:schemeClr val="bg1"/>
                </a:solidFill>
                <a:latin typeface="+mn-ea"/>
                <a:ea typeface="+mn-ea"/>
              </a:rPr>
              <a:t>IT</a:t>
            </a:r>
            <a:r>
              <a:rPr lang="zh-CN" altLang="en-US" sz="2000" dirty="0">
                <a:solidFill>
                  <a:schemeClr val="bg1"/>
                </a:solidFill>
                <a:latin typeface="+mn-ea"/>
                <a:ea typeface="+mn-ea"/>
              </a:rPr>
              <a:t>基础设施解决方案，为政府、金融、运营商等重点行业提供端到端安全可信的解决方案，帮助客户推进基础设施集约化，业务应用全面云化和</a:t>
            </a:r>
            <a:r>
              <a:rPr lang="zh-CN" altLang="en-US" sz="2000" dirty="0" smtClean="0">
                <a:solidFill>
                  <a:schemeClr val="bg1"/>
                </a:solidFill>
                <a:latin typeface="+mn-ea"/>
                <a:ea typeface="+mn-ea"/>
              </a:rPr>
              <a:t>智能化。</a:t>
            </a:r>
            <a:endParaRPr lang="zh-CN" altLang="en-US" sz="2000" dirty="0">
              <a:solidFill>
                <a:schemeClr val="bg1"/>
              </a:solidFill>
              <a:latin typeface="+mn-ea"/>
              <a:ea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endParaRPr lang="zh-CN" altLang="en-US" dirty="0" smtClean="0"/>
          </a:p>
          <a:p>
            <a:pPr marL="401320" lvl="1" indent="0">
              <a:buNone/>
            </a:pPr>
            <a:r>
              <a:rPr lang="zh-CN" altLang="en-US" dirty="0" smtClean="0"/>
              <a:t>熟悉鲲鹏社区</a:t>
            </a:r>
            <a:r>
              <a:rPr lang="zh-CN" altLang="en-US" dirty="0"/>
              <a:t>的整体</a:t>
            </a:r>
            <a:r>
              <a:rPr lang="zh-CN" altLang="en-US" dirty="0" smtClean="0"/>
              <a:t>构架；</a:t>
            </a:r>
            <a:endParaRPr lang="en-US" altLang="zh-CN" dirty="0"/>
          </a:p>
          <a:p>
            <a:pPr marL="401320" lvl="1" indent="0">
              <a:buNone/>
            </a:pPr>
            <a:r>
              <a:rPr lang="zh-CN" altLang="en-US" dirty="0" smtClean="0"/>
              <a:t>了解鲲鹏社区各个板块的价值和功能；</a:t>
            </a:r>
            <a:endParaRPr lang="en-US" altLang="zh-CN" dirty="0" smtClean="0"/>
          </a:p>
          <a:p>
            <a:pPr marL="401320" lvl="1" indent="0">
              <a:buNone/>
            </a:pPr>
            <a:r>
              <a:rPr lang="zh-CN" altLang="en-US" dirty="0">
                <a:solidFill>
                  <a:schemeClr val="tx1">
                    <a:lumMod val="95000"/>
                    <a:lumOff val="5000"/>
                  </a:schemeClr>
                </a:solidFill>
              </a:rPr>
              <a:t>利用</a:t>
            </a:r>
            <a:r>
              <a:rPr lang="zh-CN" altLang="en-US" dirty="0" smtClean="0"/>
              <a:t>在鲲鹏社区中搜寻的资源实现自身鲲鹏相关业务的快速发展；</a:t>
            </a:r>
            <a:endParaRPr lang="en-US" altLang="zh-CN"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500" dirty="0">
                <a:latin typeface="微软雅黑" panose="020B0503020204020204" pitchFamily="34" charset="-122"/>
                <a:ea typeface="微软雅黑" panose="020B0503020204020204" pitchFamily="34" charset="-122"/>
              </a:rPr>
              <a:t>华</a:t>
            </a:r>
            <a:r>
              <a:rPr lang="zh-CN" altLang="zh-CN" sz="3500" dirty="0">
                <a:latin typeface="微软雅黑" panose="020B0503020204020204" pitchFamily="34" charset="-122"/>
                <a:ea typeface="微软雅黑" panose="020B0503020204020204" pitchFamily="34" charset="-122"/>
              </a:rPr>
              <a:t>为云发布</a:t>
            </a:r>
            <a:r>
              <a:rPr lang="zh-CN" altLang="en-US" sz="3500" dirty="0">
                <a:latin typeface="微软雅黑" panose="020B0503020204020204" pitchFamily="34" charset="-122"/>
                <a:ea typeface="微软雅黑" panose="020B0503020204020204" pitchFamily="34" charset="-122"/>
              </a:rPr>
              <a:t>的</a:t>
            </a:r>
            <a:r>
              <a:rPr lang="zh-CN" altLang="zh-CN" sz="3500" dirty="0" smtClean="0">
                <a:latin typeface="微软雅黑" panose="020B0503020204020204" pitchFamily="34" charset="-122"/>
                <a:ea typeface="微软雅黑" panose="020B0503020204020204" pitchFamily="34" charset="-122"/>
              </a:rPr>
              <a:t>鲲鹏</a:t>
            </a:r>
            <a:r>
              <a:rPr lang="zh-CN" altLang="en-US" sz="3500" dirty="0" smtClean="0">
                <a:latin typeface="微软雅黑" panose="020B0503020204020204" pitchFamily="34" charset="-122"/>
                <a:ea typeface="微软雅黑" panose="020B0503020204020204" pitchFamily="34" charset="-122"/>
              </a:rPr>
              <a:t>行业解决</a:t>
            </a:r>
            <a:r>
              <a:rPr lang="zh-CN" altLang="en-US" sz="3500" dirty="0">
                <a:latin typeface="微软雅黑" panose="020B0503020204020204" pitchFamily="34" charset="-122"/>
                <a:ea typeface="微软雅黑" panose="020B0503020204020204" pitchFamily="34" charset="-122"/>
              </a:rPr>
              <a:t>方案</a:t>
            </a:r>
            <a:endParaRPr lang="zh-CN" altLang="en-US" dirty="0">
              <a:latin typeface="微软雅黑" panose="020B0503020204020204" pitchFamily="34" charset="-122"/>
              <a:ea typeface="微软雅黑" panose="020B0503020204020204" pitchFamily="34" charset="-122"/>
            </a:endParaRPr>
          </a:p>
        </p:txBody>
      </p:sp>
      <p:sp>
        <p:nvSpPr>
          <p:cNvPr id="14" name="任意多边形 13"/>
          <p:cNvSpPr/>
          <p:nvPr/>
        </p:nvSpPr>
        <p:spPr>
          <a:xfrm>
            <a:off x="7924056" y="3214475"/>
            <a:ext cx="1848296" cy="1848296"/>
          </a:xfrm>
          <a:custGeom>
            <a:avLst/>
            <a:gdLst>
              <a:gd name="connsiteX0" fmla="*/ 0 w 1848296"/>
              <a:gd name="connsiteY0" fmla="*/ 924148 h 1848296"/>
              <a:gd name="connsiteX1" fmla="*/ 924148 w 1848296"/>
              <a:gd name="connsiteY1" fmla="*/ 0 h 1848296"/>
              <a:gd name="connsiteX2" fmla="*/ 1848296 w 1848296"/>
              <a:gd name="connsiteY2" fmla="*/ 924148 h 1848296"/>
              <a:gd name="connsiteX3" fmla="*/ 924148 w 1848296"/>
              <a:gd name="connsiteY3" fmla="*/ 1848296 h 1848296"/>
              <a:gd name="connsiteX4" fmla="*/ 0 w 1848296"/>
              <a:gd name="connsiteY4" fmla="*/ 924148 h 184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96" h="1848296">
                <a:moveTo>
                  <a:pt x="0" y="924148"/>
                </a:moveTo>
                <a:cubicBezTo>
                  <a:pt x="0" y="413755"/>
                  <a:pt x="413755" y="0"/>
                  <a:pt x="924148" y="0"/>
                </a:cubicBezTo>
                <a:cubicBezTo>
                  <a:pt x="1434541" y="0"/>
                  <a:pt x="1848296" y="413755"/>
                  <a:pt x="1848296" y="924148"/>
                </a:cubicBezTo>
                <a:cubicBezTo>
                  <a:pt x="1848296" y="1434541"/>
                  <a:pt x="1434541" y="1848296"/>
                  <a:pt x="924148" y="1848296"/>
                </a:cubicBezTo>
                <a:cubicBezTo>
                  <a:pt x="413755" y="1848296"/>
                  <a:pt x="0" y="1434541"/>
                  <a:pt x="0" y="924148"/>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308777" tIns="308777" rIns="308777" bIns="308777" numCol="1" spcCol="1270" anchor="ctr" anchorCtr="0">
            <a:noAutofit/>
          </a:bodyPr>
          <a:lstStyle/>
          <a:p>
            <a:pPr lvl="0" algn="ctr" defTabSz="1333500">
              <a:lnSpc>
                <a:spcPct val="90000"/>
              </a:lnSpc>
              <a:spcBef>
                <a:spcPct val="0"/>
              </a:spcBef>
              <a:spcAft>
                <a:spcPct val="35000"/>
              </a:spcAft>
            </a:pPr>
            <a:r>
              <a:rPr lang="zh-CN" altLang="en-US" sz="3000" kern="1200" dirty="0" smtClean="0"/>
              <a:t>行业解决方案</a:t>
            </a:r>
            <a:endParaRPr lang="zh-CN" altLang="en-US" sz="3000" kern="1200" dirty="0"/>
          </a:p>
        </p:txBody>
      </p:sp>
      <p:sp>
        <p:nvSpPr>
          <p:cNvPr id="15" name="任意多边形 14"/>
          <p:cNvSpPr/>
          <p:nvPr/>
        </p:nvSpPr>
        <p:spPr>
          <a:xfrm>
            <a:off x="8386130" y="2472204"/>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政府</a:t>
            </a:r>
            <a:endParaRPr lang="zh-CN" altLang="en-US" sz="1500" kern="1200" dirty="0"/>
          </a:p>
        </p:txBody>
      </p:sp>
      <p:sp>
        <p:nvSpPr>
          <p:cNvPr id="16" name="任意多边形 15"/>
          <p:cNvSpPr/>
          <p:nvPr/>
        </p:nvSpPr>
        <p:spPr>
          <a:xfrm>
            <a:off x="9327725" y="2925652"/>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金融</a:t>
            </a:r>
            <a:endParaRPr lang="zh-CN" altLang="en-US" sz="1500" kern="1200" dirty="0"/>
          </a:p>
        </p:txBody>
      </p:sp>
      <p:sp>
        <p:nvSpPr>
          <p:cNvPr id="17" name="任意多边形 16"/>
          <p:cNvSpPr/>
          <p:nvPr/>
        </p:nvSpPr>
        <p:spPr>
          <a:xfrm>
            <a:off x="9560280" y="3944541"/>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运营商</a:t>
            </a:r>
            <a:endParaRPr lang="zh-CN" altLang="en-US" sz="1500" kern="1200" dirty="0"/>
          </a:p>
        </p:txBody>
      </p:sp>
      <p:sp>
        <p:nvSpPr>
          <p:cNvPr id="18" name="任意多边形 17"/>
          <p:cNvSpPr/>
          <p:nvPr/>
        </p:nvSpPr>
        <p:spPr>
          <a:xfrm>
            <a:off x="8908676" y="4761627"/>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智能安防</a:t>
            </a:r>
            <a:endParaRPr lang="zh-CN" altLang="en-US" sz="1500" kern="1200" dirty="0"/>
          </a:p>
        </p:txBody>
      </p:sp>
      <p:sp>
        <p:nvSpPr>
          <p:cNvPr id="19" name="任意多边形 18"/>
          <p:cNvSpPr/>
          <p:nvPr/>
        </p:nvSpPr>
        <p:spPr>
          <a:xfrm>
            <a:off x="7863585" y="4761627"/>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游戏</a:t>
            </a:r>
            <a:endParaRPr lang="zh-CN" altLang="en-US" sz="1500" kern="1200" dirty="0"/>
          </a:p>
        </p:txBody>
      </p:sp>
      <p:sp>
        <p:nvSpPr>
          <p:cNvPr id="20" name="任意多边形 19"/>
          <p:cNvSpPr/>
          <p:nvPr/>
        </p:nvSpPr>
        <p:spPr>
          <a:xfrm>
            <a:off x="7211981" y="3944541"/>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媒体和娱乐</a:t>
            </a:r>
            <a:endParaRPr lang="zh-CN" altLang="en-US" sz="1500" kern="1200" dirty="0"/>
          </a:p>
        </p:txBody>
      </p:sp>
      <p:sp>
        <p:nvSpPr>
          <p:cNvPr id="21" name="任意多边形 20"/>
          <p:cNvSpPr/>
          <p:nvPr/>
        </p:nvSpPr>
        <p:spPr>
          <a:xfrm>
            <a:off x="7444536" y="2925652"/>
            <a:ext cx="924148" cy="924148"/>
          </a:xfrm>
          <a:custGeom>
            <a:avLst/>
            <a:gdLst>
              <a:gd name="connsiteX0" fmla="*/ 0 w 924148"/>
              <a:gd name="connsiteY0" fmla="*/ 462074 h 924148"/>
              <a:gd name="connsiteX1" fmla="*/ 462074 w 924148"/>
              <a:gd name="connsiteY1" fmla="*/ 0 h 924148"/>
              <a:gd name="connsiteX2" fmla="*/ 924148 w 924148"/>
              <a:gd name="connsiteY2" fmla="*/ 462074 h 924148"/>
              <a:gd name="connsiteX3" fmla="*/ 462074 w 924148"/>
              <a:gd name="connsiteY3" fmla="*/ 924148 h 924148"/>
              <a:gd name="connsiteX4" fmla="*/ 0 w 924148"/>
              <a:gd name="connsiteY4" fmla="*/ 462074 h 92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8" h="924148">
                <a:moveTo>
                  <a:pt x="0" y="462074"/>
                </a:moveTo>
                <a:cubicBezTo>
                  <a:pt x="0" y="206878"/>
                  <a:pt x="206878" y="0"/>
                  <a:pt x="462074" y="0"/>
                </a:cubicBezTo>
                <a:cubicBezTo>
                  <a:pt x="717270" y="0"/>
                  <a:pt x="924148" y="206878"/>
                  <a:pt x="924148" y="462074"/>
                </a:cubicBezTo>
                <a:cubicBezTo>
                  <a:pt x="924148" y="717270"/>
                  <a:pt x="717270" y="924148"/>
                  <a:pt x="462074" y="924148"/>
                </a:cubicBezTo>
                <a:cubicBezTo>
                  <a:pt x="206878" y="924148"/>
                  <a:pt x="0" y="717270"/>
                  <a:pt x="0" y="462074"/>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4388" tIns="154388" rIns="154388" bIns="154388" numCol="1" spcCol="1270" anchor="ctr" anchorCtr="0">
            <a:noAutofit/>
          </a:bodyPr>
          <a:lstStyle/>
          <a:p>
            <a:pPr lvl="0" algn="ctr" defTabSz="666750">
              <a:lnSpc>
                <a:spcPct val="90000"/>
              </a:lnSpc>
              <a:spcBef>
                <a:spcPct val="0"/>
              </a:spcBef>
              <a:spcAft>
                <a:spcPct val="35000"/>
              </a:spcAft>
            </a:pPr>
            <a:r>
              <a:rPr lang="zh-CN" altLang="en-US" sz="1500" kern="1200" dirty="0" smtClean="0"/>
              <a:t>其他</a:t>
            </a:r>
            <a:endParaRPr lang="zh-CN" altLang="en-US" sz="1500" kern="1200" dirty="0"/>
          </a:p>
        </p:txBody>
      </p:sp>
      <p:sp>
        <p:nvSpPr>
          <p:cNvPr id="6" name="矩形 5"/>
          <p:cNvSpPr/>
          <p:nvPr/>
        </p:nvSpPr>
        <p:spPr>
          <a:xfrm>
            <a:off x="1105654" y="1469006"/>
            <a:ext cx="11086346" cy="369204"/>
          </a:xfrm>
          <a:prstGeom prst="rect">
            <a:avLst/>
          </a:prstGeom>
        </p:spPr>
        <p:txBody>
          <a:bodyPr wrap="square">
            <a:spAutoFit/>
          </a:bodyPr>
          <a:lstStyle/>
          <a:p>
            <a:r>
              <a:rPr lang="zh-CN" altLang="en-US" sz="1800" dirty="0" smtClean="0">
                <a:latin typeface="微软雅黑" panose="020B0503020204020204" pitchFamily="34" charset="-122"/>
                <a:ea typeface="微软雅黑" panose="020B0503020204020204" pitchFamily="34" charset="-122"/>
              </a:rPr>
              <a:t>目前华为云已经发布的鲲鹏行业解决方案分为两大类：鲲鹏通用解决方案和鲲鹏行业解决方案。</a:t>
            </a:r>
            <a:endParaRPr lang="zh-CN" altLang="en-US" sz="1800" dirty="0">
              <a:latin typeface="微软雅黑" panose="020B0503020204020204" pitchFamily="34" charset="-122"/>
              <a:ea typeface="微软雅黑" panose="020B0503020204020204" pitchFamily="34" charset="-122"/>
            </a:endParaRPr>
          </a:p>
        </p:txBody>
      </p:sp>
      <p:sp>
        <p:nvSpPr>
          <p:cNvPr id="7" name="任意多边形 6"/>
          <p:cNvSpPr/>
          <p:nvPr/>
        </p:nvSpPr>
        <p:spPr>
          <a:xfrm>
            <a:off x="2733844" y="3277300"/>
            <a:ext cx="1936886" cy="1936886"/>
          </a:xfrm>
          <a:custGeom>
            <a:avLst/>
            <a:gdLst>
              <a:gd name="connsiteX0" fmla="*/ 0 w 1936886"/>
              <a:gd name="connsiteY0" fmla="*/ 968443 h 1936886"/>
              <a:gd name="connsiteX1" fmla="*/ 968443 w 1936886"/>
              <a:gd name="connsiteY1" fmla="*/ 0 h 1936886"/>
              <a:gd name="connsiteX2" fmla="*/ 1936886 w 1936886"/>
              <a:gd name="connsiteY2" fmla="*/ 968443 h 1936886"/>
              <a:gd name="connsiteX3" fmla="*/ 968443 w 1936886"/>
              <a:gd name="connsiteY3" fmla="*/ 1936886 h 1936886"/>
              <a:gd name="connsiteX4" fmla="*/ 0 w 1936886"/>
              <a:gd name="connsiteY4" fmla="*/ 968443 h 193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886" h="1936886">
                <a:moveTo>
                  <a:pt x="0" y="968443"/>
                </a:moveTo>
                <a:cubicBezTo>
                  <a:pt x="0" y="433587"/>
                  <a:pt x="433587" y="0"/>
                  <a:pt x="968443" y="0"/>
                </a:cubicBezTo>
                <a:cubicBezTo>
                  <a:pt x="1503299" y="0"/>
                  <a:pt x="1936886" y="433587"/>
                  <a:pt x="1936886" y="968443"/>
                </a:cubicBezTo>
                <a:cubicBezTo>
                  <a:pt x="1936886" y="1503299"/>
                  <a:pt x="1503299" y="1936886"/>
                  <a:pt x="968443" y="1936886"/>
                </a:cubicBezTo>
                <a:cubicBezTo>
                  <a:pt x="433587" y="1936886"/>
                  <a:pt x="0" y="1503299"/>
                  <a:pt x="0" y="968443"/>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321750" tIns="321750" rIns="321750" bIns="321750" numCol="1" spcCol="1270" anchor="ctr" anchorCtr="0">
            <a:noAutofit/>
          </a:bodyPr>
          <a:lstStyle/>
          <a:p>
            <a:pPr lvl="0" algn="ctr" defTabSz="1333500">
              <a:lnSpc>
                <a:spcPct val="90000"/>
              </a:lnSpc>
              <a:spcBef>
                <a:spcPct val="0"/>
              </a:spcBef>
              <a:spcAft>
                <a:spcPct val="35000"/>
              </a:spcAft>
            </a:pPr>
            <a:r>
              <a:rPr lang="zh-CN" altLang="en-US" sz="3000" kern="1200" dirty="0" smtClean="0"/>
              <a:t>通用解决方案</a:t>
            </a:r>
            <a:endParaRPr lang="zh-CN" altLang="en-US" sz="3000" kern="1200" dirty="0"/>
          </a:p>
        </p:txBody>
      </p:sp>
      <p:sp>
        <p:nvSpPr>
          <p:cNvPr id="8" name="任意多边形 7"/>
          <p:cNvSpPr/>
          <p:nvPr/>
        </p:nvSpPr>
        <p:spPr>
          <a:xfrm>
            <a:off x="3218066" y="2501502"/>
            <a:ext cx="968443" cy="968443"/>
          </a:xfrm>
          <a:custGeom>
            <a:avLst/>
            <a:gdLst>
              <a:gd name="connsiteX0" fmla="*/ 0 w 968443"/>
              <a:gd name="connsiteY0" fmla="*/ 484222 h 968443"/>
              <a:gd name="connsiteX1" fmla="*/ 484222 w 968443"/>
              <a:gd name="connsiteY1" fmla="*/ 0 h 968443"/>
              <a:gd name="connsiteX2" fmla="*/ 968444 w 968443"/>
              <a:gd name="connsiteY2" fmla="*/ 484222 h 968443"/>
              <a:gd name="connsiteX3" fmla="*/ 484222 w 968443"/>
              <a:gd name="connsiteY3" fmla="*/ 968444 h 968443"/>
              <a:gd name="connsiteX4" fmla="*/ 0 w 968443"/>
              <a:gd name="connsiteY4" fmla="*/ 484222 h 96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43" h="968443">
                <a:moveTo>
                  <a:pt x="0" y="484222"/>
                </a:moveTo>
                <a:cubicBezTo>
                  <a:pt x="0" y="216794"/>
                  <a:pt x="216794" y="0"/>
                  <a:pt x="484222" y="0"/>
                </a:cubicBezTo>
                <a:cubicBezTo>
                  <a:pt x="751650" y="0"/>
                  <a:pt x="968444" y="216794"/>
                  <a:pt x="968444" y="484222"/>
                </a:cubicBezTo>
                <a:cubicBezTo>
                  <a:pt x="968444" y="751650"/>
                  <a:pt x="751650" y="968444"/>
                  <a:pt x="484222" y="968444"/>
                </a:cubicBezTo>
                <a:cubicBezTo>
                  <a:pt x="216794" y="968444"/>
                  <a:pt x="0" y="751650"/>
                  <a:pt x="0" y="484222"/>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7065" tIns="157065" rIns="157065" bIns="157065" numCol="1" spcCol="1270" anchor="ctr" anchorCtr="0">
            <a:noAutofit/>
          </a:bodyPr>
          <a:lstStyle/>
          <a:p>
            <a:pPr lvl="0" algn="ctr" defTabSz="533400">
              <a:lnSpc>
                <a:spcPct val="90000"/>
              </a:lnSpc>
              <a:spcBef>
                <a:spcPct val="0"/>
              </a:spcBef>
              <a:spcAft>
                <a:spcPct val="35000"/>
              </a:spcAft>
            </a:pPr>
            <a:r>
              <a:rPr lang="zh-CN" altLang="en-US" sz="1200" b="0" i="0" kern="1200" dirty="0" smtClean="0"/>
              <a:t>全栈专属云 </a:t>
            </a:r>
            <a:r>
              <a:rPr lang="en-US" sz="1200" b="0" i="0" kern="1200" dirty="0" smtClean="0"/>
              <a:t>HCS Online</a:t>
            </a:r>
            <a:endParaRPr lang="zh-CN" altLang="en-US" sz="1200" b="0" kern="1200" dirty="0"/>
          </a:p>
        </p:txBody>
      </p:sp>
      <p:sp>
        <p:nvSpPr>
          <p:cNvPr id="9" name="任意多边形 8"/>
          <p:cNvSpPr/>
          <p:nvPr/>
        </p:nvSpPr>
        <p:spPr>
          <a:xfrm>
            <a:off x="4416415" y="3372154"/>
            <a:ext cx="968443" cy="968443"/>
          </a:xfrm>
          <a:custGeom>
            <a:avLst/>
            <a:gdLst>
              <a:gd name="connsiteX0" fmla="*/ 0 w 968443"/>
              <a:gd name="connsiteY0" fmla="*/ 484222 h 968443"/>
              <a:gd name="connsiteX1" fmla="*/ 484222 w 968443"/>
              <a:gd name="connsiteY1" fmla="*/ 0 h 968443"/>
              <a:gd name="connsiteX2" fmla="*/ 968444 w 968443"/>
              <a:gd name="connsiteY2" fmla="*/ 484222 h 968443"/>
              <a:gd name="connsiteX3" fmla="*/ 484222 w 968443"/>
              <a:gd name="connsiteY3" fmla="*/ 968444 h 968443"/>
              <a:gd name="connsiteX4" fmla="*/ 0 w 968443"/>
              <a:gd name="connsiteY4" fmla="*/ 484222 h 96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43" h="968443">
                <a:moveTo>
                  <a:pt x="0" y="484222"/>
                </a:moveTo>
                <a:cubicBezTo>
                  <a:pt x="0" y="216794"/>
                  <a:pt x="216794" y="0"/>
                  <a:pt x="484222" y="0"/>
                </a:cubicBezTo>
                <a:cubicBezTo>
                  <a:pt x="751650" y="0"/>
                  <a:pt x="968444" y="216794"/>
                  <a:pt x="968444" y="484222"/>
                </a:cubicBezTo>
                <a:cubicBezTo>
                  <a:pt x="968444" y="751650"/>
                  <a:pt x="751650" y="968444"/>
                  <a:pt x="484222" y="968444"/>
                </a:cubicBezTo>
                <a:cubicBezTo>
                  <a:pt x="216794" y="968444"/>
                  <a:pt x="0" y="751650"/>
                  <a:pt x="0" y="484222"/>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7065" tIns="157065" rIns="157065" bIns="157065" numCol="1" spcCol="1270" anchor="ctr" anchorCtr="0">
            <a:noAutofit/>
          </a:bodyPr>
          <a:lstStyle/>
          <a:p>
            <a:pPr lvl="0" algn="ctr" defTabSz="533400">
              <a:lnSpc>
                <a:spcPct val="90000"/>
              </a:lnSpc>
              <a:spcBef>
                <a:spcPct val="0"/>
              </a:spcBef>
              <a:spcAft>
                <a:spcPct val="35000"/>
              </a:spcAft>
            </a:pPr>
            <a:r>
              <a:rPr lang="zh-CN" altLang="en-US" sz="1200" b="0" i="0" kern="1200" dirty="0" smtClean="0"/>
              <a:t>企业核心应用</a:t>
            </a:r>
            <a:endParaRPr lang="zh-CN" altLang="en-US" sz="1200" b="0" kern="1200" dirty="0"/>
          </a:p>
        </p:txBody>
      </p:sp>
      <p:sp>
        <p:nvSpPr>
          <p:cNvPr id="10" name="任意多边形 9"/>
          <p:cNvSpPr/>
          <p:nvPr/>
        </p:nvSpPr>
        <p:spPr>
          <a:xfrm>
            <a:off x="3958687" y="4780899"/>
            <a:ext cx="968443" cy="968443"/>
          </a:xfrm>
          <a:custGeom>
            <a:avLst/>
            <a:gdLst>
              <a:gd name="connsiteX0" fmla="*/ 0 w 968443"/>
              <a:gd name="connsiteY0" fmla="*/ 484222 h 968443"/>
              <a:gd name="connsiteX1" fmla="*/ 484222 w 968443"/>
              <a:gd name="connsiteY1" fmla="*/ 0 h 968443"/>
              <a:gd name="connsiteX2" fmla="*/ 968444 w 968443"/>
              <a:gd name="connsiteY2" fmla="*/ 484222 h 968443"/>
              <a:gd name="connsiteX3" fmla="*/ 484222 w 968443"/>
              <a:gd name="connsiteY3" fmla="*/ 968444 h 968443"/>
              <a:gd name="connsiteX4" fmla="*/ 0 w 968443"/>
              <a:gd name="connsiteY4" fmla="*/ 484222 h 96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43" h="968443">
                <a:moveTo>
                  <a:pt x="0" y="484222"/>
                </a:moveTo>
                <a:cubicBezTo>
                  <a:pt x="0" y="216794"/>
                  <a:pt x="216794" y="0"/>
                  <a:pt x="484222" y="0"/>
                </a:cubicBezTo>
                <a:cubicBezTo>
                  <a:pt x="751650" y="0"/>
                  <a:pt x="968444" y="216794"/>
                  <a:pt x="968444" y="484222"/>
                </a:cubicBezTo>
                <a:cubicBezTo>
                  <a:pt x="968444" y="751650"/>
                  <a:pt x="751650" y="968444"/>
                  <a:pt x="484222" y="968444"/>
                </a:cubicBezTo>
                <a:cubicBezTo>
                  <a:pt x="216794" y="968444"/>
                  <a:pt x="0" y="751650"/>
                  <a:pt x="0" y="484222"/>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7065" tIns="157065" rIns="157065" bIns="157065" numCol="1" spcCol="1270" anchor="ctr" anchorCtr="0">
            <a:noAutofit/>
          </a:bodyPr>
          <a:lstStyle/>
          <a:p>
            <a:pPr lvl="0" algn="ctr" defTabSz="533400">
              <a:lnSpc>
                <a:spcPct val="90000"/>
              </a:lnSpc>
              <a:spcBef>
                <a:spcPct val="0"/>
              </a:spcBef>
              <a:spcAft>
                <a:spcPct val="35000"/>
              </a:spcAft>
            </a:pPr>
            <a:r>
              <a:rPr lang="zh-CN" altLang="en-US" sz="1200" b="0" i="0" kern="1200" dirty="0" smtClean="0"/>
              <a:t>鲲鹏分布式存储</a:t>
            </a:r>
            <a:endParaRPr lang="zh-CN" altLang="en-US" sz="1200" b="0" kern="1200" dirty="0"/>
          </a:p>
        </p:txBody>
      </p:sp>
      <p:sp>
        <p:nvSpPr>
          <p:cNvPr id="11" name="任意多边形 10"/>
          <p:cNvSpPr/>
          <p:nvPr/>
        </p:nvSpPr>
        <p:spPr>
          <a:xfrm>
            <a:off x="2477445" y="4780899"/>
            <a:ext cx="968443" cy="968443"/>
          </a:xfrm>
          <a:custGeom>
            <a:avLst/>
            <a:gdLst>
              <a:gd name="connsiteX0" fmla="*/ 0 w 968443"/>
              <a:gd name="connsiteY0" fmla="*/ 484222 h 968443"/>
              <a:gd name="connsiteX1" fmla="*/ 484222 w 968443"/>
              <a:gd name="connsiteY1" fmla="*/ 0 h 968443"/>
              <a:gd name="connsiteX2" fmla="*/ 968444 w 968443"/>
              <a:gd name="connsiteY2" fmla="*/ 484222 h 968443"/>
              <a:gd name="connsiteX3" fmla="*/ 484222 w 968443"/>
              <a:gd name="connsiteY3" fmla="*/ 968444 h 968443"/>
              <a:gd name="connsiteX4" fmla="*/ 0 w 968443"/>
              <a:gd name="connsiteY4" fmla="*/ 484222 h 96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43" h="968443">
                <a:moveTo>
                  <a:pt x="0" y="484222"/>
                </a:moveTo>
                <a:cubicBezTo>
                  <a:pt x="0" y="216794"/>
                  <a:pt x="216794" y="0"/>
                  <a:pt x="484222" y="0"/>
                </a:cubicBezTo>
                <a:cubicBezTo>
                  <a:pt x="751650" y="0"/>
                  <a:pt x="968444" y="216794"/>
                  <a:pt x="968444" y="484222"/>
                </a:cubicBezTo>
                <a:cubicBezTo>
                  <a:pt x="968444" y="751650"/>
                  <a:pt x="751650" y="968444"/>
                  <a:pt x="484222" y="968444"/>
                </a:cubicBezTo>
                <a:cubicBezTo>
                  <a:pt x="216794" y="968444"/>
                  <a:pt x="0" y="751650"/>
                  <a:pt x="0" y="484222"/>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7065" tIns="157065" rIns="157065" bIns="157065" numCol="1" spcCol="1270" anchor="ctr" anchorCtr="0">
            <a:noAutofit/>
          </a:bodyPr>
          <a:lstStyle/>
          <a:p>
            <a:pPr lvl="0" algn="ctr" defTabSz="533400">
              <a:lnSpc>
                <a:spcPct val="90000"/>
              </a:lnSpc>
              <a:spcBef>
                <a:spcPct val="0"/>
              </a:spcBef>
              <a:spcAft>
                <a:spcPct val="35000"/>
              </a:spcAft>
            </a:pPr>
            <a:r>
              <a:rPr lang="zh-CN" altLang="en-US" sz="1200" b="0" i="0" kern="1200" dirty="0" smtClean="0"/>
              <a:t>高性能计算 </a:t>
            </a:r>
            <a:r>
              <a:rPr lang="en-US" sz="1200" b="0" i="0" kern="1200" dirty="0" smtClean="0"/>
              <a:t>HPC</a:t>
            </a:r>
            <a:endParaRPr lang="zh-CN" altLang="en-US" sz="1200" b="0" kern="1200" dirty="0"/>
          </a:p>
        </p:txBody>
      </p:sp>
      <p:sp>
        <p:nvSpPr>
          <p:cNvPr id="12" name="任意多边形 11"/>
          <p:cNvSpPr/>
          <p:nvPr/>
        </p:nvSpPr>
        <p:spPr>
          <a:xfrm>
            <a:off x="2019716" y="3372154"/>
            <a:ext cx="968443" cy="968443"/>
          </a:xfrm>
          <a:custGeom>
            <a:avLst/>
            <a:gdLst>
              <a:gd name="connsiteX0" fmla="*/ 0 w 968443"/>
              <a:gd name="connsiteY0" fmla="*/ 484222 h 968443"/>
              <a:gd name="connsiteX1" fmla="*/ 484222 w 968443"/>
              <a:gd name="connsiteY1" fmla="*/ 0 h 968443"/>
              <a:gd name="connsiteX2" fmla="*/ 968444 w 968443"/>
              <a:gd name="connsiteY2" fmla="*/ 484222 h 968443"/>
              <a:gd name="connsiteX3" fmla="*/ 484222 w 968443"/>
              <a:gd name="connsiteY3" fmla="*/ 968444 h 968443"/>
              <a:gd name="connsiteX4" fmla="*/ 0 w 968443"/>
              <a:gd name="connsiteY4" fmla="*/ 484222 h 96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43" h="968443">
                <a:moveTo>
                  <a:pt x="0" y="484222"/>
                </a:moveTo>
                <a:cubicBezTo>
                  <a:pt x="0" y="216794"/>
                  <a:pt x="216794" y="0"/>
                  <a:pt x="484222" y="0"/>
                </a:cubicBezTo>
                <a:cubicBezTo>
                  <a:pt x="751650" y="0"/>
                  <a:pt x="968444" y="216794"/>
                  <a:pt x="968444" y="484222"/>
                </a:cubicBezTo>
                <a:cubicBezTo>
                  <a:pt x="968444" y="751650"/>
                  <a:pt x="751650" y="968444"/>
                  <a:pt x="484222" y="968444"/>
                </a:cubicBezTo>
                <a:cubicBezTo>
                  <a:pt x="216794" y="968444"/>
                  <a:pt x="0" y="751650"/>
                  <a:pt x="0" y="484222"/>
                </a:cubicBezTo>
                <a:close/>
              </a:path>
            </a:pathLst>
          </a:custGeom>
          <a:solidFill>
            <a:srgbClr val="00B0F0">
              <a:alpha val="50000"/>
            </a:srgbClr>
          </a:solidFill>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157065" tIns="157065" rIns="157065" bIns="157065" numCol="1" spcCol="1270" anchor="ctr" anchorCtr="0">
            <a:noAutofit/>
          </a:bodyPr>
          <a:lstStyle/>
          <a:p>
            <a:pPr lvl="0" algn="ctr" defTabSz="533400">
              <a:lnSpc>
                <a:spcPct val="90000"/>
              </a:lnSpc>
              <a:spcBef>
                <a:spcPct val="0"/>
              </a:spcBef>
              <a:spcAft>
                <a:spcPct val="35000"/>
              </a:spcAft>
            </a:pPr>
            <a:r>
              <a:rPr lang="zh-CN" altLang="en-US" sz="1200" b="0" i="0" kern="1200" dirty="0" smtClean="0"/>
              <a:t>大数据基础设施</a:t>
            </a:r>
            <a:endParaRPr lang="zh-CN" altLang="en-US" sz="1200" b="0" kern="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样例</a:t>
            </a:r>
            <a:r>
              <a:rPr lang="zh-CN" altLang="en-US" dirty="0" smtClean="0">
                <a:latin typeface="微软雅黑" panose="020B0503020204020204" pitchFamily="34" charset="-122"/>
                <a:ea typeface="微软雅黑" panose="020B0503020204020204" pitchFamily="34" charset="-122"/>
              </a:rPr>
              <a:t>：华为云鲲鹏金融行业解决方案</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468152" y="1326931"/>
            <a:ext cx="10009112" cy="923330"/>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以金融行业为例：鲲鹏</a:t>
            </a:r>
            <a:r>
              <a:rPr lang="zh-CN" altLang="en-US" sz="1800" dirty="0">
                <a:latin typeface="微软雅黑" panose="020B0503020204020204" pitchFamily="34" charset="-122"/>
                <a:ea typeface="微软雅黑" panose="020B0503020204020204" pitchFamily="34" charset="-122"/>
              </a:rPr>
              <a:t>金融行业解决</a:t>
            </a:r>
            <a:r>
              <a:rPr lang="zh-CN" altLang="en-US" sz="1800" dirty="0" smtClean="0">
                <a:latin typeface="微软雅黑" panose="020B0503020204020204" pitchFamily="34" charset="-122"/>
                <a:ea typeface="微软雅黑" panose="020B0503020204020204" pitchFamily="34" charset="-122"/>
              </a:rPr>
              <a:t>方案提供</a:t>
            </a:r>
            <a:r>
              <a:rPr lang="zh-CN" altLang="en-US" sz="1800" dirty="0">
                <a:latin typeface="微软雅黑" panose="020B0503020204020204" pitchFamily="34" charset="-122"/>
                <a:ea typeface="微软雅黑" panose="020B0503020204020204" pitchFamily="34" charset="-122"/>
              </a:rPr>
              <a:t>安全可靠的智慧金融全栈解决方案，助力金融机构实现个性化服务、智能化运营以及多元化生态，加速金融机构的数字化</a:t>
            </a:r>
            <a:r>
              <a:rPr lang="zh-CN" altLang="en-US" sz="1800" dirty="0" smtClean="0">
                <a:latin typeface="微软雅黑" panose="020B0503020204020204" pitchFamily="34" charset="-122"/>
                <a:ea typeface="微软雅黑" panose="020B0503020204020204" pitchFamily="34" charset="-122"/>
              </a:rPr>
              <a:t>转型。</a:t>
            </a:r>
            <a:endParaRPr lang="zh-CN" altLang="en-US" sz="1800" dirty="0">
              <a:latin typeface="微软雅黑" panose="020B0503020204020204" pitchFamily="34" charset="-122"/>
              <a:ea typeface="微软雅黑" panose="020B0503020204020204" pitchFamily="34" charset="-122"/>
            </a:endParaRPr>
          </a:p>
        </p:txBody>
      </p:sp>
      <p:sp>
        <p:nvSpPr>
          <p:cNvPr id="5" name="任意多边形 4"/>
          <p:cNvSpPr/>
          <p:nvPr/>
        </p:nvSpPr>
        <p:spPr>
          <a:xfrm>
            <a:off x="1764810" y="4350315"/>
            <a:ext cx="1191075" cy="1614735"/>
          </a:xfrm>
          <a:custGeom>
            <a:avLst/>
            <a:gdLst>
              <a:gd name="connsiteX0" fmla="*/ 0 w 1191075"/>
              <a:gd name="connsiteY0" fmla="*/ 0 h 1614735"/>
              <a:gd name="connsiteX1" fmla="*/ 595537 w 1191075"/>
              <a:gd name="connsiteY1" fmla="*/ 0 h 1614735"/>
              <a:gd name="connsiteX2" fmla="*/ 595537 w 1191075"/>
              <a:gd name="connsiteY2" fmla="*/ 1614735 h 1614735"/>
              <a:gd name="connsiteX3" fmla="*/ 1191075 w 1191075"/>
              <a:gd name="connsiteY3" fmla="*/ 1614735 h 1614735"/>
            </a:gdLst>
            <a:ahLst/>
            <a:cxnLst>
              <a:cxn ang="0">
                <a:pos x="connsiteX0" y="connsiteY0"/>
              </a:cxn>
              <a:cxn ang="0">
                <a:pos x="connsiteX1" y="connsiteY1"/>
              </a:cxn>
              <a:cxn ang="0">
                <a:pos x="connsiteX2" y="connsiteY2"/>
              </a:cxn>
              <a:cxn ang="0">
                <a:pos x="connsiteX3" y="connsiteY3"/>
              </a:cxn>
            </a:cxnLst>
            <a:rect l="l" t="t" r="r" b="b"/>
            <a:pathLst>
              <a:path w="1191075" h="1614735">
                <a:moveTo>
                  <a:pt x="0" y="0"/>
                </a:moveTo>
                <a:lnTo>
                  <a:pt x="595537" y="0"/>
                </a:lnTo>
                <a:lnTo>
                  <a:pt x="595537" y="1614735"/>
                </a:lnTo>
                <a:lnTo>
                  <a:pt x="1191075" y="1614735"/>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58075" tIns="757206" rIns="558076" bIns="757205"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6" name="任意多边形 5"/>
          <p:cNvSpPr/>
          <p:nvPr/>
        </p:nvSpPr>
        <p:spPr>
          <a:xfrm>
            <a:off x="1764810" y="4350315"/>
            <a:ext cx="1191075" cy="1149176"/>
          </a:xfrm>
          <a:custGeom>
            <a:avLst/>
            <a:gdLst>
              <a:gd name="connsiteX0" fmla="*/ 0 w 1191075"/>
              <a:gd name="connsiteY0" fmla="*/ 0 h 1149176"/>
              <a:gd name="connsiteX1" fmla="*/ 595537 w 1191075"/>
              <a:gd name="connsiteY1" fmla="*/ 0 h 1149176"/>
              <a:gd name="connsiteX2" fmla="*/ 595537 w 1191075"/>
              <a:gd name="connsiteY2" fmla="*/ 1149176 h 1149176"/>
              <a:gd name="connsiteX3" fmla="*/ 1191075 w 1191075"/>
              <a:gd name="connsiteY3" fmla="*/ 1149176 h 1149176"/>
            </a:gdLst>
            <a:ahLst/>
            <a:cxnLst>
              <a:cxn ang="0">
                <a:pos x="connsiteX0" y="connsiteY0"/>
              </a:cxn>
              <a:cxn ang="0">
                <a:pos x="connsiteX1" y="connsiteY1"/>
              </a:cxn>
              <a:cxn ang="0">
                <a:pos x="connsiteX2" y="connsiteY2"/>
              </a:cxn>
              <a:cxn ang="0">
                <a:pos x="connsiteX3" y="connsiteY3"/>
              </a:cxn>
            </a:cxnLst>
            <a:rect l="l" t="t" r="r" b="b"/>
            <a:pathLst>
              <a:path w="1191075" h="1149176">
                <a:moveTo>
                  <a:pt x="0" y="0"/>
                </a:moveTo>
                <a:lnTo>
                  <a:pt x="595537" y="0"/>
                </a:lnTo>
                <a:lnTo>
                  <a:pt x="595537" y="1149176"/>
                </a:lnTo>
                <a:lnTo>
                  <a:pt x="1191075" y="1149176"/>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66860" tIns="533212" rIns="566862" bIns="533211"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9" name="任意多边形 8"/>
          <p:cNvSpPr/>
          <p:nvPr/>
        </p:nvSpPr>
        <p:spPr>
          <a:xfrm>
            <a:off x="1764810" y="4350315"/>
            <a:ext cx="1191075" cy="683617"/>
          </a:xfrm>
          <a:custGeom>
            <a:avLst/>
            <a:gdLst>
              <a:gd name="connsiteX0" fmla="*/ 0 w 1191075"/>
              <a:gd name="connsiteY0" fmla="*/ 0 h 683617"/>
              <a:gd name="connsiteX1" fmla="*/ 595537 w 1191075"/>
              <a:gd name="connsiteY1" fmla="*/ 0 h 683617"/>
              <a:gd name="connsiteX2" fmla="*/ 595537 w 1191075"/>
              <a:gd name="connsiteY2" fmla="*/ 683617 h 683617"/>
              <a:gd name="connsiteX3" fmla="*/ 1191075 w 1191075"/>
              <a:gd name="connsiteY3" fmla="*/ 683617 h 683617"/>
            </a:gdLst>
            <a:ahLst/>
            <a:cxnLst>
              <a:cxn ang="0">
                <a:pos x="connsiteX0" y="connsiteY0"/>
              </a:cxn>
              <a:cxn ang="0">
                <a:pos x="connsiteX1" y="connsiteY1"/>
              </a:cxn>
              <a:cxn ang="0">
                <a:pos x="connsiteX2" y="connsiteY2"/>
              </a:cxn>
              <a:cxn ang="0">
                <a:pos x="connsiteX3" y="connsiteY3"/>
              </a:cxn>
            </a:cxnLst>
            <a:rect l="l" t="t" r="r" b="b"/>
            <a:pathLst>
              <a:path w="1191075" h="683617">
                <a:moveTo>
                  <a:pt x="0" y="0"/>
                </a:moveTo>
                <a:lnTo>
                  <a:pt x="595537" y="0"/>
                </a:lnTo>
                <a:lnTo>
                  <a:pt x="595537" y="683617"/>
                </a:lnTo>
                <a:lnTo>
                  <a:pt x="1191075" y="683617"/>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73904" tIns="307476" rIns="573906" bIns="307476"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0" name="任意多边形 9"/>
          <p:cNvSpPr/>
          <p:nvPr/>
        </p:nvSpPr>
        <p:spPr>
          <a:xfrm>
            <a:off x="1764810" y="4350315"/>
            <a:ext cx="1191075" cy="218058"/>
          </a:xfrm>
          <a:custGeom>
            <a:avLst/>
            <a:gdLst>
              <a:gd name="connsiteX0" fmla="*/ 0 w 1191075"/>
              <a:gd name="connsiteY0" fmla="*/ 0 h 218058"/>
              <a:gd name="connsiteX1" fmla="*/ 595537 w 1191075"/>
              <a:gd name="connsiteY1" fmla="*/ 0 h 218058"/>
              <a:gd name="connsiteX2" fmla="*/ 595537 w 1191075"/>
              <a:gd name="connsiteY2" fmla="*/ 218058 h 218058"/>
              <a:gd name="connsiteX3" fmla="*/ 1191075 w 1191075"/>
              <a:gd name="connsiteY3" fmla="*/ 218058 h 218058"/>
            </a:gdLst>
            <a:ahLst/>
            <a:cxnLst>
              <a:cxn ang="0">
                <a:pos x="connsiteX0" y="connsiteY0"/>
              </a:cxn>
              <a:cxn ang="0">
                <a:pos x="connsiteX1" y="connsiteY1"/>
              </a:cxn>
              <a:cxn ang="0">
                <a:pos x="connsiteX2" y="connsiteY2"/>
              </a:cxn>
              <a:cxn ang="0">
                <a:pos x="connsiteX3" y="connsiteY3"/>
              </a:cxn>
            </a:cxnLst>
            <a:rect l="l" t="t" r="r" b="b"/>
            <a:pathLst>
              <a:path w="1191075" h="218058">
                <a:moveTo>
                  <a:pt x="0" y="0"/>
                </a:moveTo>
                <a:lnTo>
                  <a:pt x="595537" y="0"/>
                </a:lnTo>
                <a:lnTo>
                  <a:pt x="595537" y="218058"/>
                </a:lnTo>
                <a:lnTo>
                  <a:pt x="1191075" y="218058"/>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77965" tIns="78758" rIns="577967" bIns="78757"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1" name="任意多边形 10"/>
          <p:cNvSpPr/>
          <p:nvPr/>
        </p:nvSpPr>
        <p:spPr>
          <a:xfrm>
            <a:off x="1764810" y="4102814"/>
            <a:ext cx="1191075" cy="247500"/>
          </a:xfrm>
          <a:custGeom>
            <a:avLst/>
            <a:gdLst>
              <a:gd name="connsiteX0" fmla="*/ 0 w 1191075"/>
              <a:gd name="connsiteY0" fmla="*/ 247500 h 247500"/>
              <a:gd name="connsiteX1" fmla="*/ 595537 w 1191075"/>
              <a:gd name="connsiteY1" fmla="*/ 247500 h 247500"/>
              <a:gd name="connsiteX2" fmla="*/ 595537 w 1191075"/>
              <a:gd name="connsiteY2" fmla="*/ 0 h 247500"/>
              <a:gd name="connsiteX3" fmla="*/ 1191075 w 1191075"/>
              <a:gd name="connsiteY3" fmla="*/ 0 h 247500"/>
            </a:gdLst>
            <a:ahLst/>
            <a:cxnLst>
              <a:cxn ang="0">
                <a:pos x="connsiteX0" y="connsiteY0"/>
              </a:cxn>
              <a:cxn ang="0">
                <a:pos x="connsiteX1" y="connsiteY1"/>
              </a:cxn>
              <a:cxn ang="0">
                <a:pos x="connsiteX2" y="connsiteY2"/>
              </a:cxn>
              <a:cxn ang="0">
                <a:pos x="connsiteX3" y="connsiteY3"/>
              </a:cxn>
            </a:cxnLst>
            <a:rect l="l" t="t" r="r" b="b"/>
            <a:pathLst>
              <a:path w="1191075" h="247500">
                <a:moveTo>
                  <a:pt x="0" y="247500"/>
                </a:moveTo>
                <a:lnTo>
                  <a:pt x="595537" y="247500"/>
                </a:lnTo>
                <a:lnTo>
                  <a:pt x="595537" y="0"/>
                </a:lnTo>
                <a:lnTo>
                  <a:pt x="1191075"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77824" tIns="93338" rIns="577826" bIns="93337"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2" name="任意多边形 11"/>
          <p:cNvSpPr/>
          <p:nvPr/>
        </p:nvSpPr>
        <p:spPr>
          <a:xfrm>
            <a:off x="1764810" y="3637255"/>
            <a:ext cx="1191075" cy="713059"/>
          </a:xfrm>
          <a:custGeom>
            <a:avLst/>
            <a:gdLst>
              <a:gd name="connsiteX0" fmla="*/ 0 w 1191075"/>
              <a:gd name="connsiteY0" fmla="*/ 713059 h 713059"/>
              <a:gd name="connsiteX1" fmla="*/ 595537 w 1191075"/>
              <a:gd name="connsiteY1" fmla="*/ 713059 h 713059"/>
              <a:gd name="connsiteX2" fmla="*/ 595537 w 1191075"/>
              <a:gd name="connsiteY2" fmla="*/ 0 h 713059"/>
              <a:gd name="connsiteX3" fmla="*/ 1191075 w 1191075"/>
              <a:gd name="connsiteY3" fmla="*/ 0 h 713059"/>
            </a:gdLst>
            <a:ahLst/>
            <a:cxnLst>
              <a:cxn ang="0">
                <a:pos x="connsiteX0" y="connsiteY0"/>
              </a:cxn>
              <a:cxn ang="0">
                <a:pos x="connsiteX1" y="connsiteY1"/>
              </a:cxn>
              <a:cxn ang="0">
                <a:pos x="connsiteX2" y="connsiteY2"/>
              </a:cxn>
              <a:cxn ang="0">
                <a:pos x="connsiteX3" y="connsiteY3"/>
              </a:cxn>
            </a:cxnLst>
            <a:rect l="l" t="t" r="r" b="b"/>
            <a:pathLst>
              <a:path w="1191075" h="713059">
                <a:moveTo>
                  <a:pt x="0" y="713059"/>
                </a:moveTo>
                <a:lnTo>
                  <a:pt x="595537" y="713059"/>
                </a:lnTo>
                <a:lnTo>
                  <a:pt x="595537" y="0"/>
                </a:lnTo>
                <a:lnTo>
                  <a:pt x="1191075"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73532" tIns="321825" rIns="573533" bIns="321824"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3" name="任意多边形 12"/>
          <p:cNvSpPr/>
          <p:nvPr/>
        </p:nvSpPr>
        <p:spPr>
          <a:xfrm>
            <a:off x="1764810" y="3171696"/>
            <a:ext cx="1191075" cy="1178619"/>
          </a:xfrm>
          <a:custGeom>
            <a:avLst/>
            <a:gdLst>
              <a:gd name="connsiteX0" fmla="*/ 0 w 1191075"/>
              <a:gd name="connsiteY0" fmla="*/ 1178619 h 1178619"/>
              <a:gd name="connsiteX1" fmla="*/ 595537 w 1191075"/>
              <a:gd name="connsiteY1" fmla="*/ 1178619 h 1178619"/>
              <a:gd name="connsiteX2" fmla="*/ 595537 w 1191075"/>
              <a:gd name="connsiteY2" fmla="*/ 0 h 1178619"/>
              <a:gd name="connsiteX3" fmla="*/ 1191075 w 1191075"/>
              <a:gd name="connsiteY3" fmla="*/ 0 h 1178619"/>
            </a:gdLst>
            <a:ahLst/>
            <a:cxnLst>
              <a:cxn ang="0">
                <a:pos x="connsiteX0" y="connsiteY0"/>
              </a:cxn>
              <a:cxn ang="0">
                <a:pos x="connsiteX1" y="connsiteY1"/>
              </a:cxn>
              <a:cxn ang="0">
                <a:pos x="connsiteX2" y="connsiteY2"/>
              </a:cxn>
              <a:cxn ang="0">
                <a:pos x="connsiteX3" y="connsiteY3"/>
              </a:cxn>
            </a:cxnLst>
            <a:rect l="l" t="t" r="r" b="b"/>
            <a:pathLst>
              <a:path w="1191075" h="1178619">
                <a:moveTo>
                  <a:pt x="0" y="1178619"/>
                </a:moveTo>
                <a:lnTo>
                  <a:pt x="595537" y="1178619"/>
                </a:lnTo>
                <a:lnTo>
                  <a:pt x="595537" y="0"/>
                </a:lnTo>
                <a:lnTo>
                  <a:pt x="1191075"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66346" tIns="547419" rIns="566347" bIns="547418"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4" name="任意多边形 13"/>
          <p:cNvSpPr/>
          <p:nvPr/>
        </p:nvSpPr>
        <p:spPr>
          <a:xfrm>
            <a:off x="1764810" y="2706137"/>
            <a:ext cx="1191075" cy="1644178"/>
          </a:xfrm>
          <a:custGeom>
            <a:avLst/>
            <a:gdLst>
              <a:gd name="connsiteX0" fmla="*/ 0 w 1191075"/>
              <a:gd name="connsiteY0" fmla="*/ 1644178 h 1644178"/>
              <a:gd name="connsiteX1" fmla="*/ 595537 w 1191075"/>
              <a:gd name="connsiteY1" fmla="*/ 1644178 h 1644178"/>
              <a:gd name="connsiteX2" fmla="*/ 595537 w 1191075"/>
              <a:gd name="connsiteY2" fmla="*/ 0 h 1644178"/>
              <a:gd name="connsiteX3" fmla="*/ 1191075 w 1191075"/>
              <a:gd name="connsiteY3" fmla="*/ 0 h 1644178"/>
            </a:gdLst>
            <a:ahLst/>
            <a:cxnLst>
              <a:cxn ang="0">
                <a:pos x="connsiteX0" y="connsiteY0"/>
              </a:cxn>
              <a:cxn ang="0">
                <a:pos x="connsiteX1" y="connsiteY1"/>
              </a:cxn>
              <a:cxn ang="0">
                <a:pos x="connsiteX2" y="connsiteY2"/>
              </a:cxn>
              <a:cxn ang="0">
                <a:pos x="connsiteX3" y="connsiteY3"/>
              </a:cxn>
            </a:cxnLst>
            <a:rect l="l" t="t" r="r" b="b"/>
            <a:pathLst>
              <a:path w="1191075" h="1644178">
                <a:moveTo>
                  <a:pt x="0" y="1644178"/>
                </a:moveTo>
                <a:lnTo>
                  <a:pt x="595537" y="1644178"/>
                </a:lnTo>
                <a:lnTo>
                  <a:pt x="595537" y="0"/>
                </a:lnTo>
                <a:lnTo>
                  <a:pt x="1191075"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557481" tIns="771333" rIns="557481" bIns="771332" numCol="1" spcCol="1270" anchor="ctr" anchorCtr="0">
            <a:noAutofit/>
          </a:bodyPr>
          <a:lstStyle/>
          <a:p>
            <a:pPr lvl="0" algn="ctr" defTabSz="533400">
              <a:lnSpc>
                <a:spcPct val="90000"/>
              </a:lnSpc>
              <a:spcBef>
                <a:spcPct val="0"/>
              </a:spcBef>
              <a:spcAft>
                <a:spcPct val="35000"/>
              </a:spcAft>
            </a:pPr>
            <a:endParaRPr lang="zh-CN" altLang="en-US" sz="1200" kern="1200"/>
          </a:p>
        </p:txBody>
      </p:sp>
      <p:sp>
        <p:nvSpPr>
          <p:cNvPr id="15" name="任意多边形 14"/>
          <p:cNvSpPr/>
          <p:nvPr/>
        </p:nvSpPr>
        <p:spPr>
          <a:xfrm>
            <a:off x="985320" y="3993572"/>
            <a:ext cx="845494" cy="713485"/>
          </a:xfrm>
          <a:custGeom>
            <a:avLst/>
            <a:gdLst>
              <a:gd name="connsiteX0" fmla="*/ 0 w 845494"/>
              <a:gd name="connsiteY0" fmla="*/ 0 h 713485"/>
              <a:gd name="connsiteX1" fmla="*/ 845494 w 845494"/>
              <a:gd name="connsiteY1" fmla="*/ 0 h 713485"/>
              <a:gd name="connsiteX2" fmla="*/ 845494 w 845494"/>
              <a:gd name="connsiteY2" fmla="*/ 713485 h 713485"/>
              <a:gd name="connsiteX3" fmla="*/ 0 w 845494"/>
              <a:gd name="connsiteY3" fmla="*/ 713485 h 713485"/>
              <a:gd name="connsiteX4" fmla="*/ 0 w 845494"/>
              <a:gd name="connsiteY4" fmla="*/ 0 h 71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94" h="713485">
                <a:moveTo>
                  <a:pt x="0" y="0"/>
                </a:moveTo>
                <a:lnTo>
                  <a:pt x="845494" y="0"/>
                </a:lnTo>
                <a:lnTo>
                  <a:pt x="845494" y="713485"/>
                </a:lnTo>
                <a:lnTo>
                  <a:pt x="0" y="713485"/>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鲲鹏金融行业解决方案</a:t>
            </a:r>
            <a:endParaRPr lang="zh-CN" altLang="en-US" sz="1200" kern="1200" dirty="0"/>
          </a:p>
        </p:txBody>
      </p:sp>
      <p:sp>
        <p:nvSpPr>
          <p:cNvPr id="16" name="任意多边形 15"/>
          <p:cNvSpPr/>
          <p:nvPr/>
        </p:nvSpPr>
        <p:spPr>
          <a:xfrm>
            <a:off x="2955885" y="2519914"/>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解决方案全景图</a:t>
            </a:r>
            <a:endParaRPr lang="zh-CN" altLang="en-US" sz="1200" kern="1200" dirty="0"/>
          </a:p>
        </p:txBody>
      </p:sp>
      <p:sp>
        <p:nvSpPr>
          <p:cNvPr id="17" name="任意多边形 16"/>
          <p:cNvSpPr/>
          <p:nvPr/>
        </p:nvSpPr>
        <p:spPr>
          <a:xfrm>
            <a:off x="2955885" y="2985473"/>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0" kern="1200" dirty="0" smtClean="0"/>
              <a:t>行业趋势分析</a:t>
            </a:r>
            <a:endParaRPr lang="zh-CN" altLang="en-US" sz="1200" b="0" kern="1200" dirty="0"/>
          </a:p>
        </p:txBody>
      </p:sp>
      <p:sp>
        <p:nvSpPr>
          <p:cNvPr id="18" name="任意多边形 17"/>
          <p:cNvSpPr/>
          <p:nvPr/>
        </p:nvSpPr>
        <p:spPr>
          <a:xfrm>
            <a:off x="2955885" y="3451032"/>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业务挑战</a:t>
            </a:r>
            <a:endParaRPr lang="zh-CN" altLang="en-US" sz="1200" kern="1200" dirty="0"/>
          </a:p>
        </p:txBody>
      </p:sp>
      <p:sp>
        <p:nvSpPr>
          <p:cNvPr id="19" name="任意多边形 18"/>
          <p:cNvSpPr/>
          <p:nvPr/>
        </p:nvSpPr>
        <p:spPr>
          <a:xfrm>
            <a:off x="2955885" y="3916591"/>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典型业务场景</a:t>
            </a:r>
            <a:endParaRPr lang="zh-CN" altLang="en-US" sz="1200" kern="1200" dirty="0"/>
          </a:p>
        </p:txBody>
      </p:sp>
      <p:sp>
        <p:nvSpPr>
          <p:cNvPr id="20" name="任意多边形 19"/>
          <p:cNvSpPr/>
          <p:nvPr/>
        </p:nvSpPr>
        <p:spPr>
          <a:xfrm>
            <a:off x="2955885" y="4382150"/>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业务架构</a:t>
            </a:r>
            <a:endParaRPr lang="zh-CN" altLang="en-US" sz="1200" kern="1200" dirty="0"/>
          </a:p>
        </p:txBody>
      </p:sp>
      <p:sp>
        <p:nvSpPr>
          <p:cNvPr id="21" name="任意多边形 20"/>
          <p:cNvSpPr/>
          <p:nvPr/>
        </p:nvSpPr>
        <p:spPr>
          <a:xfrm>
            <a:off x="2955885" y="4847709"/>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解决方案架构</a:t>
            </a:r>
            <a:endParaRPr lang="zh-CN" altLang="en-US" sz="1200" kern="1200" dirty="0"/>
          </a:p>
        </p:txBody>
      </p:sp>
      <p:sp>
        <p:nvSpPr>
          <p:cNvPr id="22" name="任意多边形 21"/>
          <p:cNvSpPr/>
          <p:nvPr/>
        </p:nvSpPr>
        <p:spPr>
          <a:xfrm>
            <a:off x="2955885" y="5313268"/>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产品优势</a:t>
            </a:r>
            <a:endParaRPr lang="zh-CN" altLang="en-US" sz="1200" kern="1200" dirty="0"/>
          </a:p>
        </p:txBody>
      </p:sp>
      <p:sp>
        <p:nvSpPr>
          <p:cNvPr id="23" name="任意多边形 22"/>
          <p:cNvSpPr/>
          <p:nvPr/>
        </p:nvSpPr>
        <p:spPr>
          <a:xfrm>
            <a:off x="2955885" y="5778827"/>
            <a:ext cx="1221626" cy="372447"/>
          </a:xfrm>
          <a:custGeom>
            <a:avLst/>
            <a:gdLst>
              <a:gd name="connsiteX0" fmla="*/ 0 w 1221626"/>
              <a:gd name="connsiteY0" fmla="*/ 0 h 372447"/>
              <a:gd name="connsiteX1" fmla="*/ 1221626 w 1221626"/>
              <a:gd name="connsiteY1" fmla="*/ 0 h 372447"/>
              <a:gd name="connsiteX2" fmla="*/ 1221626 w 1221626"/>
              <a:gd name="connsiteY2" fmla="*/ 372447 h 372447"/>
              <a:gd name="connsiteX3" fmla="*/ 0 w 1221626"/>
              <a:gd name="connsiteY3" fmla="*/ 372447 h 372447"/>
              <a:gd name="connsiteX4" fmla="*/ 0 w 1221626"/>
              <a:gd name="connsiteY4" fmla="*/ 0 h 37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26" h="372447">
                <a:moveTo>
                  <a:pt x="0" y="0"/>
                </a:moveTo>
                <a:lnTo>
                  <a:pt x="1221626" y="0"/>
                </a:lnTo>
                <a:lnTo>
                  <a:pt x="1221626" y="372447"/>
                </a:lnTo>
                <a:lnTo>
                  <a:pt x="0" y="372447"/>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合作伙伴</a:t>
            </a:r>
            <a:endParaRPr lang="zh-CN" altLang="en-US" sz="1200" kern="1200" dirty="0"/>
          </a:p>
        </p:txBody>
      </p:sp>
      <p:pic>
        <p:nvPicPr>
          <p:cNvPr id="8" name="图片 7"/>
          <p:cNvPicPr>
            <a:picLocks noChangeAspect="1"/>
          </p:cNvPicPr>
          <p:nvPr/>
        </p:nvPicPr>
        <p:blipFill rotWithShape="1">
          <a:blip r:embed="rId1"/>
          <a:srcRect l="2431" r="2756"/>
          <a:stretch>
            <a:fillRect/>
          </a:stretch>
        </p:blipFill>
        <p:spPr>
          <a:xfrm>
            <a:off x="4475820" y="2954520"/>
            <a:ext cx="7020780" cy="27621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鲲鹏社区整体介绍</a:t>
            </a:r>
            <a:endParaRPr lang="en-US" altLang="zh-CN" sz="1800" dirty="0">
              <a:solidFill>
                <a:schemeClr val="bg1">
                  <a:lumMod val="50000"/>
                </a:schemeClr>
              </a:solidFill>
            </a:endParaRPr>
          </a:p>
          <a:p>
            <a:r>
              <a:rPr lang="en-US" altLang="zh-CN" sz="1800" dirty="0">
                <a:solidFill>
                  <a:schemeClr val="bg1">
                    <a:lumMod val="50000"/>
                  </a:schemeClr>
                </a:solidFill>
              </a:rPr>
              <a:t>Hello,</a:t>
            </a:r>
            <a:r>
              <a:rPr lang="zh-CN" altLang="en-US" sz="1800" dirty="0">
                <a:solidFill>
                  <a:schemeClr val="bg1">
                    <a:lumMod val="50000"/>
                  </a:schemeClr>
                </a:solidFill>
              </a:rPr>
              <a:t>鲲鹏</a:t>
            </a:r>
            <a:endParaRPr lang="zh-CN" altLang="en-US" sz="1800" dirty="0">
              <a:solidFill>
                <a:schemeClr val="bg1">
                  <a:lumMod val="50000"/>
                </a:schemeClr>
              </a:solidFill>
            </a:endParaRPr>
          </a:p>
          <a:p>
            <a:r>
              <a:rPr lang="zh-CN" altLang="en-US" sz="1800" dirty="0">
                <a:solidFill>
                  <a:schemeClr val="bg1">
                    <a:lumMod val="50000"/>
                  </a:schemeClr>
                </a:solidFill>
              </a:rPr>
              <a:t>鲲鹏软件栈</a:t>
            </a:r>
            <a:endParaRPr lang="en-US" altLang="zh-CN" sz="1800" dirty="0">
              <a:solidFill>
                <a:schemeClr val="bg1">
                  <a:lumMod val="50000"/>
                </a:schemeClr>
              </a:solidFill>
            </a:endParaRPr>
          </a:p>
          <a:p>
            <a:r>
              <a:rPr lang="zh-CN" altLang="en-US" sz="1800" dirty="0">
                <a:solidFill>
                  <a:schemeClr val="bg1">
                    <a:lumMod val="50000"/>
                  </a:schemeClr>
                </a:solidFill>
              </a:rPr>
              <a:t>鲲鹏凌云伙伴计划</a:t>
            </a:r>
            <a:endParaRPr lang="en-US" altLang="zh-CN" sz="1800" dirty="0">
              <a:solidFill>
                <a:schemeClr val="bg1">
                  <a:lumMod val="50000"/>
                </a:schemeClr>
              </a:solidFill>
            </a:endParaRPr>
          </a:p>
          <a:p>
            <a:r>
              <a:rPr lang="zh-CN" altLang="en-US" sz="1800" dirty="0">
                <a:solidFill>
                  <a:schemeClr val="bg1">
                    <a:lumMod val="50000"/>
                  </a:schemeClr>
                </a:solidFill>
              </a:rPr>
              <a:t>鲲鹏产品与解决方案</a:t>
            </a:r>
            <a:endParaRPr lang="en-US" altLang="zh-CN" sz="1800" dirty="0">
              <a:solidFill>
                <a:schemeClr val="bg1">
                  <a:lumMod val="50000"/>
                </a:schemeClr>
              </a:solidFill>
            </a:endParaRPr>
          </a:p>
          <a:p>
            <a:pPr algn="l">
              <a:buFont typeface="+mj-lt"/>
              <a:buAutoNum type="arabicPeriod" startAt="6"/>
            </a:pPr>
            <a:r>
              <a:rPr lang="zh-CN" altLang="en-US" sz="1800" b="1" dirty="0" smtClean="0"/>
              <a:t>鲲鹏学院</a:t>
            </a:r>
            <a:endParaRPr lang="en-US" altLang="zh-CN" sz="1800" b="1" dirty="0" smtClean="0"/>
          </a:p>
          <a:p>
            <a:pPr>
              <a:buFont typeface="+mj-lt"/>
              <a:buAutoNum type="arabicPeriod" startAt="7"/>
            </a:pPr>
            <a:r>
              <a:rPr lang="zh-CN" altLang="en-US" sz="1800" dirty="0">
                <a:solidFill>
                  <a:schemeClr val="bg1">
                    <a:lumMod val="50000"/>
                  </a:schemeClr>
                </a:solidFill>
              </a:rPr>
              <a:t>鲲鹏论坛</a:t>
            </a:r>
            <a:endParaRPr lang="en-US" altLang="zh-CN" sz="1800" dirty="0">
              <a:solidFill>
                <a:schemeClr val="bg1">
                  <a:lumMod val="50000"/>
                </a:schemeClr>
              </a:solidFill>
            </a:endParaRPr>
          </a:p>
          <a:p>
            <a:pPr>
              <a:buFont typeface="+mj-lt"/>
              <a:buAutoNum type="arabicPeriod" startAt="7"/>
            </a:pPr>
            <a:r>
              <a:rPr lang="zh-CN" altLang="en-US" sz="1800" dirty="0">
                <a:solidFill>
                  <a:schemeClr val="bg1">
                    <a:lumMod val="50000"/>
                  </a:schemeClr>
                </a:solidFill>
              </a:rPr>
              <a:t>活动与资讯</a:t>
            </a:r>
            <a:endParaRPr lang="en-US" altLang="zh-CN" sz="1800" dirty="0">
              <a:solidFill>
                <a:schemeClr val="bg1">
                  <a:lumMod val="50000"/>
                </a:schemeClr>
              </a:solidFill>
            </a:endParaRPr>
          </a:p>
          <a:p>
            <a:pPr>
              <a:buAutoNum type="arabicPeriod" startAt="7"/>
            </a:pP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鲲鹏学院</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a:xfrm>
            <a:off x="1046645" y="4606769"/>
            <a:ext cx="2291675" cy="1351795"/>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3621170" y="4606769"/>
            <a:ext cx="2291675" cy="1351795"/>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6186671" y="4596517"/>
            <a:ext cx="2291675" cy="1351795"/>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3" name="矩形 22"/>
          <p:cNvSpPr/>
          <p:nvPr/>
        </p:nvSpPr>
        <p:spPr>
          <a:xfrm>
            <a:off x="8772877" y="4596517"/>
            <a:ext cx="2291675" cy="1351795"/>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3670879" y="4726766"/>
            <a:ext cx="2299349" cy="1126462"/>
          </a:xfrm>
          <a:prstGeom prst="rect">
            <a:avLst/>
          </a:prstGeom>
        </p:spPr>
        <p:txBody>
          <a:bodyPr wrap="square">
            <a:spAutoFit/>
          </a:bodyPr>
          <a:lstStyle/>
          <a:p>
            <a:pPr marL="0" lvl="1" defTabSz="1218565" fontAlgn="base">
              <a:lnSpc>
                <a:spcPct val="120000"/>
              </a:lnSpc>
            </a:pPr>
            <a:r>
              <a:rPr kumimoji="1" lang="zh-CN" altLang="en-US" sz="2000" b="1" dirty="0">
                <a:latin typeface="微软雅黑" panose="020B0503020204020204" pitchFamily="34" charset="-122"/>
                <a:ea typeface="微软雅黑" panose="020B0503020204020204" pitchFamily="34" charset="-122"/>
              </a:rPr>
              <a:t>云端实验</a:t>
            </a:r>
            <a:endParaRPr kumimoji="1" lang="en-US" altLang="zh-CN" sz="2000" b="1" dirty="0">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鲲鹏</a:t>
            </a:r>
            <a:r>
              <a:rPr kumimoji="1" lang="zh-CN" altLang="en-US" sz="1200" dirty="0">
                <a:solidFill>
                  <a:schemeClr val="bg2">
                    <a:lumMod val="10000"/>
                  </a:schemeClr>
                </a:solidFill>
                <a:latin typeface="微软雅黑" panose="020B0503020204020204" pitchFamily="34" charset="-122"/>
                <a:ea typeface="微软雅黑" panose="020B0503020204020204" pitchFamily="34" charset="-122"/>
              </a:rPr>
              <a:t>云</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服务器部署</a:t>
            </a:r>
            <a:r>
              <a:rPr kumimoji="1" lang="en-US" altLang="zh-CN" sz="1200" dirty="0">
                <a:solidFill>
                  <a:schemeClr val="bg2">
                    <a:lumMod val="10000"/>
                  </a:schemeClr>
                </a:solidFill>
                <a:latin typeface="微软雅黑" panose="020B0503020204020204" pitchFamily="34" charset="-122"/>
                <a:ea typeface="微软雅黑" panose="020B0503020204020204" pitchFamily="34" charset="-122"/>
              </a:rPr>
              <a:t>Node.js</a:t>
            </a:r>
            <a:r>
              <a:rPr kumimoji="1" lang="zh-CN" altLang="en-US" sz="1200" dirty="0">
                <a:solidFill>
                  <a:schemeClr val="bg2">
                    <a:lumMod val="10000"/>
                  </a:schemeClr>
                </a:solidFill>
                <a:latin typeface="微软雅黑" panose="020B0503020204020204" pitchFamily="34" charset="-122"/>
                <a:ea typeface="微软雅黑" panose="020B0503020204020204" pitchFamily="34" charset="-122"/>
              </a:rPr>
              <a:t>项目</a:t>
            </a:r>
            <a:endParaRPr kumimoji="1" lang="en-US" altLang="zh-CN" sz="1200" dirty="0">
              <a:solidFill>
                <a:schemeClr val="bg2">
                  <a:lumMod val="10000"/>
                </a:schemeClr>
              </a:solidFill>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鲲鹏云服务器安装部署文字识别</a:t>
            </a:r>
            <a:r>
              <a:rPr kumimoji="1" lang="en-US" altLang="zh-CN" sz="1200" dirty="0" smtClean="0">
                <a:solidFill>
                  <a:schemeClr val="bg2">
                    <a:lumMod val="10000"/>
                  </a:schemeClr>
                </a:solidFill>
                <a:latin typeface="微软雅黑" panose="020B0503020204020204" pitchFamily="34" charset="-122"/>
                <a:ea typeface="微软雅黑" panose="020B0503020204020204" pitchFamily="34" charset="-122"/>
              </a:rPr>
              <a:t>tesseract</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项目</a:t>
            </a:r>
            <a:endParaRPr kumimoji="1"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090560" y="4735486"/>
            <a:ext cx="2479896" cy="904863"/>
          </a:xfrm>
          <a:prstGeom prst="rect">
            <a:avLst/>
          </a:prstGeom>
        </p:spPr>
        <p:txBody>
          <a:bodyPr wrap="square">
            <a:spAutoFit/>
          </a:bodyPr>
          <a:lstStyle/>
          <a:p>
            <a:pPr marL="0" lvl="1" defTabSz="1218565" fontAlgn="base">
              <a:lnSpc>
                <a:spcPct val="120000"/>
              </a:lnSpc>
            </a:pPr>
            <a:r>
              <a:rPr kumimoji="1" lang="zh-CN" altLang="en-US" sz="2000" b="1" dirty="0">
                <a:latin typeface="微软雅黑" panose="020B0503020204020204" pitchFamily="34" charset="-122"/>
                <a:ea typeface="微软雅黑" panose="020B0503020204020204" pitchFamily="34" charset="-122"/>
              </a:rPr>
              <a:t>在线课程</a:t>
            </a:r>
            <a:endParaRPr kumimoji="1" lang="en-US" altLang="zh-CN" sz="2000" b="1" dirty="0">
              <a:latin typeface="微软雅黑" panose="020B0503020204020204" pitchFamily="34" charset="-122"/>
              <a:ea typeface="微软雅黑" panose="020B0503020204020204" pitchFamily="34" charset="-122"/>
            </a:endParaRPr>
          </a:p>
          <a:p>
            <a:pPr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华</a:t>
            </a:r>
            <a:r>
              <a:rPr kumimoji="1" lang="zh-CN" altLang="en-US" sz="1200" dirty="0">
                <a:solidFill>
                  <a:schemeClr val="bg2">
                    <a:lumMod val="10000"/>
                  </a:schemeClr>
                </a:solidFill>
                <a:latin typeface="微软雅黑" panose="020B0503020204020204" pitchFamily="34" charset="-122"/>
                <a:ea typeface="微软雅黑" panose="020B0503020204020204" pitchFamily="34" charset="-122"/>
              </a:rPr>
              <a:t>为云鲲鹏服务与解决</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方案</a:t>
            </a:r>
            <a:endParaRPr kumimoji="1" lang="en-US" altLang="zh-CN" sz="1200" dirty="0" smtClean="0">
              <a:solidFill>
                <a:schemeClr val="bg2">
                  <a:lumMod val="10000"/>
                </a:schemeClr>
              </a:solidFill>
              <a:latin typeface="微软雅黑" panose="020B0503020204020204" pitchFamily="34" charset="-122"/>
              <a:ea typeface="微软雅黑" panose="020B0503020204020204" pitchFamily="34" charset="-122"/>
            </a:endParaRPr>
          </a:p>
          <a:p>
            <a:pPr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鲲鹏学习路径</a:t>
            </a:r>
            <a:endParaRPr kumimoji="1" lang="en-US" altLang="zh-CN" sz="12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8824127" y="4726766"/>
            <a:ext cx="1961728" cy="904863"/>
          </a:xfrm>
          <a:prstGeom prst="rect">
            <a:avLst/>
          </a:prstGeom>
        </p:spPr>
        <p:txBody>
          <a:bodyPr wrap="square">
            <a:spAutoFit/>
          </a:bodyPr>
          <a:lstStyle/>
          <a:p>
            <a:pPr marL="0" lvl="1" defTabSz="1218565" fontAlgn="base">
              <a:lnSpc>
                <a:spcPct val="120000"/>
              </a:lnSpc>
            </a:pPr>
            <a:r>
              <a:rPr kumimoji="1" lang="zh-CN" altLang="en-US" sz="2000" b="1" dirty="0">
                <a:latin typeface="微软雅黑" panose="020B0503020204020204" pitchFamily="34" charset="-122"/>
                <a:ea typeface="微软雅黑" panose="020B0503020204020204" pitchFamily="34" charset="-122"/>
              </a:rPr>
              <a:t>线下培训</a:t>
            </a:r>
            <a:endParaRPr kumimoji="1" lang="en-US" altLang="zh-CN" sz="2000" b="1" dirty="0">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面授课程</a:t>
            </a:r>
            <a:r>
              <a:rPr kumimoji="1" lang="en-US" altLang="zh-CN" sz="1200" dirty="0" smtClean="0">
                <a:solidFill>
                  <a:schemeClr val="bg2">
                    <a:lumMod val="10000"/>
                  </a:schemeClr>
                </a:solidFill>
                <a:latin typeface="微软雅黑" panose="020B0503020204020204" pitchFamily="34" charset="-122"/>
                <a:ea typeface="微软雅黑" panose="020B0503020204020204" pitchFamily="34" charset="-122"/>
              </a:rPr>
              <a:t>+</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上机实践</a:t>
            </a:r>
            <a:endParaRPr kumimoji="1" lang="en-US" altLang="zh-CN" sz="1200" dirty="0" smtClean="0">
              <a:solidFill>
                <a:schemeClr val="bg2">
                  <a:lumMod val="10000"/>
                </a:schemeClr>
              </a:solidFill>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贴合实际</a:t>
            </a:r>
            <a:r>
              <a:rPr kumimoji="1" lang="en-US" altLang="zh-CN" sz="1200" dirty="0" smtClean="0">
                <a:solidFill>
                  <a:schemeClr val="bg2">
                    <a:lumMod val="10000"/>
                  </a:schemeClr>
                </a:solidFill>
                <a:latin typeface="微软雅黑" panose="020B0503020204020204" pitchFamily="34" charset="-122"/>
                <a:ea typeface="微软雅黑" panose="020B0503020204020204" pitchFamily="34" charset="-122"/>
              </a:rPr>
              <a:t>+</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场景教学</a:t>
            </a:r>
            <a:endParaRPr kumimoji="1" lang="en-US" altLang="zh-CN" sz="12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6186671" y="4693481"/>
            <a:ext cx="2450735" cy="1274195"/>
          </a:xfrm>
          <a:prstGeom prst="rect">
            <a:avLst/>
          </a:prstGeom>
        </p:spPr>
        <p:txBody>
          <a:bodyPr wrap="square">
            <a:spAutoFit/>
          </a:bodyPr>
          <a:lstStyle/>
          <a:p>
            <a:pPr marL="0" lvl="1" defTabSz="1218565" fontAlgn="base">
              <a:lnSpc>
                <a:spcPct val="120000"/>
              </a:lnSpc>
            </a:pPr>
            <a:r>
              <a:rPr kumimoji="1" lang="zh-CN" altLang="en-US" sz="2000" b="1" dirty="0">
                <a:latin typeface="微软雅黑" panose="020B0503020204020204" pitchFamily="34" charset="-122"/>
                <a:ea typeface="微软雅黑" panose="020B0503020204020204" pitchFamily="34" charset="-122"/>
              </a:rPr>
              <a:t>微认证</a:t>
            </a:r>
            <a:endParaRPr kumimoji="1" lang="en-US" altLang="zh-CN" sz="2000" b="1" dirty="0">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rPr>
              <a:t>鲲鹏云服务器高可用性架构实践</a:t>
            </a:r>
            <a:endParaRPr kumimoji="1" lang="en-US" altLang="zh-CN" sz="1200" dirty="0">
              <a:solidFill>
                <a:schemeClr val="bg2">
                  <a:lumMod val="10000"/>
                </a:schemeClr>
              </a:solidFill>
              <a:latin typeface="微软雅黑" panose="020B0503020204020204" pitchFamily="34" charset="-122"/>
              <a:ea typeface="微软雅黑" panose="020B0503020204020204" pitchFamily="34" charset="-122"/>
            </a:endParaRPr>
          </a:p>
          <a:p>
            <a:pPr marL="0" lvl="1" defTabSz="1218565" fontAlgn="base">
              <a:lnSpc>
                <a:spcPct val="120000"/>
              </a:lnSpc>
            </a:pPr>
            <a:r>
              <a:rPr kumimoji="1" lang="zh-CN" altLang="en-US" sz="2000" b="1" dirty="0" smtClean="0">
                <a:solidFill>
                  <a:schemeClr val="bg2">
                    <a:lumMod val="10000"/>
                  </a:schemeClr>
                </a:solidFill>
                <a:latin typeface="微软雅黑" panose="020B0503020204020204" pitchFamily="34" charset="-122"/>
                <a:ea typeface="微软雅黑" panose="020B0503020204020204" pitchFamily="34" charset="-122"/>
                <a:sym typeface="+mn-ea"/>
              </a:rPr>
              <a:t>职业</a:t>
            </a:r>
            <a:r>
              <a:rPr kumimoji="1" lang="zh-CN" altLang="en-US" sz="2000" b="1" dirty="0">
                <a:solidFill>
                  <a:schemeClr val="bg2">
                    <a:lumMod val="10000"/>
                  </a:schemeClr>
                </a:solidFill>
                <a:latin typeface="微软雅黑" panose="020B0503020204020204" pitchFamily="34" charset="-122"/>
                <a:ea typeface="微软雅黑" panose="020B0503020204020204" pitchFamily="34" charset="-122"/>
                <a:sym typeface="+mn-ea"/>
              </a:rPr>
              <a:t>认证</a:t>
            </a:r>
            <a:endParaRPr kumimoji="1" lang="en-US" altLang="zh-CN" sz="2000" b="1" dirty="0">
              <a:solidFill>
                <a:schemeClr val="bg2">
                  <a:lumMod val="10000"/>
                </a:schemeClr>
              </a:solidFill>
              <a:latin typeface="微软雅黑" panose="020B0503020204020204" pitchFamily="34" charset="-122"/>
              <a:ea typeface="微软雅黑" panose="020B0503020204020204" pitchFamily="34" charset="-122"/>
              <a:sym typeface="+mn-ea"/>
            </a:endParaRPr>
          </a:p>
          <a:p>
            <a:pPr marL="0" lvl="1" defTabSz="1218565" fontAlgn="base">
              <a:lnSpc>
                <a:spcPct val="120000"/>
              </a:lnSpc>
            </a:pPr>
            <a:r>
              <a:rPr kumimoji="1" lang="en-US" altLang="zh-CN" sz="1200" dirty="0">
                <a:solidFill>
                  <a:schemeClr val="bg2">
                    <a:lumMod val="10000"/>
                  </a:schemeClr>
                </a:solidFill>
                <a:latin typeface="微软雅黑" panose="020B0503020204020204" pitchFamily="34" charset="-122"/>
                <a:ea typeface="微软雅黑" panose="020B0503020204020204" pitchFamily="34" charset="-122"/>
                <a:sym typeface="+mn-ea"/>
              </a:rPr>
              <a:t>HCIA</a:t>
            </a:r>
            <a:r>
              <a:rPr kumimoji="1" lang="zh-CN" altLang="en-US" sz="1200" dirty="0" smtClean="0">
                <a:solidFill>
                  <a:schemeClr val="bg2">
                    <a:lumMod val="10000"/>
                  </a:schemeClr>
                </a:solidFill>
                <a:latin typeface="微软雅黑" panose="020B0503020204020204" pitchFamily="34" charset="-122"/>
                <a:ea typeface="微软雅黑" panose="020B0503020204020204" pitchFamily="34" charset="-122"/>
                <a:sym typeface="+mn-ea"/>
              </a:rPr>
              <a:t>鲲鹏应用开发工程师认证</a:t>
            </a:r>
            <a:endParaRPr kumimoji="1" lang="en-US" altLang="zh-CN" sz="1200"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1052224" y="3893773"/>
            <a:ext cx="2272943" cy="4359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学习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9" name="矩形 28"/>
          <p:cNvSpPr/>
          <p:nvPr/>
        </p:nvSpPr>
        <p:spPr>
          <a:xfrm>
            <a:off x="3626750" y="3893773"/>
            <a:ext cx="2272943" cy="4359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实践</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6192251" y="3890260"/>
            <a:ext cx="2272943" cy="4359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认证</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8772876" y="3890260"/>
            <a:ext cx="2272943" cy="4359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服务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758582" y="2916406"/>
            <a:ext cx="839622" cy="699068"/>
            <a:chOff x="3665538" y="1501775"/>
            <a:chExt cx="720725" cy="600075"/>
          </a:xfrm>
          <a:solidFill>
            <a:srgbClr val="00B0F0"/>
          </a:solidFill>
        </p:grpSpPr>
        <p:sp>
          <p:nvSpPr>
            <p:cNvPr id="33" name="Freeform 12"/>
            <p:cNvSpPr>
              <a:spLocks noEditPoints="1"/>
            </p:cNvSpPr>
            <p:nvPr/>
          </p:nvSpPr>
          <p:spPr bwMode="auto">
            <a:xfrm>
              <a:off x="3665538" y="1501775"/>
              <a:ext cx="720725" cy="600075"/>
            </a:xfrm>
            <a:custGeom>
              <a:avLst/>
              <a:gdLst>
                <a:gd name="T0" fmla="*/ 1271 w 3632"/>
                <a:gd name="T1" fmla="*/ 2903 h 3024"/>
                <a:gd name="T2" fmla="*/ 2240 w 3632"/>
                <a:gd name="T3" fmla="*/ 2903 h 3024"/>
                <a:gd name="T4" fmla="*/ 2258 w 3632"/>
                <a:gd name="T5" fmla="*/ 2906 h 3024"/>
                <a:gd name="T6" fmla="*/ 2275 w 3632"/>
                <a:gd name="T7" fmla="*/ 2915 h 3024"/>
                <a:gd name="T8" fmla="*/ 2288 w 3632"/>
                <a:gd name="T9" fmla="*/ 2928 h 3024"/>
                <a:gd name="T10" fmla="*/ 2297 w 3632"/>
                <a:gd name="T11" fmla="*/ 2945 h 3024"/>
                <a:gd name="T12" fmla="*/ 2300 w 3632"/>
                <a:gd name="T13" fmla="*/ 2964 h 3024"/>
                <a:gd name="T14" fmla="*/ 2297 w 3632"/>
                <a:gd name="T15" fmla="*/ 2982 h 3024"/>
                <a:gd name="T16" fmla="*/ 2288 w 3632"/>
                <a:gd name="T17" fmla="*/ 2999 h 3024"/>
                <a:gd name="T18" fmla="*/ 2275 w 3632"/>
                <a:gd name="T19" fmla="*/ 3012 h 3024"/>
                <a:gd name="T20" fmla="*/ 2258 w 3632"/>
                <a:gd name="T21" fmla="*/ 3021 h 3024"/>
                <a:gd name="T22" fmla="*/ 2240 w 3632"/>
                <a:gd name="T23" fmla="*/ 3024 h 3024"/>
                <a:gd name="T24" fmla="*/ 1271 w 3632"/>
                <a:gd name="T25" fmla="*/ 3024 h 3024"/>
                <a:gd name="T26" fmla="*/ 1252 w 3632"/>
                <a:gd name="T27" fmla="*/ 3021 h 3024"/>
                <a:gd name="T28" fmla="*/ 1236 w 3632"/>
                <a:gd name="T29" fmla="*/ 3012 h 3024"/>
                <a:gd name="T30" fmla="*/ 1223 w 3632"/>
                <a:gd name="T31" fmla="*/ 2999 h 3024"/>
                <a:gd name="T32" fmla="*/ 1214 w 3632"/>
                <a:gd name="T33" fmla="*/ 2982 h 3024"/>
                <a:gd name="T34" fmla="*/ 1211 w 3632"/>
                <a:gd name="T35" fmla="*/ 2964 h 3024"/>
                <a:gd name="T36" fmla="*/ 1214 w 3632"/>
                <a:gd name="T37" fmla="*/ 2945 h 3024"/>
                <a:gd name="T38" fmla="*/ 1223 w 3632"/>
                <a:gd name="T39" fmla="*/ 2928 h 3024"/>
                <a:gd name="T40" fmla="*/ 1236 w 3632"/>
                <a:gd name="T41" fmla="*/ 2915 h 3024"/>
                <a:gd name="T42" fmla="*/ 1252 w 3632"/>
                <a:gd name="T43" fmla="*/ 2906 h 3024"/>
                <a:gd name="T44" fmla="*/ 1271 w 3632"/>
                <a:gd name="T45" fmla="*/ 2903 h 3024"/>
                <a:gd name="T46" fmla="*/ 121 w 3632"/>
                <a:gd name="T47" fmla="*/ 121 h 3024"/>
                <a:gd name="T48" fmla="*/ 121 w 3632"/>
                <a:gd name="T49" fmla="*/ 2238 h 3024"/>
                <a:gd name="T50" fmla="*/ 3511 w 3632"/>
                <a:gd name="T51" fmla="*/ 2238 h 3024"/>
                <a:gd name="T52" fmla="*/ 3511 w 3632"/>
                <a:gd name="T53" fmla="*/ 121 h 3024"/>
                <a:gd name="T54" fmla="*/ 121 w 3632"/>
                <a:gd name="T55" fmla="*/ 121 h 3024"/>
                <a:gd name="T56" fmla="*/ 121 w 3632"/>
                <a:gd name="T57" fmla="*/ 0 h 3024"/>
                <a:gd name="T58" fmla="*/ 3511 w 3632"/>
                <a:gd name="T59" fmla="*/ 0 h 3024"/>
                <a:gd name="T60" fmla="*/ 3538 w 3632"/>
                <a:gd name="T61" fmla="*/ 3 h 3024"/>
                <a:gd name="T62" fmla="*/ 3564 w 3632"/>
                <a:gd name="T63" fmla="*/ 12 h 3024"/>
                <a:gd name="T64" fmla="*/ 3587 w 3632"/>
                <a:gd name="T65" fmla="*/ 26 h 3024"/>
                <a:gd name="T66" fmla="*/ 3606 w 3632"/>
                <a:gd name="T67" fmla="*/ 45 h 3024"/>
                <a:gd name="T68" fmla="*/ 3620 w 3632"/>
                <a:gd name="T69" fmla="*/ 68 h 3024"/>
                <a:gd name="T70" fmla="*/ 3629 w 3632"/>
                <a:gd name="T71" fmla="*/ 93 h 3024"/>
                <a:gd name="T72" fmla="*/ 3632 w 3632"/>
                <a:gd name="T73" fmla="*/ 121 h 3024"/>
                <a:gd name="T74" fmla="*/ 3632 w 3632"/>
                <a:gd name="T75" fmla="*/ 2238 h 3024"/>
                <a:gd name="T76" fmla="*/ 3629 w 3632"/>
                <a:gd name="T77" fmla="*/ 2265 h 3024"/>
                <a:gd name="T78" fmla="*/ 3620 w 3632"/>
                <a:gd name="T79" fmla="*/ 2291 h 3024"/>
                <a:gd name="T80" fmla="*/ 3606 w 3632"/>
                <a:gd name="T81" fmla="*/ 2314 h 3024"/>
                <a:gd name="T82" fmla="*/ 3587 w 3632"/>
                <a:gd name="T83" fmla="*/ 2332 h 3024"/>
                <a:gd name="T84" fmla="*/ 3564 w 3632"/>
                <a:gd name="T85" fmla="*/ 2347 h 3024"/>
                <a:gd name="T86" fmla="*/ 3538 w 3632"/>
                <a:gd name="T87" fmla="*/ 2355 h 3024"/>
                <a:gd name="T88" fmla="*/ 3511 w 3632"/>
                <a:gd name="T89" fmla="*/ 2359 h 3024"/>
                <a:gd name="T90" fmla="*/ 121 w 3632"/>
                <a:gd name="T91" fmla="*/ 2359 h 3024"/>
                <a:gd name="T92" fmla="*/ 94 w 3632"/>
                <a:gd name="T93" fmla="*/ 2355 h 3024"/>
                <a:gd name="T94" fmla="*/ 68 w 3632"/>
                <a:gd name="T95" fmla="*/ 2347 h 3024"/>
                <a:gd name="T96" fmla="*/ 45 w 3632"/>
                <a:gd name="T97" fmla="*/ 2332 h 3024"/>
                <a:gd name="T98" fmla="*/ 26 w 3632"/>
                <a:gd name="T99" fmla="*/ 2314 h 3024"/>
                <a:gd name="T100" fmla="*/ 12 w 3632"/>
                <a:gd name="T101" fmla="*/ 2291 h 3024"/>
                <a:gd name="T102" fmla="*/ 3 w 3632"/>
                <a:gd name="T103" fmla="*/ 2265 h 3024"/>
                <a:gd name="T104" fmla="*/ 0 w 3632"/>
                <a:gd name="T105" fmla="*/ 2238 h 3024"/>
                <a:gd name="T106" fmla="*/ 0 w 3632"/>
                <a:gd name="T107" fmla="*/ 121 h 3024"/>
                <a:gd name="T108" fmla="*/ 3 w 3632"/>
                <a:gd name="T109" fmla="*/ 93 h 3024"/>
                <a:gd name="T110" fmla="*/ 12 w 3632"/>
                <a:gd name="T111" fmla="*/ 68 h 3024"/>
                <a:gd name="T112" fmla="*/ 26 w 3632"/>
                <a:gd name="T113" fmla="*/ 45 h 3024"/>
                <a:gd name="T114" fmla="*/ 45 w 3632"/>
                <a:gd name="T115" fmla="*/ 26 h 3024"/>
                <a:gd name="T116" fmla="*/ 68 w 3632"/>
                <a:gd name="T117" fmla="*/ 12 h 3024"/>
                <a:gd name="T118" fmla="*/ 94 w 3632"/>
                <a:gd name="T119" fmla="*/ 3 h 3024"/>
                <a:gd name="T120" fmla="*/ 121 w 3632"/>
                <a:gd name="T121" fmla="*/ 0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2" h="3024">
                  <a:moveTo>
                    <a:pt x="1271" y="2903"/>
                  </a:moveTo>
                  <a:lnTo>
                    <a:pt x="2240" y="2903"/>
                  </a:lnTo>
                  <a:lnTo>
                    <a:pt x="2258" y="2906"/>
                  </a:lnTo>
                  <a:lnTo>
                    <a:pt x="2275" y="2915"/>
                  </a:lnTo>
                  <a:lnTo>
                    <a:pt x="2288" y="2928"/>
                  </a:lnTo>
                  <a:lnTo>
                    <a:pt x="2297" y="2945"/>
                  </a:lnTo>
                  <a:lnTo>
                    <a:pt x="2300" y="2964"/>
                  </a:lnTo>
                  <a:lnTo>
                    <a:pt x="2297" y="2982"/>
                  </a:lnTo>
                  <a:lnTo>
                    <a:pt x="2288" y="2999"/>
                  </a:lnTo>
                  <a:lnTo>
                    <a:pt x="2275" y="3012"/>
                  </a:lnTo>
                  <a:lnTo>
                    <a:pt x="2258" y="3021"/>
                  </a:lnTo>
                  <a:lnTo>
                    <a:pt x="2240" y="3024"/>
                  </a:lnTo>
                  <a:lnTo>
                    <a:pt x="1271" y="3024"/>
                  </a:lnTo>
                  <a:lnTo>
                    <a:pt x="1252" y="3021"/>
                  </a:lnTo>
                  <a:lnTo>
                    <a:pt x="1236" y="3012"/>
                  </a:lnTo>
                  <a:lnTo>
                    <a:pt x="1223" y="2999"/>
                  </a:lnTo>
                  <a:lnTo>
                    <a:pt x="1214" y="2982"/>
                  </a:lnTo>
                  <a:lnTo>
                    <a:pt x="1211" y="2964"/>
                  </a:lnTo>
                  <a:lnTo>
                    <a:pt x="1214" y="2945"/>
                  </a:lnTo>
                  <a:lnTo>
                    <a:pt x="1223" y="2928"/>
                  </a:lnTo>
                  <a:lnTo>
                    <a:pt x="1236" y="2915"/>
                  </a:lnTo>
                  <a:lnTo>
                    <a:pt x="1252" y="2906"/>
                  </a:lnTo>
                  <a:lnTo>
                    <a:pt x="1271" y="2903"/>
                  </a:lnTo>
                  <a:close/>
                  <a:moveTo>
                    <a:pt x="121" y="121"/>
                  </a:moveTo>
                  <a:lnTo>
                    <a:pt x="121" y="2238"/>
                  </a:lnTo>
                  <a:lnTo>
                    <a:pt x="3511" y="2238"/>
                  </a:lnTo>
                  <a:lnTo>
                    <a:pt x="3511" y="121"/>
                  </a:lnTo>
                  <a:lnTo>
                    <a:pt x="121" y="121"/>
                  </a:lnTo>
                  <a:close/>
                  <a:moveTo>
                    <a:pt x="121" y="0"/>
                  </a:moveTo>
                  <a:lnTo>
                    <a:pt x="3511" y="0"/>
                  </a:lnTo>
                  <a:lnTo>
                    <a:pt x="3538" y="3"/>
                  </a:lnTo>
                  <a:lnTo>
                    <a:pt x="3564" y="12"/>
                  </a:lnTo>
                  <a:lnTo>
                    <a:pt x="3587" y="26"/>
                  </a:lnTo>
                  <a:lnTo>
                    <a:pt x="3606" y="45"/>
                  </a:lnTo>
                  <a:lnTo>
                    <a:pt x="3620" y="68"/>
                  </a:lnTo>
                  <a:lnTo>
                    <a:pt x="3629" y="93"/>
                  </a:lnTo>
                  <a:lnTo>
                    <a:pt x="3632" y="121"/>
                  </a:lnTo>
                  <a:lnTo>
                    <a:pt x="3632" y="2238"/>
                  </a:lnTo>
                  <a:lnTo>
                    <a:pt x="3629" y="2265"/>
                  </a:lnTo>
                  <a:lnTo>
                    <a:pt x="3620" y="2291"/>
                  </a:lnTo>
                  <a:lnTo>
                    <a:pt x="3606" y="2314"/>
                  </a:lnTo>
                  <a:lnTo>
                    <a:pt x="3587" y="2332"/>
                  </a:lnTo>
                  <a:lnTo>
                    <a:pt x="3564" y="2347"/>
                  </a:lnTo>
                  <a:lnTo>
                    <a:pt x="3538" y="2355"/>
                  </a:lnTo>
                  <a:lnTo>
                    <a:pt x="3511" y="2359"/>
                  </a:lnTo>
                  <a:lnTo>
                    <a:pt x="121" y="2359"/>
                  </a:lnTo>
                  <a:lnTo>
                    <a:pt x="94" y="2355"/>
                  </a:lnTo>
                  <a:lnTo>
                    <a:pt x="68" y="2347"/>
                  </a:lnTo>
                  <a:lnTo>
                    <a:pt x="45" y="2332"/>
                  </a:lnTo>
                  <a:lnTo>
                    <a:pt x="26" y="2314"/>
                  </a:lnTo>
                  <a:lnTo>
                    <a:pt x="12" y="2291"/>
                  </a:lnTo>
                  <a:lnTo>
                    <a:pt x="3" y="2265"/>
                  </a:lnTo>
                  <a:lnTo>
                    <a:pt x="0" y="2238"/>
                  </a:lnTo>
                  <a:lnTo>
                    <a:pt x="0" y="121"/>
                  </a:lnTo>
                  <a:lnTo>
                    <a:pt x="3" y="93"/>
                  </a:lnTo>
                  <a:lnTo>
                    <a:pt x="12" y="68"/>
                  </a:lnTo>
                  <a:lnTo>
                    <a:pt x="26" y="45"/>
                  </a:lnTo>
                  <a:lnTo>
                    <a:pt x="45" y="26"/>
                  </a:lnTo>
                  <a:lnTo>
                    <a:pt x="68" y="12"/>
                  </a:lnTo>
                  <a:lnTo>
                    <a:pt x="94" y="3"/>
                  </a:lnTo>
                  <a:lnTo>
                    <a:pt x="12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13"/>
            <p:cNvSpPr>
              <a:spLocks noEditPoints="1"/>
            </p:cNvSpPr>
            <p:nvPr/>
          </p:nvSpPr>
          <p:spPr bwMode="auto">
            <a:xfrm>
              <a:off x="3881438" y="1585913"/>
              <a:ext cx="420688" cy="498475"/>
            </a:xfrm>
            <a:custGeom>
              <a:avLst/>
              <a:gdLst>
                <a:gd name="T0" fmla="*/ 812 w 2118"/>
                <a:gd name="T1" fmla="*/ 2004 h 2513"/>
                <a:gd name="T2" fmla="*/ 976 w 2118"/>
                <a:gd name="T3" fmla="*/ 2039 h 2513"/>
                <a:gd name="T4" fmla="*/ 1104 w 2118"/>
                <a:gd name="T5" fmla="*/ 2096 h 2513"/>
                <a:gd name="T6" fmla="*/ 1200 w 2118"/>
                <a:gd name="T7" fmla="*/ 2168 h 2513"/>
                <a:gd name="T8" fmla="*/ 1270 w 2118"/>
                <a:gd name="T9" fmla="*/ 2245 h 2513"/>
                <a:gd name="T10" fmla="*/ 1316 w 2118"/>
                <a:gd name="T11" fmla="*/ 2318 h 2513"/>
                <a:gd name="T12" fmla="*/ 1345 w 2118"/>
                <a:gd name="T13" fmla="*/ 2382 h 2513"/>
                <a:gd name="T14" fmla="*/ 1358 w 2118"/>
                <a:gd name="T15" fmla="*/ 2426 h 2513"/>
                <a:gd name="T16" fmla="*/ 1361 w 2118"/>
                <a:gd name="T17" fmla="*/ 2444 h 2513"/>
                <a:gd name="T18" fmla="*/ 1343 w 2118"/>
                <a:gd name="T19" fmla="*/ 2495 h 2513"/>
                <a:gd name="T20" fmla="*/ 1302 w 2118"/>
                <a:gd name="T21" fmla="*/ 2513 h 2513"/>
                <a:gd name="T22" fmla="*/ 1254 w 2118"/>
                <a:gd name="T23" fmla="*/ 2493 h 2513"/>
                <a:gd name="T24" fmla="*/ 1240 w 2118"/>
                <a:gd name="T25" fmla="*/ 2458 h 2513"/>
                <a:gd name="T26" fmla="*/ 1232 w 2118"/>
                <a:gd name="T27" fmla="*/ 2429 h 2513"/>
                <a:gd name="T28" fmla="*/ 1211 w 2118"/>
                <a:gd name="T29" fmla="*/ 2380 h 2513"/>
                <a:gd name="T30" fmla="*/ 1174 w 2118"/>
                <a:gd name="T31" fmla="*/ 2318 h 2513"/>
                <a:gd name="T32" fmla="*/ 1113 w 2118"/>
                <a:gd name="T33" fmla="*/ 2252 h 2513"/>
                <a:gd name="T34" fmla="*/ 1024 w 2118"/>
                <a:gd name="T35" fmla="*/ 2191 h 2513"/>
                <a:gd name="T36" fmla="*/ 903 w 2118"/>
                <a:gd name="T37" fmla="*/ 2144 h 2513"/>
                <a:gd name="T38" fmla="*/ 744 w 2118"/>
                <a:gd name="T39" fmla="*/ 2119 h 2513"/>
                <a:gd name="T40" fmla="*/ 560 w 2118"/>
                <a:gd name="T41" fmla="*/ 2124 h 2513"/>
                <a:gd name="T42" fmla="*/ 413 w 2118"/>
                <a:gd name="T43" fmla="*/ 2158 h 2513"/>
                <a:gd name="T44" fmla="*/ 303 w 2118"/>
                <a:gd name="T45" fmla="*/ 2211 h 2513"/>
                <a:gd name="T46" fmla="*/ 225 w 2118"/>
                <a:gd name="T47" fmla="*/ 2274 h 2513"/>
                <a:gd name="T48" fmla="*/ 172 w 2118"/>
                <a:gd name="T49" fmla="*/ 2339 h 2513"/>
                <a:gd name="T50" fmla="*/ 142 w 2118"/>
                <a:gd name="T51" fmla="*/ 2399 h 2513"/>
                <a:gd name="T52" fmla="*/ 125 w 2118"/>
                <a:gd name="T53" fmla="*/ 2443 h 2513"/>
                <a:gd name="T54" fmla="*/ 121 w 2118"/>
                <a:gd name="T55" fmla="*/ 2461 h 2513"/>
                <a:gd name="T56" fmla="*/ 88 w 2118"/>
                <a:gd name="T57" fmla="*/ 2508 h 2513"/>
                <a:gd name="T58" fmla="*/ 33 w 2118"/>
                <a:gd name="T59" fmla="*/ 2506 h 2513"/>
                <a:gd name="T60" fmla="*/ 0 w 2118"/>
                <a:gd name="T61" fmla="*/ 2464 h 2513"/>
                <a:gd name="T62" fmla="*/ 1 w 2118"/>
                <a:gd name="T63" fmla="*/ 2436 h 2513"/>
                <a:gd name="T64" fmla="*/ 11 w 2118"/>
                <a:gd name="T65" fmla="*/ 2400 h 2513"/>
                <a:gd name="T66" fmla="*/ 34 w 2118"/>
                <a:gd name="T67" fmla="*/ 2341 h 2513"/>
                <a:gd name="T68" fmla="*/ 73 w 2118"/>
                <a:gd name="T69" fmla="*/ 2270 h 2513"/>
                <a:gd name="T70" fmla="*/ 135 w 2118"/>
                <a:gd name="T71" fmla="*/ 2193 h 2513"/>
                <a:gd name="T72" fmla="*/ 222 w 2118"/>
                <a:gd name="T73" fmla="*/ 2119 h 2513"/>
                <a:gd name="T74" fmla="*/ 340 w 2118"/>
                <a:gd name="T75" fmla="*/ 2057 h 2513"/>
                <a:gd name="T76" fmla="*/ 490 w 2118"/>
                <a:gd name="T77" fmla="*/ 2013 h 2513"/>
                <a:gd name="T78" fmla="*/ 681 w 2118"/>
                <a:gd name="T79" fmla="*/ 1996 h 2513"/>
                <a:gd name="T80" fmla="*/ 2070 w 2118"/>
                <a:gd name="T81" fmla="*/ 1302 h 2513"/>
                <a:gd name="T82" fmla="*/ 2089 w 2118"/>
                <a:gd name="T83" fmla="*/ 1331 h 2513"/>
                <a:gd name="T84" fmla="*/ 2080 w 2118"/>
                <a:gd name="T85" fmla="*/ 1413 h 2513"/>
                <a:gd name="T86" fmla="*/ 1089 w 2118"/>
                <a:gd name="T87" fmla="*/ 1421 h 2513"/>
                <a:gd name="T88" fmla="*/ 1061 w 2118"/>
                <a:gd name="T89" fmla="*/ 1403 h 2513"/>
                <a:gd name="T90" fmla="*/ 1061 w 2118"/>
                <a:gd name="T91" fmla="*/ 1319 h 2513"/>
                <a:gd name="T92" fmla="*/ 1089 w 2118"/>
                <a:gd name="T93" fmla="*/ 1301 h 2513"/>
                <a:gd name="T94" fmla="*/ 1604 w 2118"/>
                <a:gd name="T95" fmla="*/ 1149 h 2513"/>
                <a:gd name="T96" fmla="*/ 1422 w 2118"/>
                <a:gd name="T97" fmla="*/ 424 h 2513"/>
                <a:gd name="T98" fmla="*/ 1422 w 2118"/>
                <a:gd name="T99" fmla="*/ 1270 h 2513"/>
                <a:gd name="T100" fmla="*/ 1119 w 2118"/>
                <a:gd name="T101" fmla="*/ 1149 h 2513"/>
                <a:gd name="T102" fmla="*/ 1119 w 2118"/>
                <a:gd name="T103" fmla="*/ 363 h 2513"/>
                <a:gd name="T104" fmla="*/ 1302 w 2118"/>
                <a:gd name="T105" fmla="*/ 1270 h 2513"/>
                <a:gd name="T106" fmla="*/ 1937 w 2118"/>
                <a:gd name="T107" fmla="*/ 121 h 2513"/>
                <a:gd name="T108" fmla="*/ 1997 w 2118"/>
                <a:gd name="T109" fmla="*/ 121 h 2513"/>
                <a:gd name="T110" fmla="*/ 2118 w 2118"/>
                <a:gd name="T111" fmla="*/ 0 h 2513"/>
                <a:gd name="T112" fmla="*/ 1816 w 2118"/>
                <a:gd name="T113" fmla="*/ 0 h 2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8" h="2513">
                  <a:moveTo>
                    <a:pt x="681" y="1996"/>
                  </a:moveTo>
                  <a:lnTo>
                    <a:pt x="748" y="1998"/>
                  </a:lnTo>
                  <a:lnTo>
                    <a:pt x="812" y="2004"/>
                  </a:lnTo>
                  <a:lnTo>
                    <a:pt x="870" y="2013"/>
                  </a:lnTo>
                  <a:lnTo>
                    <a:pt x="925" y="2025"/>
                  </a:lnTo>
                  <a:lnTo>
                    <a:pt x="976" y="2039"/>
                  </a:lnTo>
                  <a:lnTo>
                    <a:pt x="1022" y="2057"/>
                  </a:lnTo>
                  <a:lnTo>
                    <a:pt x="1065" y="2075"/>
                  </a:lnTo>
                  <a:lnTo>
                    <a:pt x="1104" y="2096"/>
                  </a:lnTo>
                  <a:lnTo>
                    <a:pt x="1139" y="2119"/>
                  </a:lnTo>
                  <a:lnTo>
                    <a:pt x="1171" y="2144"/>
                  </a:lnTo>
                  <a:lnTo>
                    <a:pt x="1200" y="2168"/>
                  </a:lnTo>
                  <a:lnTo>
                    <a:pt x="1226" y="2193"/>
                  </a:lnTo>
                  <a:lnTo>
                    <a:pt x="1249" y="2218"/>
                  </a:lnTo>
                  <a:lnTo>
                    <a:pt x="1270" y="2245"/>
                  </a:lnTo>
                  <a:lnTo>
                    <a:pt x="1287" y="2270"/>
                  </a:lnTo>
                  <a:lnTo>
                    <a:pt x="1303" y="2294"/>
                  </a:lnTo>
                  <a:lnTo>
                    <a:pt x="1316" y="2318"/>
                  </a:lnTo>
                  <a:lnTo>
                    <a:pt x="1327" y="2341"/>
                  </a:lnTo>
                  <a:lnTo>
                    <a:pt x="1337" y="2362"/>
                  </a:lnTo>
                  <a:lnTo>
                    <a:pt x="1345" y="2382"/>
                  </a:lnTo>
                  <a:lnTo>
                    <a:pt x="1350" y="2400"/>
                  </a:lnTo>
                  <a:lnTo>
                    <a:pt x="1354" y="2414"/>
                  </a:lnTo>
                  <a:lnTo>
                    <a:pt x="1358" y="2426"/>
                  </a:lnTo>
                  <a:lnTo>
                    <a:pt x="1360" y="2436"/>
                  </a:lnTo>
                  <a:lnTo>
                    <a:pt x="1361" y="2442"/>
                  </a:lnTo>
                  <a:lnTo>
                    <a:pt x="1361" y="2444"/>
                  </a:lnTo>
                  <a:lnTo>
                    <a:pt x="1361" y="2464"/>
                  </a:lnTo>
                  <a:lnTo>
                    <a:pt x="1354" y="2481"/>
                  </a:lnTo>
                  <a:lnTo>
                    <a:pt x="1343" y="2495"/>
                  </a:lnTo>
                  <a:lnTo>
                    <a:pt x="1328" y="2506"/>
                  </a:lnTo>
                  <a:lnTo>
                    <a:pt x="1310" y="2513"/>
                  </a:lnTo>
                  <a:lnTo>
                    <a:pt x="1302" y="2513"/>
                  </a:lnTo>
                  <a:lnTo>
                    <a:pt x="1283" y="2511"/>
                  </a:lnTo>
                  <a:lnTo>
                    <a:pt x="1267" y="2504"/>
                  </a:lnTo>
                  <a:lnTo>
                    <a:pt x="1254" y="2493"/>
                  </a:lnTo>
                  <a:lnTo>
                    <a:pt x="1245" y="2479"/>
                  </a:lnTo>
                  <a:lnTo>
                    <a:pt x="1241" y="2461"/>
                  </a:lnTo>
                  <a:lnTo>
                    <a:pt x="1240" y="2458"/>
                  </a:lnTo>
                  <a:lnTo>
                    <a:pt x="1238" y="2451"/>
                  </a:lnTo>
                  <a:lnTo>
                    <a:pt x="1236" y="2443"/>
                  </a:lnTo>
                  <a:lnTo>
                    <a:pt x="1232" y="2429"/>
                  </a:lnTo>
                  <a:lnTo>
                    <a:pt x="1227" y="2415"/>
                  </a:lnTo>
                  <a:lnTo>
                    <a:pt x="1220" y="2399"/>
                  </a:lnTo>
                  <a:lnTo>
                    <a:pt x="1211" y="2380"/>
                  </a:lnTo>
                  <a:lnTo>
                    <a:pt x="1201" y="2360"/>
                  </a:lnTo>
                  <a:lnTo>
                    <a:pt x="1188" y="2339"/>
                  </a:lnTo>
                  <a:lnTo>
                    <a:pt x="1174" y="2318"/>
                  </a:lnTo>
                  <a:lnTo>
                    <a:pt x="1156" y="2296"/>
                  </a:lnTo>
                  <a:lnTo>
                    <a:pt x="1137" y="2274"/>
                  </a:lnTo>
                  <a:lnTo>
                    <a:pt x="1113" y="2252"/>
                  </a:lnTo>
                  <a:lnTo>
                    <a:pt x="1087" y="2230"/>
                  </a:lnTo>
                  <a:lnTo>
                    <a:pt x="1057" y="2211"/>
                  </a:lnTo>
                  <a:lnTo>
                    <a:pt x="1024" y="2191"/>
                  </a:lnTo>
                  <a:lnTo>
                    <a:pt x="988" y="2173"/>
                  </a:lnTo>
                  <a:lnTo>
                    <a:pt x="947" y="2158"/>
                  </a:lnTo>
                  <a:lnTo>
                    <a:pt x="903" y="2144"/>
                  </a:lnTo>
                  <a:lnTo>
                    <a:pt x="855" y="2133"/>
                  </a:lnTo>
                  <a:lnTo>
                    <a:pt x="801" y="2124"/>
                  </a:lnTo>
                  <a:lnTo>
                    <a:pt x="744" y="2119"/>
                  </a:lnTo>
                  <a:lnTo>
                    <a:pt x="681" y="2117"/>
                  </a:lnTo>
                  <a:lnTo>
                    <a:pt x="618" y="2119"/>
                  </a:lnTo>
                  <a:lnTo>
                    <a:pt x="560" y="2124"/>
                  </a:lnTo>
                  <a:lnTo>
                    <a:pt x="507" y="2133"/>
                  </a:lnTo>
                  <a:lnTo>
                    <a:pt x="459" y="2144"/>
                  </a:lnTo>
                  <a:lnTo>
                    <a:pt x="413" y="2158"/>
                  </a:lnTo>
                  <a:lnTo>
                    <a:pt x="373" y="2173"/>
                  </a:lnTo>
                  <a:lnTo>
                    <a:pt x="336" y="2191"/>
                  </a:lnTo>
                  <a:lnTo>
                    <a:pt x="303" y="2211"/>
                  </a:lnTo>
                  <a:lnTo>
                    <a:pt x="274" y="2230"/>
                  </a:lnTo>
                  <a:lnTo>
                    <a:pt x="248" y="2252"/>
                  </a:lnTo>
                  <a:lnTo>
                    <a:pt x="225" y="2274"/>
                  </a:lnTo>
                  <a:lnTo>
                    <a:pt x="204" y="2296"/>
                  </a:lnTo>
                  <a:lnTo>
                    <a:pt x="188" y="2318"/>
                  </a:lnTo>
                  <a:lnTo>
                    <a:pt x="172" y="2339"/>
                  </a:lnTo>
                  <a:lnTo>
                    <a:pt x="160" y="2360"/>
                  </a:lnTo>
                  <a:lnTo>
                    <a:pt x="149" y="2380"/>
                  </a:lnTo>
                  <a:lnTo>
                    <a:pt x="142" y="2399"/>
                  </a:lnTo>
                  <a:lnTo>
                    <a:pt x="134" y="2415"/>
                  </a:lnTo>
                  <a:lnTo>
                    <a:pt x="129" y="2429"/>
                  </a:lnTo>
                  <a:lnTo>
                    <a:pt x="125" y="2443"/>
                  </a:lnTo>
                  <a:lnTo>
                    <a:pt x="123" y="2451"/>
                  </a:lnTo>
                  <a:lnTo>
                    <a:pt x="122" y="2458"/>
                  </a:lnTo>
                  <a:lnTo>
                    <a:pt x="121" y="2461"/>
                  </a:lnTo>
                  <a:lnTo>
                    <a:pt x="114" y="2481"/>
                  </a:lnTo>
                  <a:lnTo>
                    <a:pt x="103" y="2497"/>
                  </a:lnTo>
                  <a:lnTo>
                    <a:pt x="88" y="2508"/>
                  </a:lnTo>
                  <a:lnTo>
                    <a:pt x="70" y="2513"/>
                  </a:lnTo>
                  <a:lnTo>
                    <a:pt x="51" y="2513"/>
                  </a:lnTo>
                  <a:lnTo>
                    <a:pt x="33" y="2506"/>
                  </a:lnTo>
                  <a:lnTo>
                    <a:pt x="17" y="2495"/>
                  </a:lnTo>
                  <a:lnTo>
                    <a:pt x="5" y="2481"/>
                  </a:lnTo>
                  <a:lnTo>
                    <a:pt x="0" y="2464"/>
                  </a:lnTo>
                  <a:lnTo>
                    <a:pt x="0" y="2444"/>
                  </a:lnTo>
                  <a:lnTo>
                    <a:pt x="0" y="2442"/>
                  </a:lnTo>
                  <a:lnTo>
                    <a:pt x="1" y="2436"/>
                  </a:lnTo>
                  <a:lnTo>
                    <a:pt x="3" y="2426"/>
                  </a:lnTo>
                  <a:lnTo>
                    <a:pt x="6" y="2414"/>
                  </a:lnTo>
                  <a:lnTo>
                    <a:pt x="11" y="2400"/>
                  </a:lnTo>
                  <a:lnTo>
                    <a:pt x="17" y="2382"/>
                  </a:lnTo>
                  <a:lnTo>
                    <a:pt x="25" y="2362"/>
                  </a:lnTo>
                  <a:lnTo>
                    <a:pt x="34" y="2341"/>
                  </a:lnTo>
                  <a:lnTo>
                    <a:pt x="45" y="2318"/>
                  </a:lnTo>
                  <a:lnTo>
                    <a:pt x="58" y="2294"/>
                  </a:lnTo>
                  <a:lnTo>
                    <a:pt x="73" y="2270"/>
                  </a:lnTo>
                  <a:lnTo>
                    <a:pt x="92" y="2245"/>
                  </a:lnTo>
                  <a:lnTo>
                    <a:pt x="112" y="2218"/>
                  </a:lnTo>
                  <a:lnTo>
                    <a:pt x="135" y="2193"/>
                  </a:lnTo>
                  <a:lnTo>
                    <a:pt x="161" y="2168"/>
                  </a:lnTo>
                  <a:lnTo>
                    <a:pt x="190" y="2144"/>
                  </a:lnTo>
                  <a:lnTo>
                    <a:pt x="222" y="2119"/>
                  </a:lnTo>
                  <a:lnTo>
                    <a:pt x="258" y="2096"/>
                  </a:lnTo>
                  <a:lnTo>
                    <a:pt x="297" y="2075"/>
                  </a:lnTo>
                  <a:lnTo>
                    <a:pt x="340" y="2057"/>
                  </a:lnTo>
                  <a:lnTo>
                    <a:pt x="386" y="2039"/>
                  </a:lnTo>
                  <a:lnTo>
                    <a:pt x="437" y="2025"/>
                  </a:lnTo>
                  <a:lnTo>
                    <a:pt x="490" y="2013"/>
                  </a:lnTo>
                  <a:lnTo>
                    <a:pt x="550" y="2004"/>
                  </a:lnTo>
                  <a:lnTo>
                    <a:pt x="613" y="1998"/>
                  </a:lnTo>
                  <a:lnTo>
                    <a:pt x="681" y="1996"/>
                  </a:lnTo>
                  <a:close/>
                  <a:moveTo>
                    <a:pt x="1089" y="1301"/>
                  </a:moveTo>
                  <a:lnTo>
                    <a:pt x="2058" y="1301"/>
                  </a:lnTo>
                  <a:lnTo>
                    <a:pt x="2070" y="1302"/>
                  </a:lnTo>
                  <a:lnTo>
                    <a:pt x="2080" y="1309"/>
                  </a:lnTo>
                  <a:lnTo>
                    <a:pt x="2086" y="1319"/>
                  </a:lnTo>
                  <a:lnTo>
                    <a:pt x="2089" y="1331"/>
                  </a:lnTo>
                  <a:lnTo>
                    <a:pt x="2089" y="1391"/>
                  </a:lnTo>
                  <a:lnTo>
                    <a:pt x="2086" y="1403"/>
                  </a:lnTo>
                  <a:lnTo>
                    <a:pt x="2080" y="1413"/>
                  </a:lnTo>
                  <a:lnTo>
                    <a:pt x="2070" y="1420"/>
                  </a:lnTo>
                  <a:lnTo>
                    <a:pt x="2058" y="1421"/>
                  </a:lnTo>
                  <a:lnTo>
                    <a:pt x="1089" y="1421"/>
                  </a:lnTo>
                  <a:lnTo>
                    <a:pt x="1077" y="1420"/>
                  </a:lnTo>
                  <a:lnTo>
                    <a:pt x="1067" y="1413"/>
                  </a:lnTo>
                  <a:lnTo>
                    <a:pt x="1061" y="1403"/>
                  </a:lnTo>
                  <a:lnTo>
                    <a:pt x="1058" y="1391"/>
                  </a:lnTo>
                  <a:lnTo>
                    <a:pt x="1058" y="1331"/>
                  </a:lnTo>
                  <a:lnTo>
                    <a:pt x="1061" y="1319"/>
                  </a:lnTo>
                  <a:lnTo>
                    <a:pt x="1067" y="1309"/>
                  </a:lnTo>
                  <a:lnTo>
                    <a:pt x="1077" y="1302"/>
                  </a:lnTo>
                  <a:lnTo>
                    <a:pt x="1089" y="1301"/>
                  </a:lnTo>
                  <a:close/>
                  <a:moveTo>
                    <a:pt x="1544" y="545"/>
                  </a:moveTo>
                  <a:lnTo>
                    <a:pt x="1544" y="1149"/>
                  </a:lnTo>
                  <a:lnTo>
                    <a:pt x="1604" y="1149"/>
                  </a:lnTo>
                  <a:lnTo>
                    <a:pt x="1604" y="545"/>
                  </a:lnTo>
                  <a:lnTo>
                    <a:pt x="1544" y="545"/>
                  </a:lnTo>
                  <a:close/>
                  <a:moveTo>
                    <a:pt x="1422" y="424"/>
                  </a:moveTo>
                  <a:lnTo>
                    <a:pt x="1724" y="424"/>
                  </a:lnTo>
                  <a:lnTo>
                    <a:pt x="1724" y="1270"/>
                  </a:lnTo>
                  <a:lnTo>
                    <a:pt x="1422" y="1270"/>
                  </a:lnTo>
                  <a:lnTo>
                    <a:pt x="1422" y="424"/>
                  </a:lnTo>
                  <a:close/>
                  <a:moveTo>
                    <a:pt x="1119" y="363"/>
                  </a:moveTo>
                  <a:lnTo>
                    <a:pt x="1119" y="1149"/>
                  </a:lnTo>
                  <a:lnTo>
                    <a:pt x="1181" y="1149"/>
                  </a:lnTo>
                  <a:lnTo>
                    <a:pt x="1181" y="363"/>
                  </a:lnTo>
                  <a:lnTo>
                    <a:pt x="1119" y="363"/>
                  </a:lnTo>
                  <a:close/>
                  <a:moveTo>
                    <a:pt x="999" y="242"/>
                  </a:moveTo>
                  <a:lnTo>
                    <a:pt x="1302" y="242"/>
                  </a:lnTo>
                  <a:lnTo>
                    <a:pt x="1302" y="1270"/>
                  </a:lnTo>
                  <a:lnTo>
                    <a:pt x="999" y="1270"/>
                  </a:lnTo>
                  <a:lnTo>
                    <a:pt x="999" y="242"/>
                  </a:lnTo>
                  <a:close/>
                  <a:moveTo>
                    <a:pt x="1937" y="121"/>
                  </a:moveTo>
                  <a:lnTo>
                    <a:pt x="1937" y="1149"/>
                  </a:lnTo>
                  <a:lnTo>
                    <a:pt x="1997" y="1149"/>
                  </a:lnTo>
                  <a:lnTo>
                    <a:pt x="1997" y="121"/>
                  </a:lnTo>
                  <a:lnTo>
                    <a:pt x="1937" y="121"/>
                  </a:lnTo>
                  <a:close/>
                  <a:moveTo>
                    <a:pt x="1816" y="0"/>
                  </a:moveTo>
                  <a:lnTo>
                    <a:pt x="2118" y="0"/>
                  </a:lnTo>
                  <a:lnTo>
                    <a:pt x="2118" y="1270"/>
                  </a:lnTo>
                  <a:lnTo>
                    <a:pt x="1816" y="1270"/>
                  </a:lnTo>
                  <a:lnTo>
                    <a:pt x="1816"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14"/>
            <p:cNvSpPr/>
            <p:nvPr/>
          </p:nvSpPr>
          <p:spPr bwMode="auto">
            <a:xfrm>
              <a:off x="3749676" y="1627188"/>
              <a:ext cx="239713" cy="241300"/>
            </a:xfrm>
            <a:custGeom>
              <a:avLst/>
              <a:gdLst>
                <a:gd name="T0" fmla="*/ 605 w 1210"/>
                <a:gd name="T1" fmla="*/ 0 h 1210"/>
                <a:gd name="T2" fmla="*/ 605 w 1210"/>
                <a:gd name="T3" fmla="*/ 605 h 1210"/>
                <a:gd name="T4" fmla="*/ 1210 w 1210"/>
                <a:gd name="T5" fmla="*/ 605 h 1210"/>
                <a:gd name="T6" fmla="*/ 1207 w 1210"/>
                <a:gd name="T7" fmla="*/ 668 h 1210"/>
                <a:gd name="T8" fmla="*/ 1198 w 1210"/>
                <a:gd name="T9" fmla="*/ 727 h 1210"/>
                <a:gd name="T10" fmla="*/ 1183 w 1210"/>
                <a:gd name="T11" fmla="*/ 786 h 1210"/>
                <a:gd name="T12" fmla="*/ 1163 w 1210"/>
                <a:gd name="T13" fmla="*/ 841 h 1210"/>
                <a:gd name="T14" fmla="*/ 1137 w 1210"/>
                <a:gd name="T15" fmla="*/ 893 h 1210"/>
                <a:gd name="T16" fmla="*/ 1107 w 1210"/>
                <a:gd name="T17" fmla="*/ 943 h 1210"/>
                <a:gd name="T18" fmla="*/ 1072 w 1210"/>
                <a:gd name="T19" fmla="*/ 990 h 1210"/>
                <a:gd name="T20" fmla="*/ 1032 w 1210"/>
                <a:gd name="T21" fmla="*/ 1033 h 1210"/>
                <a:gd name="T22" fmla="*/ 989 w 1210"/>
                <a:gd name="T23" fmla="*/ 1072 h 1210"/>
                <a:gd name="T24" fmla="*/ 943 w 1210"/>
                <a:gd name="T25" fmla="*/ 1107 h 1210"/>
                <a:gd name="T26" fmla="*/ 893 w 1210"/>
                <a:gd name="T27" fmla="*/ 1138 h 1210"/>
                <a:gd name="T28" fmla="*/ 841 w 1210"/>
                <a:gd name="T29" fmla="*/ 1163 h 1210"/>
                <a:gd name="T30" fmla="*/ 784 w 1210"/>
                <a:gd name="T31" fmla="*/ 1184 h 1210"/>
                <a:gd name="T32" fmla="*/ 726 w 1210"/>
                <a:gd name="T33" fmla="*/ 1198 h 1210"/>
                <a:gd name="T34" fmla="*/ 667 w 1210"/>
                <a:gd name="T35" fmla="*/ 1208 h 1210"/>
                <a:gd name="T36" fmla="*/ 605 w 1210"/>
                <a:gd name="T37" fmla="*/ 1210 h 1210"/>
                <a:gd name="T38" fmla="*/ 543 w 1210"/>
                <a:gd name="T39" fmla="*/ 1208 h 1210"/>
                <a:gd name="T40" fmla="*/ 484 w 1210"/>
                <a:gd name="T41" fmla="*/ 1198 h 1210"/>
                <a:gd name="T42" fmla="*/ 426 w 1210"/>
                <a:gd name="T43" fmla="*/ 1184 h 1210"/>
                <a:gd name="T44" fmla="*/ 370 w 1210"/>
                <a:gd name="T45" fmla="*/ 1163 h 1210"/>
                <a:gd name="T46" fmla="*/ 317 w 1210"/>
                <a:gd name="T47" fmla="*/ 1138 h 1210"/>
                <a:gd name="T48" fmla="*/ 267 w 1210"/>
                <a:gd name="T49" fmla="*/ 1107 h 1210"/>
                <a:gd name="T50" fmla="*/ 221 w 1210"/>
                <a:gd name="T51" fmla="*/ 1072 h 1210"/>
                <a:gd name="T52" fmla="*/ 178 w 1210"/>
                <a:gd name="T53" fmla="*/ 1033 h 1210"/>
                <a:gd name="T54" fmla="*/ 138 w 1210"/>
                <a:gd name="T55" fmla="*/ 990 h 1210"/>
                <a:gd name="T56" fmla="*/ 103 w 1210"/>
                <a:gd name="T57" fmla="*/ 943 h 1210"/>
                <a:gd name="T58" fmla="*/ 73 w 1210"/>
                <a:gd name="T59" fmla="*/ 893 h 1210"/>
                <a:gd name="T60" fmla="*/ 47 w 1210"/>
                <a:gd name="T61" fmla="*/ 841 h 1210"/>
                <a:gd name="T62" fmla="*/ 27 w 1210"/>
                <a:gd name="T63" fmla="*/ 786 h 1210"/>
                <a:gd name="T64" fmla="*/ 12 w 1210"/>
                <a:gd name="T65" fmla="*/ 727 h 1210"/>
                <a:gd name="T66" fmla="*/ 3 w 1210"/>
                <a:gd name="T67" fmla="*/ 668 h 1210"/>
                <a:gd name="T68" fmla="*/ 0 w 1210"/>
                <a:gd name="T69" fmla="*/ 605 h 1210"/>
                <a:gd name="T70" fmla="*/ 3 w 1210"/>
                <a:gd name="T71" fmla="*/ 544 h 1210"/>
                <a:gd name="T72" fmla="*/ 12 w 1210"/>
                <a:gd name="T73" fmla="*/ 484 h 1210"/>
                <a:gd name="T74" fmla="*/ 27 w 1210"/>
                <a:gd name="T75" fmla="*/ 426 h 1210"/>
                <a:gd name="T76" fmla="*/ 47 w 1210"/>
                <a:gd name="T77" fmla="*/ 371 h 1210"/>
                <a:gd name="T78" fmla="*/ 73 w 1210"/>
                <a:gd name="T79" fmla="*/ 318 h 1210"/>
                <a:gd name="T80" fmla="*/ 103 w 1210"/>
                <a:gd name="T81" fmla="*/ 269 h 1210"/>
                <a:gd name="T82" fmla="*/ 138 w 1210"/>
                <a:gd name="T83" fmla="*/ 222 h 1210"/>
                <a:gd name="T84" fmla="*/ 178 w 1210"/>
                <a:gd name="T85" fmla="*/ 179 h 1210"/>
                <a:gd name="T86" fmla="*/ 221 w 1210"/>
                <a:gd name="T87" fmla="*/ 139 h 1210"/>
                <a:gd name="T88" fmla="*/ 267 w 1210"/>
                <a:gd name="T89" fmla="*/ 105 h 1210"/>
                <a:gd name="T90" fmla="*/ 317 w 1210"/>
                <a:gd name="T91" fmla="*/ 74 h 1210"/>
                <a:gd name="T92" fmla="*/ 370 w 1210"/>
                <a:gd name="T93" fmla="*/ 49 h 1210"/>
                <a:gd name="T94" fmla="*/ 426 w 1210"/>
                <a:gd name="T95" fmla="*/ 28 h 1210"/>
                <a:gd name="T96" fmla="*/ 484 w 1210"/>
                <a:gd name="T97" fmla="*/ 14 h 1210"/>
                <a:gd name="T98" fmla="*/ 543 w 1210"/>
                <a:gd name="T99" fmla="*/ 4 h 1210"/>
                <a:gd name="T100" fmla="*/ 605 w 1210"/>
                <a:gd name="T101"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0" h="1210">
                  <a:moveTo>
                    <a:pt x="605" y="0"/>
                  </a:moveTo>
                  <a:lnTo>
                    <a:pt x="605" y="605"/>
                  </a:lnTo>
                  <a:lnTo>
                    <a:pt x="1210" y="605"/>
                  </a:lnTo>
                  <a:lnTo>
                    <a:pt x="1207" y="668"/>
                  </a:lnTo>
                  <a:lnTo>
                    <a:pt x="1198" y="727"/>
                  </a:lnTo>
                  <a:lnTo>
                    <a:pt x="1183" y="786"/>
                  </a:lnTo>
                  <a:lnTo>
                    <a:pt x="1163" y="841"/>
                  </a:lnTo>
                  <a:lnTo>
                    <a:pt x="1137" y="893"/>
                  </a:lnTo>
                  <a:lnTo>
                    <a:pt x="1107" y="943"/>
                  </a:lnTo>
                  <a:lnTo>
                    <a:pt x="1072" y="990"/>
                  </a:lnTo>
                  <a:lnTo>
                    <a:pt x="1032" y="1033"/>
                  </a:lnTo>
                  <a:lnTo>
                    <a:pt x="989" y="1072"/>
                  </a:lnTo>
                  <a:lnTo>
                    <a:pt x="943" y="1107"/>
                  </a:lnTo>
                  <a:lnTo>
                    <a:pt x="893" y="1138"/>
                  </a:lnTo>
                  <a:lnTo>
                    <a:pt x="841" y="1163"/>
                  </a:lnTo>
                  <a:lnTo>
                    <a:pt x="784" y="1184"/>
                  </a:lnTo>
                  <a:lnTo>
                    <a:pt x="726" y="1198"/>
                  </a:lnTo>
                  <a:lnTo>
                    <a:pt x="667" y="1208"/>
                  </a:lnTo>
                  <a:lnTo>
                    <a:pt x="605" y="1210"/>
                  </a:lnTo>
                  <a:lnTo>
                    <a:pt x="543" y="1208"/>
                  </a:lnTo>
                  <a:lnTo>
                    <a:pt x="484" y="1198"/>
                  </a:lnTo>
                  <a:lnTo>
                    <a:pt x="426" y="1184"/>
                  </a:lnTo>
                  <a:lnTo>
                    <a:pt x="370" y="1163"/>
                  </a:lnTo>
                  <a:lnTo>
                    <a:pt x="317" y="1138"/>
                  </a:lnTo>
                  <a:lnTo>
                    <a:pt x="267" y="1107"/>
                  </a:lnTo>
                  <a:lnTo>
                    <a:pt x="221" y="1072"/>
                  </a:lnTo>
                  <a:lnTo>
                    <a:pt x="178" y="1033"/>
                  </a:lnTo>
                  <a:lnTo>
                    <a:pt x="138" y="990"/>
                  </a:lnTo>
                  <a:lnTo>
                    <a:pt x="103" y="943"/>
                  </a:lnTo>
                  <a:lnTo>
                    <a:pt x="73" y="893"/>
                  </a:lnTo>
                  <a:lnTo>
                    <a:pt x="47" y="841"/>
                  </a:lnTo>
                  <a:lnTo>
                    <a:pt x="27" y="786"/>
                  </a:lnTo>
                  <a:lnTo>
                    <a:pt x="12" y="727"/>
                  </a:lnTo>
                  <a:lnTo>
                    <a:pt x="3" y="668"/>
                  </a:lnTo>
                  <a:lnTo>
                    <a:pt x="0" y="605"/>
                  </a:lnTo>
                  <a:lnTo>
                    <a:pt x="3" y="544"/>
                  </a:lnTo>
                  <a:lnTo>
                    <a:pt x="12" y="484"/>
                  </a:lnTo>
                  <a:lnTo>
                    <a:pt x="27" y="426"/>
                  </a:lnTo>
                  <a:lnTo>
                    <a:pt x="47" y="371"/>
                  </a:lnTo>
                  <a:lnTo>
                    <a:pt x="73" y="318"/>
                  </a:lnTo>
                  <a:lnTo>
                    <a:pt x="103" y="269"/>
                  </a:lnTo>
                  <a:lnTo>
                    <a:pt x="138" y="222"/>
                  </a:lnTo>
                  <a:lnTo>
                    <a:pt x="178" y="179"/>
                  </a:lnTo>
                  <a:lnTo>
                    <a:pt x="221" y="139"/>
                  </a:lnTo>
                  <a:lnTo>
                    <a:pt x="267" y="105"/>
                  </a:lnTo>
                  <a:lnTo>
                    <a:pt x="317" y="74"/>
                  </a:lnTo>
                  <a:lnTo>
                    <a:pt x="370" y="49"/>
                  </a:lnTo>
                  <a:lnTo>
                    <a:pt x="426" y="28"/>
                  </a:lnTo>
                  <a:lnTo>
                    <a:pt x="484" y="14"/>
                  </a:lnTo>
                  <a:lnTo>
                    <a:pt x="543" y="4"/>
                  </a:lnTo>
                  <a:lnTo>
                    <a:pt x="60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15"/>
            <p:cNvSpPr/>
            <p:nvPr/>
          </p:nvSpPr>
          <p:spPr bwMode="auto">
            <a:xfrm>
              <a:off x="3881438" y="1616075"/>
              <a:ext cx="120650" cy="119063"/>
            </a:xfrm>
            <a:custGeom>
              <a:avLst/>
              <a:gdLst>
                <a:gd name="T0" fmla="*/ 0 w 605"/>
                <a:gd name="T1" fmla="*/ 0 h 605"/>
                <a:gd name="T2" fmla="*/ 61 w 605"/>
                <a:gd name="T3" fmla="*/ 2 h 605"/>
                <a:gd name="T4" fmla="*/ 121 w 605"/>
                <a:gd name="T5" fmla="*/ 12 h 605"/>
                <a:gd name="T6" fmla="*/ 179 w 605"/>
                <a:gd name="T7" fmla="*/ 27 h 605"/>
                <a:gd name="T8" fmla="*/ 235 w 605"/>
                <a:gd name="T9" fmla="*/ 47 h 605"/>
                <a:gd name="T10" fmla="*/ 288 w 605"/>
                <a:gd name="T11" fmla="*/ 73 h 605"/>
                <a:gd name="T12" fmla="*/ 337 w 605"/>
                <a:gd name="T13" fmla="*/ 103 h 605"/>
                <a:gd name="T14" fmla="*/ 384 w 605"/>
                <a:gd name="T15" fmla="*/ 139 h 605"/>
                <a:gd name="T16" fmla="*/ 427 w 605"/>
                <a:gd name="T17" fmla="*/ 177 h 605"/>
                <a:gd name="T18" fmla="*/ 466 w 605"/>
                <a:gd name="T19" fmla="*/ 220 h 605"/>
                <a:gd name="T20" fmla="*/ 501 w 605"/>
                <a:gd name="T21" fmla="*/ 267 h 605"/>
                <a:gd name="T22" fmla="*/ 531 w 605"/>
                <a:gd name="T23" fmla="*/ 317 h 605"/>
                <a:gd name="T24" fmla="*/ 558 w 605"/>
                <a:gd name="T25" fmla="*/ 370 h 605"/>
                <a:gd name="T26" fmla="*/ 577 w 605"/>
                <a:gd name="T27" fmla="*/ 425 h 605"/>
                <a:gd name="T28" fmla="*/ 593 w 605"/>
                <a:gd name="T29" fmla="*/ 483 h 605"/>
                <a:gd name="T30" fmla="*/ 602 w 605"/>
                <a:gd name="T31" fmla="*/ 542 h 605"/>
                <a:gd name="T32" fmla="*/ 605 w 605"/>
                <a:gd name="T33" fmla="*/ 605 h 605"/>
                <a:gd name="T34" fmla="*/ 0 w 605"/>
                <a:gd name="T35" fmla="*/ 605 h 605"/>
                <a:gd name="T36" fmla="*/ 0 w 605"/>
                <a:gd name="T37"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0" y="0"/>
                  </a:moveTo>
                  <a:lnTo>
                    <a:pt x="61" y="2"/>
                  </a:lnTo>
                  <a:lnTo>
                    <a:pt x="121" y="12"/>
                  </a:lnTo>
                  <a:lnTo>
                    <a:pt x="179" y="27"/>
                  </a:lnTo>
                  <a:lnTo>
                    <a:pt x="235" y="47"/>
                  </a:lnTo>
                  <a:lnTo>
                    <a:pt x="288" y="73"/>
                  </a:lnTo>
                  <a:lnTo>
                    <a:pt x="337" y="103"/>
                  </a:lnTo>
                  <a:lnTo>
                    <a:pt x="384" y="139"/>
                  </a:lnTo>
                  <a:lnTo>
                    <a:pt x="427" y="177"/>
                  </a:lnTo>
                  <a:lnTo>
                    <a:pt x="466" y="220"/>
                  </a:lnTo>
                  <a:lnTo>
                    <a:pt x="501" y="267"/>
                  </a:lnTo>
                  <a:lnTo>
                    <a:pt x="531" y="317"/>
                  </a:lnTo>
                  <a:lnTo>
                    <a:pt x="558" y="370"/>
                  </a:lnTo>
                  <a:lnTo>
                    <a:pt x="577" y="425"/>
                  </a:lnTo>
                  <a:lnTo>
                    <a:pt x="593" y="483"/>
                  </a:lnTo>
                  <a:lnTo>
                    <a:pt x="602" y="542"/>
                  </a:lnTo>
                  <a:lnTo>
                    <a:pt x="605" y="605"/>
                  </a:lnTo>
                  <a:lnTo>
                    <a:pt x="0" y="605"/>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347457" y="2874012"/>
            <a:ext cx="839621" cy="758250"/>
            <a:chOff x="5480050" y="1476375"/>
            <a:chExt cx="720725" cy="650876"/>
          </a:xfrm>
          <a:solidFill>
            <a:srgbClr val="00B0F0"/>
          </a:solidFill>
        </p:grpSpPr>
        <p:sp>
          <p:nvSpPr>
            <p:cNvPr id="38" name="Freeform 39"/>
            <p:cNvSpPr>
              <a:spLocks noEditPoints="1"/>
            </p:cNvSpPr>
            <p:nvPr/>
          </p:nvSpPr>
          <p:spPr bwMode="auto">
            <a:xfrm>
              <a:off x="5480050" y="1792288"/>
              <a:ext cx="288925" cy="238125"/>
            </a:xfrm>
            <a:custGeom>
              <a:avLst/>
              <a:gdLst>
                <a:gd name="T0" fmla="*/ 654 w 1453"/>
                <a:gd name="T1" fmla="*/ 1071 h 1193"/>
                <a:gd name="T2" fmla="*/ 779 w 1453"/>
                <a:gd name="T3" fmla="*/ 1010 h 1193"/>
                <a:gd name="T4" fmla="*/ 117 w 1453"/>
                <a:gd name="T5" fmla="*/ 117 h 1193"/>
                <a:gd name="T6" fmla="*/ 1333 w 1453"/>
                <a:gd name="T7" fmla="*/ 893 h 1193"/>
                <a:gd name="T8" fmla="*/ 117 w 1453"/>
                <a:gd name="T9" fmla="*/ 117 h 1193"/>
                <a:gd name="T10" fmla="*/ 1333 w 1453"/>
                <a:gd name="T11" fmla="*/ 0 h 1193"/>
                <a:gd name="T12" fmla="*/ 1385 w 1453"/>
                <a:gd name="T13" fmla="*/ 12 h 1193"/>
                <a:gd name="T14" fmla="*/ 1425 w 1453"/>
                <a:gd name="T15" fmla="*/ 43 h 1193"/>
                <a:gd name="T16" fmla="*/ 1449 w 1453"/>
                <a:gd name="T17" fmla="*/ 89 h 1193"/>
                <a:gd name="T18" fmla="*/ 1453 w 1453"/>
                <a:gd name="T19" fmla="*/ 893 h 1193"/>
                <a:gd name="T20" fmla="*/ 1441 w 1453"/>
                <a:gd name="T21" fmla="*/ 945 h 1193"/>
                <a:gd name="T22" fmla="*/ 1409 w 1453"/>
                <a:gd name="T23" fmla="*/ 984 h 1193"/>
                <a:gd name="T24" fmla="*/ 1363 w 1453"/>
                <a:gd name="T25" fmla="*/ 1006 h 1193"/>
                <a:gd name="T26" fmla="*/ 902 w 1453"/>
                <a:gd name="T27" fmla="*/ 1010 h 1193"/>
                <a:gd name="T28" fmla="*/ 910 w 1453"/>
                <a:gd name="T29" fmla="*/ 1071 h 1193"/>
                <a:gd name="T30" fmla="*/ 1019 w 1453"/>
                <a:gd name="T31" fmla="*/ 1075 h 1193"/>
                <a:gd name="T32" fmla="*/ 1048 w 1453"/>
                <a:gd name="T33" fmla="*/ 1095 h 1193"/>
                <a:gd name="T34" fmla="*/ 1059 w 1453"/>
                <a:gd name="T35" fmla="*/ 1129 h 1193"/>
                <a:gd name="T36" fmla="*/ 1048 w 1453"/>
                <a:gd name="T37" fmla="*/ 1163 h 1193"/>
                <a:gd name="T38" fmla="*/ 1019 w 1453"/>
                <a:gd name="T39" fmla="*/ 1184 h 1193"/>
                <a:gd name="T40" fmla="*/ 843 w 1453"/>
                <a:gd name="T41" fmla="*/ 1188 h 1193"/>
                <a:gd name="T42" fmla="*/ 826 w 1453"/>
                <a:gd name="T43" fmla="*/ 1188 h 1193"/>
                <a:gd name="T44" fmla="*/ 430 w 1453"/>
                <a:gd name="T45" fmla="*/ 1184 h 1193"/>
                <a:gd name="T46" fmla="*/ 402 w 1453"/>
                <a:gd name="T47" fmla="*/ 1163 h 1193"/>
                <a:gd name="T48" fmla="*/ 391 w 1453"/>
                <a:gd name="T49" fmla="*/ 1129 h 1193"/>
                <a:gd name="T50" fmla="*/ 402 w 1453"/>
                <a:gd name="T51" fmla="*/ 1095 h 1193"/>
                <a:gd name="T52" fmla="*/ 430 w 1453"/>
                <a:gd name="T53" fmla="*/ 1075 h 1193"/>
                <a:gd name="T54" fmla="*/ 537 w 1453"/>
                <a:gd name="T55" fmla="*/ 1071 h 1193"/>
                <a:gd name="T56" fmla="*/ 539 w 1453"/>
                <a:gd name="T57" fmla="*/ 1010 h 1193"/>
                <a:gd name="T58" fmla="*/ 90 w 1453"/>
                <a:gd name="T59" fmla="*/ 1006 h 1193"/>
                <a:gd name="T60" fmla="*/ 44 w 1453"/>
                <a:gd name="T61" fmla="*/ 984 h 1193"/>
                <a:gd name="T62" fmla="*/ 12 w 1453"/>
                <a:gd name="T63" fmla="*/ 945 h 1193"/>
                <a:gd name="T64" fmla="*/ 0 w 1453"/>
                <a:gd name="T65" fmla="*/ 893 h 1193"/>
                <a:gd name="T66" fmla="*/ 3 w 1453"/>
                <a:gd name="T67" fmla="*/ 89 h 1193"/>
                <a:gd name="T68" fmla="*/ 25 w 1453"/>
                <a:gd name="T69" fmla="*/ 43 h 1193"/>
                <a:gd name="T70" fmla="*/ 65 w 1453"/>
                <a:gd name="T71" fmla="*/ 12 h 1193"/>
                <a:gd name="T72" fmla="*/ 117 w 1453"/>
                <a:gd name="T73"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3" h="1193">
                  <a:moveTo>
                    <a:pt x="654" y="1010"/>
                  </a:moveTo>
                  <a:lnTo>
                    <a:pt x="654" y="1071"/>
                  </a:lnTo>
                  <a:lnTo>
                    <a:pt x="782" y="1071"/>
                  </a:lnTo>
                  <a:lnTo>
                    <a:pt x="779" y="1010"/>
                  </a:lnTo>
                  <a:lnTo>
                    <a:pt x="654" y="1010"/>
                  </a:lnTo>
                  <a:close/>
                  <a:moveTo>
                    <a:pt x="117" y="117"/>
                  </a:moveTo>
                  <a:lnTo>
                    <a:pt x="117" y="893"/>
                  </a:lnTo>
                  <a:lnTo>
                    <a:pt x="1333" y="893"/>
                  </a:lnTo>
                  <a:lnTo>
                    <a:pt x="1333" y="117"/>
                  </a:lnTo>
                  <a:lnTo>
                    <a:pt x="117" y="117"/>
                  </a:lnTo>
                  <a:close/>
                  <a:moveTo>
                    <a:pt x="117" y="0"/>
                  </a:moveTo>
                  <a:lnTo>
                    <a:pt x="1333" y="0"/>
                  </a:lnTo>
                  <a:lnTo>
                    <a:pt x="1360" y="3"/>
                  </a:lnTo>
                  <a:lnTo>
                    <a:pt x="1385" y="12"/>
                  </a:lnTo>
                  <a:lnTo>
                    <a:pt x="1406" y="25"/>
                  </a:lnTo>
                  <a:lnTo>
                    <a:pt x="1425" y="43"/>
                  </a:lnTo>
                  <a:lnTo>
                    <a:pt x="1439" y="65"/>
                  </a:lnTo>
                  <a:lnTo>
                    <a:pt x="1449" y="89"/>
                  </a:lnTo>
                  <a:lnTo>
                    <a:pt x="1453" y="117"/>
                  </a:lnTo>
                  <a:lnTo>
                    <a:pt x="1453" y="893"/>
                  </a:lnTo>
                  <a:lnTo>
                    <a:pt x="1450" y="920"/>
                  </a:lnTo>
                  <a:lnTo>
                    <a:pt x="1441" y="945"/>
                  </a:lnTo>
                  <a:lnTo>
                    <a:pt x="1427" y="966"/>
                  </a:lnTo>
                  <a:lnTo>
                    <a:pt x="1409" y="984"/>
                  </a:lnTo>
                  <a:lnTo>
                    <a:pt x="1387" y="998"/>
                  </a:lnTo>
                  <a:lnTo>
                    <a:pt x="1363" y="1006"/>
                  </a:lnTo>
                  <a:lnTo>
                    <a:pt x="1336" y="1010"/>
                  </a:lnTo>
                  <a:lnTo>
                    <a:pt x="902" y="1010"/>
                  </a:lnTo>
                  <a:lnTo>
                    <a:pt x="902" y="1050"/>
                  </a:lnTo>
                  <a:lnTo>
                    <a:pt x="910" y="1071"/>
                  </a:lnTo>
                  <a:lnTo>
                    <a:pt x="1001" y="1071"/>
                  </a:lnTo>
                  <a:lnTo>
                    <a:pt x="1019" y="1075"/>
                  </a:lnTo>
                  <a:lnTo>
                    <a:pt x="1035" y="1082"/>
                  </a:lnTo>
                  <a:lnTo>
                    <a:pt x="1048" y="1095"/>
                  </a:lnTo>
                  <a:lnTo>
                    <a:pt x="1056" y="1111"/>
                  </a:lnTo>
                  <a:lnTo>
                    <a:pt x="1059" y="1129"/>
                  </a:lnTo>
                  <a:lnTo>
                    <a:pt x="1056" y="1148"/>
                  </a:lnTo>
                  <a:lnTo>
                    <a:pt x="1048" y="1163"/>
                  </a:lnTo>
                  <a:lnTo>
                    <a:pt x="1035" y="1177"/>
                  </a:lnTo>
                  <a:lnTo>
                    <a:pt x="1019" y="1184"/>
                  </a:lnTo>
                  <a:lnTo>
                    <a:pt x="1001" y="1188"/>
                  </a:lnTo>
                  <a:lnTo>
                    <a:pt x="843" y="1188"/>
                  </a:lnTo>
                  <a:lnTo>
                    <a:pt x="829" y="1193"/>
                  </a:lnTo>
                  <a:lnTo>
                    <a:pt x="826" y="1188"/>
                  </a:lnTo>
                  <a:lnTo>
                    <a:pt x="449" y="1188"/>
                  </a:lnTo>
                  <a:lnTo>
                    <a:pt x="430" y="1184"/>
                  </a:lnTo>
                  <a:lnTo>
                    <a:pt x="415" y="1177"/>
                  </a:lnTo>
                  <a:lnTo>
                    <a:pt x="402" y="1163"/>
                  </a:lnTo>
                  <a:lnTo>
                    <a:pt x="394" y="1148"/>
                  </a:lnTo>
                  <a:lnTo>
                    <a:pt x="391" y="1129"/>
                  </a:lnTo>
                  <a:lnTo>
                    <a:pt x="394" y="1111"/>
                  </a:lnTo>
                  <a:lnTo>
                    <a:pt x="402" y="1095"/>
                  </a:lnTo>
                  <a:lnTo>
                    <a:pt x="415" y="1082"/>
                  </a:lnTo>
                  <a:lnTo>
                    <a:pt x="430" y="1075"/>
                  </a:lnTo>
                  <a:lnTo>
                    <a:pt x="449" y="1071"/>
                  </a:lnTo>
                  <a:lnTo>
                    <a:pt x="537" y="1071"/>
                  </a:lnTo>
                  <a:lnTo>
                    <a:pt x="539" y="1057"/>
                  </a:lnTo>
                  <a:lnTo>
                    <a:pt x="539" y="1010"/>
                  </a:lnTo>
                  <a:lnTo>
                    <a:pt x="117" y="1010"/>
                  </a:lnTo>
                  <a:lnTo>
                    <a:pt x="90" y="1006"/>
                  </a:lnTo>
                  <a:lnTo>
                    <a:pt x="65" y="998"/>
                  </a:lnTo>
                  <a:lnTo>
                    <a:pt x="44" y="984"/>
                  </a:lnTo>
                  <a:lnTo>
                    <a:pt x="25" y="966"/>
                  </a:lnTo>
                  <a:lnTo>
                    <a:pt x="12" y="945"/>
                  </a:lnTo>
                  <a:lnTo>
                    <a:pt x="3" y="920"/>
                  </a:lnTo>
                  <a:lnTo>
                    <a:pt x="0" y="893"/>
                  </a:lnTo>
                  <a:lnTo>
                    <a:pt x="0" y="117"/>
                  </a:lnTo>
                  <a:lnTo>
                    <a:pt x="3" y="89"/>
                  </a:lnTo>
                  <a:lnTo>
                    <a:pt x="12" y="65"/>
                  </a:lnTo>
                  <a:lnTo>
                    <a:pt x="25" y="43"/>
                  </a:lnTo>
                  <a:lnTo>
                    <a:pt x="44" y="25"/>
                  </a:lnTo>
                  <a:lnTo>
                    <a:pt x="65" y="12"/>
                  </a:lnTo>
                  <a:lnTo>
                    <a:pt x="90" y="3"/>
                  </a:lnTo>
                  <a:lnTo>
                    <a:pt x="117"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40"/>
            <p:cNvSpPr>
              <a:spLocks noEditPoints="1"/>
            </p:cNvSpPr>
            <p:nvPr/>
          </p:nvSpPr>
          <p:spPr bwMode="auto">
            <a:xfrm>
              <a:off x="5532438" y="1870075"/>
              <a:ext cx="188913" cy="76200"/>
            </a:xfrm>
            <a:custGeom>
              <a:avLst/>
              <a:gdLst>
                <a:gd name="T0" fmla="*/ 0 w 951"/>
                <a:gd name="T1" fmla="*/ 245 h 388"/>
                <a:gd name="T2" fmla="*/ 143 w 951"/>
                <a:gd name="T3" fmla="*/ 245 h 388"/>
                <a:gd name="T4" fmla="*/ 143 w 951"/>
                <a:gd name="T5" fmla="*/ 388 h 388"/>
                <a:gd name="T6" fmla="*/ 0 w 951"/>
                <a:gd name="T7" fmla="*/ 388 h 388"/>
                <a:gd name="T8" fmla="*/ 0 w 951"/>
                <a:gd name="T9" fmla="*/ 245 h 388"/>
                <a:gd name="T10" fmla="*/ 398 w 951"/>
                <a:gd name="T11" fmla="*/ 116 h 388"/>
                <a:gd name="T12" fmla="*/ 543 w 951"/>
                <a:gd name="T13" fmla="*/ 116 h 388"/>
                <a:gd name="T14" fmla="*/ 543 w 951"/>
                <a:gd name="T15" fmla="*/ 379 h 388"/>
                <a:gd name="T16" fmla="*/ 398 w 951"/>
                <a:gd name="T17" fmla="*/ 379 h 388"/>
                <a:gd name="T18" fmla="*/ 398 w 951"/>
                <a:gd name="T19" fmla="*/ 116 h 388"/>
                <a:gd name="T20" fmla="*/ 806 w 951"/>
                <a:gd name="T21" fmla="*/ 0 h 388"/>
                <a:gd name="T22" fmla="*/ 951 w 951"/>
                <a:gd name="T23" fmla="*/ 0 h 388"/>
                <a:gd name="T24" fmla="*/ 951 w 951"/>
                <a:gd name="T25" fmla="*/ 379 h 388"/>
                <a:gd name="T26" fmla="*/ 806 w 951"/>
                <a:gd name="T27" fmla="*/ 379 h 388"/>
                <a:gd name="T28" fmla="*/ 806 w 951"/>
                <a:gd name="T2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1" h="388">
                  <a:moveTo>
                    <a:pt x="0" y="245"/>
                  </a:moveTo>
                  <a:lnTo>
                    <a:pt x="143" y="245"/>
                  </a:lnTo>
                  <a:lnTo>
                    <a:pt x="143" y="388"/>
                  </a:lnTo>
                  <a:lnTo>
                    <a:pt x="0" y="388"/>
                  </a:lnTo>
                  <a:lnTo>
                    <a:pt x="0" y="245"/>
                  </a:lnTo>
                  <a:close/>
                  <a:moveTo>
                    <a:pt x="398" y="116"/>
                  </a:moveTo>
                  <a:lnTo>
                    <a:pt x="543" y="116"/>
                  </a:lnTo>
                  <a:lnTo>
                    <a:pt x="543" y="379"/>
                  </a:lnTo>
                  <a:lnTo>
                    <a:pt x="398" y="379"/>
                  </a:lnTo>
                  <a:lnTo>
                    <a:pt x="398" y="116"/>
                  </a:lnTo>
                  <a:close/>
                  <a:moveTo>
                    <a:pt x="806" y="0"/>
                  </a:moveTo>
                  <a:lnTo>
                    <a:pt x="951" y="0"/>
                  </a:lnTo>
                  <a:lnTo>
                    <a:pt x="951" y="379"/>
                  </a:lnTo>
                  <a:lnTo>
                    <a:pt x="806" y="379"/>
                  </a:lnTo>
                  <a:lnTo>
                    <a:pt x="806"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41"/>
            <p:cNvSpPr>
              <a:spLocks noEditPoints="1"/>
            </p:cNvSpPr>
            <p:nvPr/>
          </p:nvSpPr>
          <p:spPr bwMode="auto">
            <a:xfrm>
              <a:off x="5700713" y="1476375"/>
              <a:ext cx="287338" cy="201613"/>
            </a:xfrm>
            <a:custGeom>
              <a:avLst/>
              <a:gdLst>
                <a:gd name="T0" fmla="*/ 117 w 1450"/>
                <a:gd name="T1" fmla="*/ 117 h 1011"/>
                <a:gd name="T2" fmla="*/ 117 w 1450"/>
                <a:gd name="T3" fmla="*/ 894 h 1011"/>
                <a:gd name="T4" fmla="*/ 1333 w 1450"/>
                <a:gd name="T5" fmla="*/ 894 h 1011"/>
                <a:gd name="T6" fmla="*/ 1333 w 1450"/>
                <a:gd name="T7" fmla="*/ 117 h 1011"/>
                <a:gd name="T8" fmla="*/ 117 w 1450"/>
                <a:gd name="T9" fmla="*/ 117 h 1011"/>
                <a:gd name="T10" fmla="*/ 117 w 1450"/>
                <a:gd name="T11" fmla="*/ 0 h 1011"/>
                <a:gd name="T12" fmla="*/ 1333 w 1450"/>
                <a:gd name="T13" fmla="*/ 0 h 1011"/>
                <a:gd name="T14" fmla="*/ 1361 w 1450"/>
                <a:gd name="T15" fmla="*/ 3 h 1011"/>
                <a:gd name="T16" fmla="*/ 1385 w 1450"/>
                <a:gd name="T17" fmla="*/ 12 h 1011"/>
                <a:gd name="T18" fmla="*/ 1406 w 1450"/>
                <a:gd name="T19" fmla="*/ 27 h 1011"/>
                <a:gd name="T20" fmla="*/ 1425 w 1450"/>
                <a:gd name="T21" fmla="*/ 44 h 1011"/>
                <a:gd name="T22" fmla="*/ 1438 w 1450"/>
                <a:gd name="T23" fmla="*/ 66 h 1011"/>
                <a:gd name="T24" fmla="*/ 1447 w 1450"/>
                <a:gd name="T25" fmla="*/ 90 h 1011"/>
                <a:gd name="T26" fmla="*/ 1450 w 1450"/>
                <a:gd name="T27" fmla="*/ 117 h 1011"/>
                <a:gd name="T28" fmla="*/ 1450 w 1450"/>
                <a:gd name="T29" fmla="*/ 894 h 1011"/>
                <a:gd name="T30" fmla="*/ 1447 w 1450"/>
                <a:gd name="T31" fmla="*/ 921 h 1011"/>
                <a:gd name="T32" fmla="*/ 1438 w 1450"/>
                <a:gd name="T33" fmla="*/ 945 h 1011"/>
                <a:gd name="T34" fmla="*/ 1425 w 1450"/>
                <a:gd name="T35" fmla="*/ 967 h 1011"/>
                <a:gd name="T36" fmla="*/ 1406 w 1450"/>
                <a:gd name="T37" fmla="*/ 985 h 1011"/>
                <a:gd name="T38" fmla="*/ 1385 w 1450"/>
                <a:gd name="T39" fmla="*/ 999 h 1011"/>
                <a:gd name="T40" fmla="*/ 1361 w 1450"/>
                <a:gd name="T41" fmla="*/ 1008 h 1011"/>
                <a:gd name="T42" fmla="*/ 1333 w 1450"/>
                <a:gd name="T43" fmla="*/ 1011 h 1011"/>
                <a:gd name="T44" fmla="*/ 117 w 1450"/>
                <a:gd name="T45" fmla="*/ 1011 h 1011"/>
                <a:gd name="T46" fmla="*/ 90 w 1450"/>
                <a:gd name="T47" fmla="*/ 1008 h 1011"/>
                <a:gd name="T48" fmla="*/ 66 w 1450"/>
                <a:gd name="T49" fmla="*/ 999 h 1011"/>
                <a:gd name="T50" fmla="*/ 44 w 1450"/>
                <a:gd name="T51" fmla="*/ 985 h 1011"/>
                <a:gd name="T52" fmla="*/ 26 w 1450"/>
                <a:gd name="T53" fmla="*/ 967 h 1011"/>
                <a:gd name="T54" fmla="*/ 12 w 1450"/>
                <a:gd name="T55" fmla="*/ 945 h 1011"/>
                <a:gd name="T56" fmla="*/ 3 w 1450"/>
                <a:gd name="T57" fmla="*/ 921 h 1011"/>
                <a:gd name="T58" fmla="*/ 0 w 1450"/>
                <a:gd name="T59" fmla="*/ 894 h 1011"/>
                <a:gd name="T60" fmla="*/ 0 w 1450"/>
                <a:gd name="T61" fmla="*/ 117 h 1011"/>
                <a:gd name="T62" fmla="*/ 3 w 1450"/>
                <a:gd name="T63" fmla="*/ 90 h 1011"/>
                <a:gd name="T64" fmla="*/ 12 w 1450"/>
                <a:gd name="T65" fmla="*/ 66 h 1011"/>
                <a:gd name="T66" fmla="*/ 26 w 1450"/>
                <a:gd name="T67" fmla="*/ 44 h 1011"/>
                <a:gd name="T68" fmla="*/ 44 w 1450"/>
                <a:gd name="T69" fmla="*/ 27 h 1011"/>
                <a:gd name="T70" fmla="*/ 66 w 1450"/>
                <a:gd name="T71" fmla="*/ 12 h 1011"/>
                <a:gd name="T72" fmla="*/ 90 w 1450"/>
                <a:gd name="T73" fmla="*/ 3 h 1011"/>
                <a:gd name="T74" fmla="*/ 117 w 1450"/>
                <a:gd name="T75"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1011">
                  <a:moveTo>
                    <a:pt x="117" y="117"/>
                  </a:moveTo>
                  <a:lnTo>
                    <a:pt x="117" y="894"/>
                  </a:lnTo>
                  <a:lnTo>
                    <a:pt x="1333" y="894"/>
                  </a:lnTo>
                  <a:lnTo>
                    <a:pt x="1333" y="117"/>
                  </a:lnTo>
                  <a:lnTo>
                    <a:pt x="117" y="117"/>
                  </a:lnTo>
                  <a:close/>
                  <a:moveTo>
                    <a:pt x="117" y="0"/>
                  </a:moveTo>
                  <a:lnTo>
                    <a:pt x="1333" y="0"/>
                  </a:lnTo>
                  <a:lnTo>
                    <a:pt x="1361" y="3"/>
                  </a:lnTo>
                  <a:lnTo>
                    <a:pt x="1385" y="12"/>
                  </a:lnTo>
                  <a:lnTo>
                    <a:pt x="1406" y="27"/>
                  </a:lnTo>
                  <a:lnTo>
                    <a:pt x="1425" y="44"/>
                  </a:lnTo>
                  <a:lnTo>
                    <a:pt x="1438" y="66"/>
                  </a:lnTo>
                  <a:lnTo>
                    <a:pt x="1447" y="90"/>
                  </a:lnTo>
                  <a:lnTo>
                    <a:pt x="1450" y="117"/>
                  </a:lnTo>
                  <a:lnTo>
                    <a:pt x="1450" y="894"/>
                  </a:lnTo>
                  <a:lnTo>
                    <a:pt x="1447" y="921"/>
                  </a:lnTo>
                  <a:lnTo>
                    <a:pt x="1438" y="945"/>
                  </a:lnTo>
                  <a:lnTo>
                    <a:pt x="1425" y="967"/>
                  </a:lnTo>
                  <a:lnTo>
                    <a:pt x="1406" y="985"/>
                  </a:lnTo>
                  <a:lnTo>
                    <a:pt x="1385" y="999"/>
                  </a:lnTo>
                  <a:lnTo>
                    <a:pt x="1361" y="1008"/>
                  </a:lnTo>
                  <a:lnTo>
                    <a:pt x="1333" y="1011"/>
                  </a:lnTo>
                  <a:lnTo>
                    <a:pt x="117" y="1011"/>
                  </a:lnTo>
                  <a:lnTo>
                    <a:pt x="90" y="1008"/>
                  </a:lnTo>
                  <a:lnTo>
                    <a:pt x="66" y="999"/>
                  </a:lnTo>
                  <a:lnTo>
                    <a:pt x="44" y="985"/>
                  </a:lnTo>
                  <a:lnTo>
                    <a:pt x="26" y="967"/>
                  </a:lnTo>
                  <a:lnTo>
                    <a:pt x="12" y="945"/>
                  </a:lnTo>
                  <a:lnTo>
                    <a:pt x="3" y="921"/>
                  </a:lnTo>
                  <a:lnTo>
                    <a:pt x="0" y="894"/>
                  </a:lnTo>
                  <a:lnTo>
                    <a:pt x="0" y="117"/>
                  </a:lnTo>
                  <a:lnTo>
                    <a:pt x="3" y="90"/>
                  </a:lnTo>
                  <a:lnTo>
                    <a:pt x="12" y="66"/>
                  </a:lnTo>
                  <a:lnTo>
                    <a:pt x="26" y="44"/>
                  </a:lnTo>
                  <a:lnTo>
                    <a:pt x="44" y="27"/>
                  </a:lnTo>
                  <a:lnTo>
                    <a:pt x="66" y="12"/>
                  </a:lnTo>
                  <a:lnTo>
                    <a:pt x="90" y="3"/>
                  </a:lnTo>
                  <a:lnTo>
                    <a:pt x="117"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42"/>
            <p:cNvSpPr/>
            <p:nvPr/>
          </p:nvSpPr>
          <p:spPr bwMode="auto">
            <a:xfrm>
              <a:off x="5784850" y="1660525"/>
              <a:ext cx="109538" cy="55563"/>
            </a:xfrm>
            <a:custGeom>
              <a:avLst/>
              <a:gdLst>
                <a:gd name="T0" fmla="*/ 111 w 552"/>
                <a:gd name="T1" fmla="*/ 0 h 286"/>
                <a:gd name="T2" fmla="*/ 228 w 552"/>
                <a:gd name="T3" fmla="*/ 0 h 286"/>
                <a:gd name="T4" fmla="*/ 228 w 552"/>
                <a:gd name="T5" fmla="*/ 120 h 286"/>
                <a:gd name="T6" fmla="*/ 219 w 552"/>
                <a:gd name="T7" fmla="*/ 169 h 286"/>
                <a:gd name="T8" fmla="*/ 350 w 552"/>
                <a:gd name="T9" fmla="*/ 169 h 286"/>
                <a:gd name="T10" fmla="*/ 339 w 552"/>
                <a:gd name="T11" fmla="*/ 114 h 286"/>
                <a:gd name="T12" fmla="*/ 339 w 552"/>
                <a:gd name="T13" fmla="*/ 0 h 286"/>
                <a:gd name="T14" fmla="*/ 456 w 552"/>
                <a:gd name="T15" fmla="*/ 0 h 286"/>
                <a:gd name="T16" fmla="*/ 456 w 552"/>
                <a:gd name="T17" fmla="*/ 102 h 286"/>
                <a:gd name="T18" fmla="*/ 470 w 552"/>
                <a:gd name="T19" fmla="*/ 169 h 286"/>
                <a:gd name="T20" fmla="*/ 497 w 552"/>
                <a:gd name="T21" fmla="*/ 169 h 286"/>
                <a:gd name="T22" fmla="*/ 514 w 552"/>
                <a:gd name="T23" fmla="*/ 172 h 286"/>
                <a:gd name="T24" fmla="*/ 530 w 552"/>
                <a:gd name="T25" fmla="*/ 180 h 286"/>
                <a:gd name="T26" fmla="*/ 542 w 552"/>
                <a:gd name="T27" fmla="*/ 193 h 286"/>
                <a:gd name="T28" fmla="*/ 549 w 552"/>
                <a:gd name="T29" fmla="*/ 209 h 286"/>
                <a:gd name="T30" fmla="*/ 552 w 552"/>
                <a:gd name="T31" fmla="*/ 227 h 286"/>
                <a:gd name="T32" fmla="*/ 548 w 552"/>
                <a:gd name="T33" fmla="*/ 246 h 286"/>
                <a:gd name="T34" fmla="*/ 541 w 552"/>
                <a:gd name="T35" fmla="*/ 261 h 286"/>
                <a:gd name="T36" fmla="*/ 527 w 552"/>
                <a:gd name="T37" fmla="*/ 275 h 286"/>
                <a:gd name="T38" fmla="*/ 512 w 552"/>
                <a:gd name="T39" fmla="*/ 282 h 286"/>
                <a:gd name="T40" fmla="*/ 493 w 552"/>
                <a:gd name="T41" fmla="*/ 286 h 286"/>
                <a:gd name="T42" fmla="*/ 58 w 552"/>
                <a:gd name="T43" fmla="*/ 286 h 286"/>
                <a:gd name="T44" fmla="*/ 40 w 552"/>
                <a:gd name="T45" fmla="*/ 282 h 286"/>
                <a:gd name="T46" fmla="*/ 24 w 552"/>
                <a:gd name="T47" fmla="*/ 275 h 286"/>
                <a:gd name="T48" fmla="*/ 11 w 552"/>
                <a:gd name="T49" fmla="*/ 261 h 286"/>
                <a:gd name="T50" fmla="*/ 3 w 552"/>
                <a:gd name="T51" fmla="*/ 246 h 286"/>
                <a:gd name="T52" fmla="*/ 0 w 552"/>
                <a:gd name="T53" fmla="*/ 227 h 286"/>
                <a:gd name="T54" fmla="*/ 3 w 552"/>
                <a:gd name="T55" fmla="*/ 209 h 286"/>
                <a:gd name="T56" fmla="*/ 11 w 552"/>
                <a:gd name="T57" fmla="*/ 193 h 286"/>
                <a:gd name="T58" fmla="*/ 24 w 552"/>
                <a:gd name="T59" fmla="*/ 180 h 286"/>
                <a:gd name="T60" fmla="*/ 40 w 552"/>
                <a:gd name="T61" fmla="*/ 172 h 286"/>
                <a:gd name="T62" fmla="*/ 58 w 552"/>
                <a:gd name="T63" fmla="*/ 169 h 286"/>
                <a:gd name="T64" fmla="*/ 99 w 552"/>
                <a:gd name="T65" fmla="*/ 169 h 286"/>
                <a:gd name="T66" fmla="*/ 111 w 552"/>
                <a:gd name="T67" fmla="*/ 102 h 286"/>
                <a:gd name="T68" fmla="*/ 111 w 552"/>
                <a:gd name="T6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286">
                  <a:moveTo>
                    <a:pt x="111" y="0"/>
                  </a:moveTo>
                  <a:lnTo>
                    <a:pt x="228" y="0"/>
                  </a:lnTo>
                  <a:lnTo>
                    <a:pt x="228" y="120"/>
                  </a:lnTo>
                  <a:lnTo>
                    <a:pt x="219" y="169"/>
                  </a:lnTo>
                  <a:lnTo>
                    <a:pt x="350" y="169"/>
                  </a:lnTo>
                  <a:lnTo>
                    <a:pt x="339" y="114"/>
                  </a:lnTo>
                  <a:lnTo>
                    <a:pt x="339" y="0"/>
                  </a:lnTo>
                  <a:lnTo>
                    <a:pt x="456" y="0"/>
                  </a:lnTo>
                  <a:lnTo>
                    <a:pt x="456" y="102"/>
                  </a:lnTo>
                  <a:lnTo>
                    <a:pt x="470" y="169"/>
                  </a:lnTo>
                  <a:lnTo>
                    <a:pt x="497" y="169"/>
                  </a:lnTo>
                  <a:lnTo>
                    <a:pt x="514" y="172"/>
                  </a:lnTo>
                  <a:lnTo>
                    <a:pt x="530" y="180"/>
                  </a:lnTo>
                  <a:lnTo>
                    <a:pt x="542" y="193"/>
                  </a:lnTo>
                  <a:lnTo>
                    <a:pt x="549" y="209"/>
                  </a:lnTo>
                  <a:lnTo>
                    <a:pt x="552" y="227"/>
                  </a:lnTo>
                  <a:lnTo>
                    <a:pt x="548" y="246"/>
                  </a:lnTo>
                  <a:lnTo>
                    <a:pt x="541" y="261"/>
                  </a:lnTo>
                  <a:lnTo>
                    <a:pt x="527" y="275"/>
                  </a:lnTo>
                  <a:lnTo>
                    <a:pt x="512" y="282"/>
                  </a:lnTo>
                  <a:lnTo>
                    <a:pt x="493" y="286"/>
                  </a:lnTo>
                  <a:lnTo>
                    <a:pt x="58" y="286"/>
                  </a:lnTo>
                  <a:lnTo>
                    <a:pt x="40" y="282"/>
                  </a:lnTo>
                  <a:lnTo>
                    <a:pt x="24" y="275"/>
                  </a:lnTo>
                  <a:lnTo>
                    <a:pt x="11" y="261"/>
                  </a:lnTo>
                  <a:lnTo>
                    <a:pt x="3" y="246"/>
                  </a:lnTo>
                  <a:lnTo>
                    <a:pt x="0" y="227"/>
                  </a:lnTo>
                  <a:lnTo>
                    <a:pt x="3" y="209"/>
                  </a:lnTo>
                  <a:lnTo>
                    <a:pt x="11" y="193"/>
                  </a:lnTo>
                  <a:lnTo>
                    <a:pt x="24" y="180"/>
                  </a:lnTo>
                  <a:lnTo>
                    <a:pt x="40" y="172"/>
                  </a:lnTo>
                  <a:lnTo>
                    <a:pt x="58" y="169"/>
                  </a:lnTo>
                  <a:lnTo>
                    <a:pt x="99" y="169"/>
                  </a:lnTo>
                  <a:lnTo>
                    <a:pt x="111" y="102"/>
                  </a:lnTo>
                  <a:lnTo>
                    <a:pt x="11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3"/>
            <p:cNvSpPr>
              <a:spLocks noEditPoints="1"/>
            </p:cNvSpPr>
            <p:nvPr/>
          </p:nvSpPr>
          <p:spPr bwMode="auto">
            <a:xfrm>
              <a:off x="5541963" y="1579563"/>
              <a:ext cx="604838" cy="547688"/>
            </a:xfrm>
            <a:custGeom>
              <a:avLst/>
              <a:gdLst>
                <a:gd name="T0" fmla="*/ 574 w 3049"/>
                <a:gd name="T1" fmla="*/ 2318 h 2761"/>
                <a:gd name="T2" fmla="*/ 739 w 3049"/>
                <a:gd name="T3" fmla="*/ 2433 h 2761"/>
                <a:gd name="T4" fmla="*/ 986 w 3049"/>
                <a:gd name="T5" fmla="*/ 2553 h 2761"/>
                <a:gd name="T6" fmla="*/ 1247 w 3049"/>
                <a:gd name="T7" fmla="*/ 2625 h 2761"/>
                <a:gd name="T8" fmla="*/ 1516 w 3049"/>
                <a:gd name="T9" fmla="*/ 2652 h 2761"/>
                <a:gd name="T10" fmla="*/ 1785 w 3049"/>
                <a:gd name="T11" fmla="*/ 2630 h 2761"/>
                <a:gd name="T12" fmla="*/ 2048 w 3049"/>
                <a:gd name="T13" fmla="*/ 2561 h 2761"/>
                <a:gd name="T14" fmla="*/ 2296 w 3049"/>
                <a:gd name="T15" fmla="*/ 2445 h 2761"/>
                <a:gd name="T16" fmla="*/ 2463 w 3049"/>
                <a:gd name="T17" fmla="*/ 2333 h 2761"/>
                <a:gd name="T18" fmla="*/ 2509 w 3049"/>
                <a:gd name="T19" fmla="*/ 2332 h 2761"/>
                <a:gd name="T20" fmla="*/ 2543 w 3049"/>
                <a:gd name="T21" fmla="*/ 2362 h 2761"/>
                <a:gd name="T22" fmla="*/ 2544 w 3049"/>
                <a:gd name="T23" fmla="*/ 2404 h 2761"/>
                <a:gd name="T24" fmla="*/ 2445 w 3049"/>
                <a:gd name="T25" fmla="*/ 2485 h 2761"/>
                <a:gd name="T26" fmla="*/ 2185 w 3049"/>
                <a:gd name="T27" fmla="*/ 2624 h 2761"/>
                <a:gd name="T28" fmla="*/ 1907 w 3049"/>
                <a:gd name="T29" fmla="*/ 2716 h 2761"/>
                <a:gd name="T30" fmla="*/ 1621 w 3049"/>
                <a:gd name="T31" fmla="*/ 2757 h 2761"/>
                <a:gd name="T32" fmla="*/ 1344 w 3049"/>
                <a:gd name="T33" fmla="*/ 2751 h 2761"/>
                <a:gd name="T34" fmla="*/ 1077 w 3049"/>
                <a:gd name="T35" fmla="*/ 2699 h 2761"/>
                <a:gd name="T36" fmla="*/ 822 w 3049"/>
                <a:gd name="T37" fmla="*/ 2605 h 2761"/>
                <a:gd name="T38" fmla="*/ 584 w 3049"/>
                <a:gd name="T39" fmla="*/ 2466 h 2761"/>
                <a:gd name="T40" fmla="*/ 492 w 3049"/>
                <a:gd name="T41" fmla="*/ 2387 h 2761"/>
                <a:gd name="T42" fmla="*/ 494 w 3049"/>
                <a:gd name="T43" fmla="*/ 2344 h 2761"/>
                <a:gd name="T44" fmla="*/ 529 w 3049"/>
                <a:gd name="T45" fmla="*/ 2316 h 2761"/>
                <a:gd name="T46" fmla="*/ 2354 w 3049"/>
                <a:gd name="T47" fmla="*/ 5 h 2761"/>
                <a:gd name="T48" fmla="*/ 2527 w 3049"/>
                <a:gd name="T49" fmla="*/ 122 h 2761"/>
                <a:gd name="T50" fmla="*/ 2735 w 3049"/>
                <a:gd name="T51" fmla="*/ 316 h 2761"/>
                <a:gd name="T52" fmla="*/ 2901 w 3049"/>
                <a:gd name="T53" fmla="*/ 545 h 2761"/>
                <a:gd name="T54" fmla="*/ 3019 w 3049"/>
                <a:gd name="T55" fmla="*/ 801 h 2761"/>
                <a:gd name="T56" fmla="*/ 3046 w 3049"/>
                <a:gd name="T57" fmla="*/ 926 h 2761"/>
                <a:gd name="T58" fmla="*/ 3007 w 3049"/>
                <a:gd name="T59" fmla="*/ 961 h 2761"/>
                <a:gd name="T60" fmla="*/ 2999 w 3049"/>
                <a:gd name="T61" fmla="*/ 960 h 2761"/>
                <a:gd name="T62" fmla="*/ 2973 w 3049"/>
                <a:gd name="T63" fmla="*/ 958 h 2761"/>
                <a:gd name="T64" fmla="*/ 2934 w 3049"/>
                <a:gd name="T65" fmla="*/ 921 h 2761"/>
                <a:gd name="T66" fmla="*/ 2839 w 3049"/>
                <a:gd name="T67" fmla="*/ 677 h 2761"/>
                <a:gd name="T68" fmla="*/ 2700 w 3049"/>
                <a:gd name="T69" fmla="*/ 457 h 2761"/>
                <a:gd name="T70" fmla="*/ 2521 w 3049"/>
                <a:gd name="T71" fmla="*/ 265 h 2761"/>
                <a:gd name="T72" fmla="*/ 2304 w 3049"/>
                <a:gd name="T73" fmla="*/ 109 h 2761"/>
                <a:gd name="T74" fmla="*/ 2277 w 3049"/>
                <a:gd name="T75" fmla="*/ 72 h 2761"/>
                <a:gd name="T76" fmla="*/ 2286 w 3049"/>
                <a:gd name="T77" fmla="*/ 30 h 2761"/>
                <a:gd name="T78" fmla="*/ 2324 w 3049"/>
                <a:gd name="T79" fmla="*/ 4 h 2761"/>
                <a:gd name="T80" fmla="*/ 726 w 3049"/>
                <a:gd name="T81" fmla="*/ 2 h 2761"/>
                <a:gd name="T82" fmla="*/ 764 w 3049"/>
                <a:gd name="T83" fmla="*/ 26 h 2761"/>
                <a:gd name="T84" fmla="*/ 768 w 3049"/>
                <a:gd name="T85" fmla="*/ 78 h 2761"/>
                <a:gd name="T86" fmla="*/ 670 w 3049"/>
                <a:gd name="T87" fmla="*/ 155 h 2761"/>
                <a:gd name="T88" fmla="*/ 465 w 3049"/>
                <a:gd name="T89" fmla="*/ 325 h 2761"/>
                <a:gd name="T90" fmla="*/ 299 w 3049"/>
                <a:gd name="T91" fmla="*/ 525 h 2761"/>
                <a:gd name="T92" fmla="*/ 175 w 3049"/>
                <a:gd name="T93" fmla="*/ 751 h 2761"/>
                <a:gd name="T94" fmla="*/ 106 w 3049"/>
                <a:gd name="T95" fmla="*/ 933 h 2761"/>
                <a:gd name="T96" fmla="*/ 58 w 3049"/>
                <a:gd name="T97" fmla="*/ 958 h 2761"/>
                <a:gd name="T98" fmla="*/ 46 w 3049"/>
                <a:gd name="T99" fmla="*/ 957 h 2761"/>
                <a:gd name="T100" fmla="*/ 12 w 3049"/>
                <a:gd name="T101" fmla="*/ 936 h 2761"/>
                <a:gd name="T102" fmla="*/ 2 w 3049"/>
                <a:gd name="T103" fmla="*/ 885 h 2761"/>
                <a:gd name="T104" fmla="*/ 104 w 3049"/>
                <a:gd name="T105" fmla="*/ 625 h 2761"/>
                <a:gd name="T106" fmla="*/ 254 w 3049"/>
                <a:gd name="T107" fmla="*/ 389 h 2761"/>
                <a:gd name="T108" fmla="*/ 449 w 3049"/>
                <a:gd name="T109" fmla="*/ 181 h 2761"/>
                <a:gd name="T110" fmla="*/ 682 w 3049"/>
                <a:gd name="T111" fmla="*/ 9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9" h="2761">
                  <a:moveTo>
                    <a:pt x="543" y="2313"/>
                  </a:moveTo>
                  <a:lnTo>
                    <a:pt x="559" y="2313"/>
                  </a:lnTo>
                  <a:lnTo>
                    <a:pt x="574" y="2318"/>
                  </a:lnTo>
                  <a:lnTo>
                    <a:pt x="589" y="2327"/>
                  </a:lnTo>
                  <a:lnTo>
                    <a:pt x="662" y="2383"/>
                  </a:lnTo>
                  <a:lnTo>
                    <a:pt x="739" y="2433"/>
                  </a:lnTo>
                  <a:lnTo>
                    <a:pt x="820" y="2478"/>
                  </a:lnTo>
                  <a:lnTo>
                    <a:pt x="901" y="2518"/>
                  </a:lnTo>
                  <a:lnTo>
                    <a:pt x="986" y="2553"/>
                  </a:lnTo>
                  <a:lnTo>
                    <a:pt x="1071" y="2583"/>
                  </a:lnTo>
                  <a:lnTo>
                    <a:pt x="1159" y="2607"/>
                  </a:lnTo>
                  <a:lnTo>
                    <a:pt x="1247" y="2625"/>
                  </a:lnTo>
                  <a:lnTo>
                    <a:pt x="1336" y="2640"/>
                  </a:lnTo>
                  <a:lnTo>
                    <a:pt x="1425" y="2649"/>
                  </a:lnTo>
                  <a:lnTo>
                    <a:pt x="1516" y="2652"/>
                  </a:lnTo>
                  <a:lnTo>
                    <a:pt x="1606" y="2650"/>
                  </a:lnTo>
                  <a:lnTo>
                    <a:pt x="1696" y="2642"/>
                  </a:lnTo>
                  <a:lnTo>
                    <a:pt x="1785" y="2630"/>
                  </a:lnTo>
                  <a:lnTo>
                    <a:pt x="1874" y="2612"/>
                  </a:lnTo>
                  <a:lnTo>
                    <a:pt x="1961" y="2589"/>
                  </a:lnTo>
                  <a:lnTo>
                    <a:pt x="2048" y="2561"/>
                  </a:lnTo>
                  <a:lnTo>
                    <a:pt x="2133" y="2528"/>
                  </a:lnTo>
                  <a:lnTo>
                    <a:pt x="2216" y="2489"/>
                  </a:lnTo>
                  <a:lnTo>
                    <a:pt x="2296" y="2445"/>
                  </a:lnTo>
                  <a:lnTo>
                    <a:pt x="2374" y="2396"/>
                  </a:lnTo>
                  <a:lnTo>
                    <a:pt x="2449" y="2341"/>
                  </a:lnTo>
                  <a:lnTo>
                    <a:pt x="2463" y="2333"/>
                  </a:lnTo>
                  <a:lnTo>
                    <a:pt x="2479" y="2329"/>
                  </a:lnTo>
                  <a:lnTo>
                    <a:pt x="2494" y="2329"/>
                  </a:lnTo>
                  <a:lnTo>
                    <a:pt x="2509" y="2332"/>
                  </a:lnTo>
                  <a:lnTo>
                    <a:pt x="2523" y="2340"/>
                  </a:lnTo>
                  <a:lnTo>
                    <a:pt x="2534" y="2350"/>
                  </a:lnTo>
                  <a:lnTo>
                    <a:pt x="2543" y="2362"/>
                  </a:lnTo>
                  <a:lnTo>
                    <a:pt x="2547" y="2376"/>
                  </a:lnTo>
                  <a:lnTo>
                    <a:pt x="2547" y="2390"/>
                  </a:lnTo>
                  <a:lnTo>
                    <a:pt x="2544" y="2404"/>
                  </a:lnTo>
                  <a:lnTo>
                    <a:pt x="2537" y="2417"/>
                  </a:lnTo>
                  <a:lnTo>
                    <a:pt x="2525" y="2429"/>
                  </a:lnTo>
                  <a:lnTo>
                    <a:pt x="2445" y="2485"/>
                  </a:lnTo>
                  <a:lnTo>
                    <a:pt x="2360" y="2536"/>
                  </a:lnTo>
                  <a:lnTo>
                    <a:pt x="2274" y="2584"/>
                  </a:lnTo>
                  <a:lnTo>
                    <a:pt x="2185" y="2624"/>
                  </a:lnTo>
                  <a:lnTo>
                    <a:pt x="2095" y="2661"/>
                  </a:lnTo>
                  <a:lnTo>
                    <a:pt x="2002" y="2690"/>
                  </a:lnTo>
                  <a:lnTo>
                    <a:pt x="1907" y="2716"/>
                  </a:lnTo>
                  <a:lnTo>
                    <a:pt x="1813" y="2735"/>
                  </a:lnTo>
                  <a:lnTo>
                    <a:pt x="1717" y="2749"/>
                  </a:lnTo>
                  <a:lnTo>
                    <a:pt x="1621" y="2757"/>
                  </a:lnTo>
                  <a:lnTo>
                    <a:pt x="1524" y="2761"/>
                  </a:lnTo>
                  <a:lnTo>
                    <a:pt x="1434" y="2757"/>
                  </a:lnTo>
                  <a:lnTo>
                    <a:pt x="1344" y="2751"/>
                  </a:lnTo>
                  <a:lnTo>
                    <a:pt x="1255" y="2739"/>
                  </a:lnTo>
                  <a:lnTo>
                    <a:pt x="1165" y="2721"/>
                  </a:lnTo>
                  <a:lnTo>
                    <a:pt x="1077" y="2699"/>
                  </a:lnTo>
                  <a:lnTo>
                    <a:pt x="992" y="2673"/>
                  </a:lnTo>
                  <a:lnTo>
                    <a:pt x="906" y="2641"/>
                  </a:lnTo>
                  <a:lnTo>
                    <a:pt x="822" y="2605"/>
                  </a:lnTo>
                  <a:lnTo>
                    <a:pt x="740" y="2564"/>
                  </a:lnTo>
                  <a:lnTo>
                    <a:pt x="661" y="2518"/>
                  </a:lnTo>
                  <a:lnTo>
                    <a:pt x="584" y="2466"/>
                  </a:lnTo>
                  <a:lnTo>
                    <a:pt x="509" y="2411"/>
                  </a:lnTo>
                  <a:lnTo>
                    <a:pt x="498" y="2399"/>
                  </a:lnTo>
                  <a:lnTo>
                    <a:pt x="492" y="2387"/>
                  </a:lnTo>
                  <a:lnTo>
                    <a:pt x="488" y="2373"/>
                  </a:lnTo>
                  <a:lnTo>
                    <a:pt x="489" y="2359"/>
                  </a:lnTo>
                  <a:lnTo>
                    <a:pt x="494" y="2344"/>
                  </a:lnTo>
                  <a:lnTo>
                    <a:pt x="504" y="2332"/>
                  </a:lnTo>
                  <a:lnTo>
                    <a:pt x="515" y="2322"/>
                  </a:lnTo>
                  <a:lnTo>
                    <a:pt x="529" y="2316"/>
                  </a:lnTo>
                  <a:lnTo>
                    <a:pt x="543" y="2313"/>
                  </a:lnTo>
                  <a:close/>
                  <a:moveTo>
                    <a:pt x="2339" y="3"/>
                  </a:moveTo>
                  <a:lnTo>
                    <a:pt x="2354" y="5"/>
                  </a:lnTo>
                  <a:lnTo>
                    <a:pt x="2368" y="12"/>
                  </a:lnTo>
                  <a:lnTo>
                    <a:pt x="2450" y="65"/>
                  </a:lnTo>
                  <a:lnTo>
                    <a:pt x="2527" y="122"/>
                  </a:lnTo>
                  <a:lnTo>
                    <a:pt x="2601" y="182"/>
                  </a:lnTo>
                  <a:lnTo>
                    <a:pt x="2670" y="248"/>
                  </a:lnTo>
                  <a:lnTo>
                    <a:pt x="2735" y="316"/>
                  </a:lnTo>
                  <a:lnTo>
                    <a:pt x="2796" y="390"/>
                  </a:lnTo>
                  <a:lnTo>
                    <a:pt x="2851" y="466"/>
                  </a:lnTo>
                  <a:lnTo>
                    <a:pt x="2901" y="545"/>
                  </a:lnTo>
                  <a:lnTo>
                    <a:pt x="2946" y="627"/>
                  </a:lnTo>
                  <a:lnTo>
                    <a:pt x="2985" y="713"/>
                  </a:lnTo>
                  <a:lnTo>
                    <a:pt x="3019" y="801"/>
                  </a:lnTo>
                  <a:lnTo>
                    <a:pt x="3048" y="891"/>
                  </a:lnTo>
                  <a:lnTo>
                    <a:pt x="3049" y="908"/>
                  </a:lnTo>
                  <a:lnTo>
                    <a:pt x="3046" y="926"/>
                  </a:lnTo>
                  <a:lnTo>
                    <a:pt x="3036" y="941"/>
                  </a:lnTo>
                  <a:lnTo>
                    <a:pt x="3023" y="953"/>
                  </a:lnTo>
                  <a:lnTo>
                    <a:pt x="3007" y="961"/>
                  </a:lnTo>
                  <a:lnTo>
                    <a:pt x="3004" y="960"/>
                  </a:lnTo>
                  <a:lnTo>
                    <a:pt x="3001" y="960"/>
                  </a:lnTo>
                  <a:lnTo>
                    <a:pt x="2999" y="960"/>
                  </a:lnTo>
                  <a:lnTo>
                    <a:pt x="2995" y="961"/>
                  </a:lnTo>
                  <a:lnTo>
                    <a:pt x="2992" y="961"/>
                  </a:lnTo>
                  <a:lnTo>
                    <a:pt x="2973" y="958"/>
                  </a:lnTo>
                  <a:lnTo>
                    <a:pt x="2957" y="949"/>
                  </a:lnTo>
                  <a:lnTo>
                    <a:pt x="2943" y="937"/>
                  </a:lnTo>
                  <a:lnTo>
                    <a:pt x="2934" y="921"/>
                  </a:lnTo>
                  <a:lnTo>
                    <a:pt x="2907" y="837"/>
                  </a:lnTo>
                  <a:lnTo>
                    <a:pt x="2875" y="756"/>
                  </a:lnTo>
                  <a:lnTo>
                    <a:pt x="2839" y="677"/>
                  </a:lnTo>
                  <a:lnTo>
                    <a:pt x="2797" y="601"/>
                  </a:lnTo>
                  <a:lnTo>
                    <a:pt x="2751" y="527"/>
                  </a:lnTo>
                  <a:lnTo>
                    <a:pt x="2700" y="457"/>
                  </a:lnTo>
                  <a:lnTo>
                    <a:pt x="2644" y="389"/>
                  </a:lnTo>
                  <a:lnTo>
                    <a:pt x="2585" y="325"/>
                  </a:lnTo>
                  <a:lnTo>
                    <a:pt x="2521" y="265"/>
                  </a:lnTo>
                  <a:lnTo>
                    <a:pt x="2452" y="209"/>
                  </a:lnTo>
                  <a:lnTo>
                    <a:pt x="2380" y="156"/>
                  </a:lnTo>
                  <a:lnTo>
                    <a:pt x="2304" y="109"/>
                  </a:lnTo>
                  <a:lnTo>
                    <a:pt x="2292" y="98"/>
                  </a:lnTo>
                  <a:lnTo>
                    <a:pt x="2283" y="86"/>
                  </a:lnTo>
                  <a:lnTo>
                    <a:pt x="2277" y="72"/>
                  </a:lnTo>
                  <a:lnTo>
                    <a:pt x="2276" y="58"/>
                  </a:lnTo>
                  <a:lnTo>
                    <a:pt x="2280" y="43"/>
                  </a:lnTo>
                  <a:lnTo>
                    <a:pt x="2286" y="30"/>
                  </a:lnTo>
                  <a:lnTo>
                    <a:pt x="2296" y="17"/>
                  </a:lnTo>
                  <a:lnTo>
                    <a:pt x="2309" y="10"/>
                  </a:lnTo>
                  <a:lnTo>
                    <a:pt x="2324" y="4"/>
                  </a:lnTo>
                  <a:lnTo>
                    <a:pt x="2339" y="3"/>
                  </a:lnTo>
                  <a:close/>
                  <a:moveTo>
                    <a:pt x="711" y="0"/>
                  </a:moveTo>
                  <a:lnTo>
                    <a:pt x="726" y="2"/>
                  </a:lnTo>
                  <a:lnTo>
                    <a:pt x="740" y="7"/>
                  </a:lnTo>
                  <a:lnTo>
                    <a:pt x="753" y="15"/>
                  </a:lnTo>
                  <a:lnTo>
                    <a:pt x="764" y="26"/>
                  </a:lnTo>
                  <a:lnTo>
                    <a:pt x="771" y="43"/>
                  </a:lnTo>
                  <a:lnTo>
                    <a:pt x="772" y="60"/>
                  </a:lnTo>
                  <a:lnTo>
                    <a:pt x="768" y="78"/>
                  </a:lnTo>
                  <a:lnTo>
                    <a:pt x="759" y="93"/>
                  </a:lnTo>
                  <a:lnTo>
                    <a:pt x="746" y="105"/>
                  </a:lnTo>
                  <a:lnTo>
                    <a:pt x="670" y="155"/>
                  </a:lnTo>
                  <a:lnTo>
                    <a:pt x="597" y="208"/>
                  </a:lnTo>
                  <a:lnTo>
                    <a:pt x="529" y="265"/>
                  </a:lnTo>
                  <a:lnTo>
                    <a:pt x="465" y="325"/>
                  </a:lnTo>
                  <a:lnTo>
                    <a:pt x="406" y="389"/>
                  </a:lnTo>
                  <a:lnTo>
                    <a:pt x="350" y="456"/>
                  </a:lnTo>
                  <a:lnTo>
                    <a:pt x="299" y="525"/>
                  </a:lnTo>
                  <a:lnTo>
                    <a:pt x="253" y="598"/>
                  </a:lnTo>
                  <a:lnTo>
                    <a:pt x="211" y="673"/>
                  </a:lnTo>
                  <a:lnTo>
                    <a:pt x="175" y="751"/>
                  </a:lnTo>
                  <a:lnTo>
                    <a:pt x="143" y="832"/>
                  </a:lnTo>
                  <a:lnTo>
                    <a:pt x="116" y="915"/>
                  </a:lnTo>
                  <a:lnTo>
                    <a:pt x="106" y="933"/>
                  </a:lnTo>
                  <a:lnTo>
                    <a:pt x="93" y="946"/>
                  </a:lnTo>
                  <a:lnTo>
                    <a:pt x="77" y="955"/>
                  </a:lnTo>
                  <a:lnTo>
                    <a:pt x="58" y="958"/>
                  </a:lnTo>
                  <a:lnTo>
                    <a:pt x="54" y="958"/>
                  </a:lnTo>
                  <a:lnTo>
                    <a:pt x="49" y="958"/>
                  </a:lnTo>
                  <a:lnTo>
                    <a:pt x="46" y="957"/>
                  </a:lnTo>
                  <a:lnTo>
                    <a:pt x="43" y="956"/>
                  </a:lnTo>
                  <a:lnTo>
                    <a:pt x="25" y="948"/>
                  </a:lnTo>
                  <a:lnTo>
                    <a:pt x="12" y="936"/>
                  </a:lnTo>
                  <a:lnTo>
                    <a:pt x="3" y="922"/>
                  </a:lnTo>
                  <a:lnTo>
                    <a:pt x="0" y="904"/>
                  </a:lnTo>
                  <a:lnTo>
                    <a:pt x="2" y="885"/>
                  </a:lnTo>
                  <a:lnTo>
                    <a:pt x="30" y="796"/>
                  </a:lnTo>
                  <a:lnTo>
                    <a:pt x="65" y="710"/>
                  </a:lnTo>
                  <a:lnTo>
                    <a:pt x="104" y="625"/>
                  </a:lnTo>
                  <a:lnTo>
                    <a:pt x="149" y="543"/>
                  </a:lnTo>
                  <a:lnTo>
                    <a:pt x="199" y="465"/>
                  </a:lnTo>
                  <a:lnTo>
                    <a:pt x="254" y="389"/>
                  </a:lnTo>
                  <a:lnTo>
                    <a:pt x="314" y="316"/>
                  </a:lnTo>
                  <a:lnTo>
                    <a:pt x="379" y="247"/>
                  </a:lnTo>
                  <a:lnTo>
                    <a:pt x="449" y="181"/>
                  </a:lnTo>
                  <a:lnTo>
                    <a:pt x="523" y="120"/>
                  </a:lnTo>
                  <a:lnTo>
                    <a:pt x="600" y="63"/>
                  </a:lnTo>
                  <a:lnTo>
                    <a:pt x="682" y="9"/>
                  </a:lnTo>
                  <a:lnTo>
                    <a:pt x="695" y="2"/>
                  </a:lnTo>
                  <a:lnTo>
                    <a:pt x="71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4"/>
            <p:cNvSpPr>
              <a:spLocks noEditPoints="1"/>
            </p:cNvSpPr>
            <p:nvPr/>
          </p:nvSpPr>
          <p:spPr bwMode="auto">
            <a:xfrm>
              <a:off x="5911850" y="1793875"/>
              <a:ext cx="288925" cy="236538"/>
            </a:xfrm>
            <a:custGeom>
              <a:avLst/>
              <a:gdLst>
                <a:gd name="T0" fmla="*/ 675 w 1451"/>
                <a:gd name="T1" fmla="*/ 1071 h 1190"/>
                <a:gd name="T2" fmla="*/ 800 w 1451"/>
                <a:gd name="T3" fmla="*/ 1065 h 1190"/>
                <a:gd name="T4" fmla="*/ 675 w 1451"/>
                <a:gd name="T5" fmla="*/ 1010 h 1190"/>
                <a:gd name="T6" fmla="*/ 117 w 1451"/>
                <a:gd name="T7" fmla="*/ 894 h 1190"/>
                <a:gd name="T8" fmla="*/ 1334 w 1451"/>
                <a:gd name="T9" fmla="*/ 116 h 1190"/>
                <a:gd name="T10" fmla="*/ 117 w 1451"/>
                <a:gd name="T11" fmla="*/ 0 h 1190"/>
                <a:gd name="T12" fmla="*/ 1360 w 1451"/>
                <a:gd name="T13" fmla="*/ 3 h 1190"/>
                <a:gd name="T14" fmla="*/ 1407 w 1451"/>
                <a:gd name="T15" fmla="*/ 25 h 1190"/>
                <a:gd name="T16" fmla="*/ 1439 w 1451"/>
                <a:gd name="T17" fmla="*/ 64 h 1190"/>
                <a:gd name="T18" fmla="*/ 1451 w 1451"/>
                <a:gd name="T19" fmla="*/ 116 h 1190"/>
                <a:gd name="T20" fmla="*/ 1447 w 1451"/>
                <a:gd name="T21" fmla="*/ 920 h 1190"/>
                <a:gd name="T22" fmla="*/ 1424 w 1451"/>
                <a:gd name="T23" fmla="*/ 966 h 1190"/>
                <a:gd name="T24" fmla="*/ 1385 w 1451"/>
                <a:gd name="T25" fmla="*/ 998 h 1190"/>
                <a:gd name="T26" fmla="*/ 1334 w 1451"/>
                <a:gd name="T27" fmla="*/ 1010 h 1190"/>
                <a:gd name="T28" fmla="*/ 917 w 1451"/>
                <a:gd name="T29" fmla="*/ 1048 h 1190"/>
                <a:gd name="T30" fmla="*/ 1016 w 1451"/>
                <a:gd name="T31" fmla="*/ 1071 h 1190"/>
                <a:gd name="T32" fmla="*/ 1050 w 1451"/>
                <a:gd name="T33" fmla="*/ 1082 h 1190"/>
                <a:gd name="T34" fmla="*/ 1071 w 1451"/>
                <a:gd name="T35" fmla="*/ 1110 h 1190"/>
                <a:gd name="T36" fmla="*/ 1071 w 1451"/>
                <a:gd name="T37" fmla="*/ 1148 h 1190"/>
                <a:gd name="T38" fmla="*/ 1050 w 1451"/>
                <a:gd name="T39" fmla="*/ 1176 h 1190"/>
                <a:gd name="T40" fmla="*/ 1016 w 1451"/>
                <a:gd name="T41" fmla="*/ 1187 h 1190"/>
                <a:gd name="T42" fmla="*/ 843 w 1451"/>
                <a:gd name="T43" fmla="*/ 1190 h 1190"/>
                <a:gd name="T44" fmla="*/ 466 w 1451"/>
                <a:gd name="T45" fmla="*/ 1187 h 1190"/>
                <a:gd name="T46" fmla="*/ 432 w 1451"/>
                <a:gd name="T47" fmla="*/ 1176 h 1190"/>
                <a:gd name="T48" fmla="*/ 411 w 1451"/>
                <a:gd name="T49" fmla="*/ 1148 h 1190"/>
                <a:gd name="T50" fmla="*/ 411 w 1451"/>
                <a:gd name="T51" fmla="*/ 1110 h 1190"/>
                <a:gd name="T52" fmla="*/ 432 w 1451"/>
                <a:gd name="T53" fmla="*/ 1082 h 1190"/>
                <a:gd name="T54" fmla="*/ 466 w 1451"/>
                <a:gd name="T55" fmla="*/ 1071 h 1190"/>
                <a:gd name="T56" fmla="*/ 558 w 1451"/>
                <a:gd name="T57" fmla="*/ 1053 h 1190"/>
                <a:gd name="T58" fmla="*/ 117 w 1451"/>
                <a:gd name="T59" fmla="*/ 1010 h 1190"/>
                <a:gd name="T60" fmla="*/ 66 w 1451"/>
                <a:gd name="T61" fmla="*/ 998 h 1190"/>
                <a:gd name="T62" fmla="*/ 26 w 1451"/>
                <a:gd name="T63" fmla="*/ 966 h 1190"/>
                <a:gd name="T64" fmla="*/ 3 w 1451"/>
                <a:gd name="T65" fmla="*/ 920 h 1190"/>
                <a:gd name="T66" fmla="*/ 0 w 1451"/>
                <a:gd name="T67" fmla="*/ 116 h 1190"/>
                <a:gd name="T68" fmla="*/ 12 w 1451"/>
                <a:gd name="T69" fmla="*/ 64 h 1190"/>
                <a:gd name="T70" fmla="*/ 44 w 1451"/>
                <a:gd name="T71" fmla="*/ 25 h 1190"/>
                <a:gd name="T72" fmla="*/ 90 w 1451"/>
                <a:gd name="T73" fmla="*/ 3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1" h="1190">
                  <a:moveTo>
                    <a:pt x="675" y="1010"/>
                  </a:moveTo>
                  <a:lnTo>
                    <a:pt x="675" y="1071"/>
                  </a:lnTo>
                  <a:lnTo>
                    <a:pt x="802" y="1071"/>
                  </a:lnTo>
                  <a:lnTo>
                    <a:pt x="800" y="1065"/>
                  </a:lnTo>
                  <a:lnTo>
                    <a:pt x="800" y="1010"/>
                  </a:lnTo>
                  <a:lnTo>
                    <a:pt x="675" y="1010"/>
                  </a:lnTo>
                  <a:close/>
                  <a:moveTo>
                    <a:pt x="117" y="116"/>
                  </a:moveTo>
                  <a:lnTo>
                    <a:pt x="117" y="894"/>
                  </a:lnTo>
                  <a:lnTo>
                    <a:pt x="1334" y="894"/>
                  </a:lnTo>
                  <a:lnTo>
                    <a:pt x="1334" y="116"/>
                  </a:lnTo>
                  <a:lnTo>
                    <a:pt x="117" y="116"/>
                  </a:lnTo>
                  <a:close/>
                  <a:moveTo>
                    <a:pt x="117" y="0"/>
                  </a:moveTo>
                  <a:lnTo>
                    <a:pt x="1334" y="0"/>
                  </a:lnTo>
                  <a:lnTo>
                    <a:pt x="1360" y="3"/>
                  </a:lnTo>
                  <a:lnTo>
                    <a:pt x="1385" y="12"/>
                  </a:lnTo>
                  <a:lnTo>
                    <a:pt x="1407" y="25"/>
                  </a:lnTo>
                  <a:lnTo>
                    <a:pt x="1424" y="44"/>
                  </a:lnTo>
                  <a:lnTo>
                    <a:pt x="1439" y="64"/>
                  </a:lnTo>
                  <a:lnTo>
                    <a:pt x="1447" y="90"/>
                  </a:lnTo>
                  <a:lnTo>
                    <a:pt x="1451" y="116"/>
                  </a:lnTo>
                  <a:lnTo>
                    <a:pt x="1451" y="894"/>
                  </a:lnTo>
                  <a:lnTo>
                    <a:pt x="1447" y="920"/>
                  </a:lnTo>
                  <a:lnTo>
                    <a:pt x="1439" y="944"/>
                  </a:lnTo>
                  <a:lnTo>
                    <a:pt x="1424" y="966"/>
                  </a:lnTo>
                  <a:lnTo>
                    <a:pt x="1407" y="984"/>
                  </a:lnTo>
                  <a:lnTo>
                    <a:pt x="1385" y="998"/>
                  </a:lnTo>
                  <a:lnTo>
                    <a:pt x="1360" y="1007"/>
                  </a:lnTo>
                  <a:lnTo>
                    <a:pt x="1334" y="1010"/>
                  </a:lnTo>
                  <a:lnTo>
                    <a:pt x="917" y="1010"/>
                  </a:lnTo>
                  <a:lnTo>
                    <a:pt x="917" y="1048"/>
                  </a:lnTo>
                  <a:lnTo>
                    <a:pt x="926" y="1071"/>
                  </a:lnTo>
                  <a:lnTo>
                    <a:pt x="1016" y="1071"/>
                  </a:lnTo>
                  <a:lnTo>
                    <a:pt x="1033" y="1074"/>
                  </a:lnTo>
                  <a:lnTo>
                    <a:pt x="1050" y="1082"/>
                  </a:lnTo>
                  <a:lnTo>
                    <a:pt x="1062" y="1095"/>
                  </a:lnTo>
                  <a:lnTo>
                    <a:pt x="1071" y="1110"/>
                  </a:lnTo>
                  <a:lnTo>
                    <a:pt x="1074" y="1129"/>
                  </a:lnTo>
                  <a:lnTo>
                    <a:pt x="1071" y="1148"/>
                  </a:lnTo>
                  <a:lnTo>
                    <a:pt x="1062" y="1163"/>
                  </a:lnTo>
                  <a:lnTo>
                    <a:pt x="1050" y="1176"/>
                  </a:lnTo>
                  <a:lnTo>
                    <a:pt x="1033" y="1184"/>
                  </a:lnTo>
                  <a:lnTo>
                    <a:pt x="1016" y="1187"/>
                  </a:lnTo>
                  <a:lnTo>
                    <a:pt x="850" y="1187"/>
                  </a:lnTo>
                  <a:lnTo>
                    <a:pt x="843" y="1190"/>
                  </a:lnTo>
                  <a:lnTo>
                    <a:pt x="843" y="1187"/>
                  </a:lnTo>
                  <a:lnTo>
                    <a:pt x="466" y="1187"/>
                  </a:lnTo>
                  <a:lnTo>
                    <a:pt x="449" y="1184"/>
                  </a:lnTo>
                  <a:lnTo>
                    <a:pt x="432" y="1176"/>
                  </a:lnTo>
                  <a:lnTo>
                    <a:pt x="420" y="1163"/>
                  </a:lnTo>
                  <a:lnTo>
                    <a:pt x="411" y="1148"/>
                  </a:lnTo>
                  <a:lnTo>
                    <a:pt x="408" y="1129"/>
                  </a:lnTo>
                  <a:lnTo>
                    <a:pt x="411" y="1110"/>
                  </a:lnTo>
                  <a:lnTo>
                    <a:pt x="420" y="1095"/>
                  </a:lnTo>
                  <a:lnTo>
                    <a:pt x="432" y="1082"/>
                  </a:lnTo>
                  <a:lnTo>
                    <a:pt x="449" y="1074"/>
                  </a:lnTo>
                  <a:lnTo>
                    <a:pt x="466" y="1071"/>
                  </a:lnTo>
                  <a:lnTo>
                    <a:pt x="555" y="1071"/>
                  </a:lnTo>
                  <a:lnTo>
                    <a:pt x="558" y="1053"/>
                  </a:lnTo>
                  <a:lnTo>
                    <a:pt x="558" y="1010"/>
                  </a:lnTo>
                  <a:lnTo>
                    <a:pt x="117" y="1010"/>
                  </a:lnTo>
                  <a:lnTo>
                    <a:pt x="90" y="1007"/>
                  </a:lnTo>
                  <a:lnTo>
                    <a:pt x="66" y="998"/>
                  </a:lnTo>
                  <a:lnTo>
                    <a:pt x="44" y="984"/>
                  </a:lnTo>
                  <a:lnTo>
                    <a:pt x="26" y="966"/>
                  </a:lnTo>
                  <a:lnTo>
                    <a:pt x="12" y="944"/>
                  </a:lnTo>
                  <a:lnTo>
                    <a:pt x="3" y="920"/>
                  </a:lnTo>
                  <a:lnTo>
                    <a:pt x="0" y="894"/>
                  </a:lnTo>
                  <a:lnTo>
                    <a:pt x="0" y="116"/>
                  </a:lnTo>
                  <a:lnTo>
                    <a:pt x="3" y="90"/>
                  </a:lnTo>
                  <a:lnTo>
                    <a:pt x="12" y="64"/>
                  </a:lnTo>
                  <a:lnTo>
                    <a:pt x="26" y="44"/>
                  </a:lnTo>
                  <a:lnTo>
                    <a:pt x="44" y="25"/>
                  </a:lnTo>
                  <a:lnTo>
                    <a:pt x="66" y="12"/>
                  </a:lnTo>
                  <a:lnTo>
                    <a:pt x="90" y="3"/>
                  </a:lnTo>
                  <a:lnTo>
                    <a:pt x="117"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5"/>
            <p:cNvSpPr>
              <a:spLocks noEditPoints="1"/>
            </p:cNvSpPr>
            <p:nvPr/>
          </p:nvSpPr>
          <p:spPr bwMode="auto">
            <a:xfrm>
              <a:off x="5964238" y="1870075"/>
              <a:ext cx="188913" cy="76200"/>
            </a:xfrm>
            <a:custGeom>
              <a:avLst/>
              <a:gdLst>
                <a:gd name="T0" fmla="*/ 0 w 952"/>
                <a:gd name="T1" fmla="*/ 244 h 387"/>
                <a:gd name="T2" fmla="*/ 144 w 952"/>
                <a:gd name="T3" fmla="*/ 244 h 387"/>
                <a:gd name="T4" fmla="*/ 144 w 952"/>
                <a:gd name="T5" fmla="*/ 387 h 387"/>
                <a:gd name="T6" fmla="*/ 0 w 952"/>
                <a:gd name="T7" fmla="*/ 387 h 387"/>
                <a:gd name="T8" fmla="*/ 0 w 952"/>
                <a:gd name="T9" fmla="*/ 244 h 387"/>
                <a:gd name="T10" fmla="*/ 398 w 952"/>
                <a:gd name="T11" fmla="*/ 117 h 387"/>
                <a:gd name="T12" fmla="*/ 543 w 952"/>
                <a:gd name="T13" fmla="*/ 117 h 387"/>
                <a:gd name="T14" fmla="*/ 543 w 952"/>
                <a:gd name="T15" fmla="*/ 378 h 387"/>
                <a:gd name="T16" fmla="*/ 398 w 952"/>
                <a:gd name="T17" fmla="*/ 378 h 387"/>
                <a:gd name="T18" fmla="*/ 398 w 952"/>
                <a:gd name="T19" fmla="*/ 117 h 387"/>
                <a:gd name="T20" fmla="*/ 806 w 952"/>
                <a:gd name="T21" fmla="*/ 0 h 387"/>
                <a:gd name="T22" fmla="*/ 952 w 952"/>
                <a:gd name="T23" fmla="*/ 0 h 387"/>
                <a:gd name="T24" fmla="*/ 952 w 952"/>
                <a:gd name="T25" fmla="*/ 378 h 387"/>
                <a:gd name="T26" fmla="*/ 806 w 952"/>
                <a:gd name="T27" fmla="*/ 378 h 387"/>
                <a:gd name="T28" fmla="*/ 806 w 952"/>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2" h="387">
                  <a:moveTo>
                    <a:pt x="0" y="244"/>
                  </a:moveTo>
                  <a:lnTo>
                    <a:pt x="144" y="244"/>
                  </a:lnTo>
                  <a:lnTo>
                    <a:pt x="144" y="387"/>
                  </a:lnTo>
                  <a:lnTo>
                    <a:pt x="0" y="387"/>
                  </a:lnTo>
                  <a:lnTo>
                    <a:pt x="0" y="244"/>
                  </a:lnTo>
                  <a:close/>
                  <a:moveTo>
                    <a:pt x="398" y="117"/>
                  </a:moveTo>
                  <a:lnTo>
                    <a:pt x="543" y="117"/>
                  </a:lnTo>
                  <a:lnTo>
                    <a:pt x="543" y="378"/>
                  </a:lnTo>
                  <a:lnTo>
                    <a:pt x="398" y="378"/>
                  </a:lnTo>
                  <a:lnTo>
                    <a:pt x="398" y="117"/>
                  </a:lnTo>
                  <a:close/>
                  <a:moveTo>
                    <a:pt x="806" y="0"/>
                  </a:moveTo>
                  <a:lnTo>
                    <a:pt x="952" y="0"/>
                  </a:lnTo>
                  <a:lnTo>
                    <a:pt x="952" y="378"/>
                  </a:lnTo>
                  <a:lnTo>
                    <a:pt x="806" y="378"/>
                  </a:lnTo>
                  <a:lnTo>
                    <a:pt x="806"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6"/>
            <p:cNvSpPr>
              <a:spLocks noEditPoints="1"/>
            </p:cNvSpPr>
            <p:nvPr/>
          </p:nvSpPr>
          <p:spPr bwMode="auto">
            <a:xfrm>
              <a:off x="5756275" y="1519238"/>
              <a:ext cx="179388" cy="115888"/>
            </a:xfrm>
            <a:custGeom>
              <a:avLst/>
              <a:gdLst>
                <a:gd name="T0" fmla="*/ 198 w 904"/>
                <a:gd name="T1" fmla="*/ 367 h 583"/>
                <a:gd name="T2" fmla="*/ 198 w 904"/>
                <a:gd name="T3" fmla="*/ 512 h 583"/>
                <a:gd name="T4" fmla="*/ 300 w 904"/>
                <a:gd name="T5" fmla="*/ 512 h 583"/>
                <a:gd name="T6" fmla="*/ 300 w 904"/>
                <a:gd name="T7" fmla="*/ 367 h 583"/>
                <a:gd name="T8" fmla="*/ 198 w 904"/>
                <a:gd name="T9" fmla="*/ 367 h 583"/>
                <a:gd name="T10" fmla="*/ 435 w 904"/>
                <a:gd name="T11" fmla="*/ 256 h 583"/>
                <a:gd name="T12" fmla="*/ 435 w 904"/>
                <a:gd name="T13" fmla="*/ 512 h 583"/>
                <a:gd name="T14" fmla="*/ 536 w 904"/>
                <a:gd name="T15" fmla="*/ 512 h 583"/>
                <a:gd name="T16" fmla="*/ 536 w 904"/>
                <a:gd name="T17" fmla="*/ 256 h 583"/>
                <a:gd name="T18" fmla="*/ 435 w 904"/>
                <a:gd name="T19" fmla="*/ 256 h 583"/>
                <a:gd name="T20" fmla="*/ 670 w 904"/>
                <a:gd name="T21" fmla="*/ 221 h 583"/>
                <a:gd name="T22" fmla="*/ 670 w 904"/>
                <a:gd name="T23" fmla="*/ 512 h 583"/>
                <a:gd name="T24" fmla="*/ 769 w 904"/>
                <a:gd name="T25" fmla="*/ 512 h 583"/>
                <a:gd name="T26" fmla="*/ 769 w 904"/>
                <a:gd name="T27" fmla="*/ 221 h 583"/>
                <a:gd name="T28" fmla="*/ 670 w 904"/>
                <a:gd name="T29" fmla="*/ 221 h 583"/>
                <a:gd name="T30" fmla="*/ 58 w 904"/>
                <a:gd name="T31" fmla="*/ 0 h 583"/>
                <a:gd name="T32" fmla="*/ 845 w 904"/>
                <a:gd name="T33" fmla="*/ 0 h 583"/>
                <a:gd name="T34" fmla="*/ 864 w 904"/>
                <a:gd name="T35" fmla="*/ 4 h 583"/>
                <a:gd name="T36" fmla="*/ 879 w 904"/>
                <a:gd name="T37" fmla="*/ 12 h 583"/>
                <a:gd name="T38" fmla="*/ 893 w 904"/>
                <a:gd name="T39" fmla="*/ 27 h 583"/>
                <a:gd name="T40" fmla="*/ 900 w 904"/>
                <a:gd name="T41" fmla="*/ 44 h 583"/>
                <a:gd name="T42" fmla="*/ 904 w 904"/>
                <a:gd name="T43" fmla="*/ 64 h 583"/>
                <a:gd name="T44" fmla="*/ 904 w 904"/>
                <a:gd name="T45" fmla="*/ 518 h 583"/>
                <a:gd name="T46" fmla="*/ 900 w 904"/>
                <a:gd name="T47" fmla="*/ 539 h 583"/>
                <a:gd name="T48" fmla="*/ 893 w 904"/>
                <a:gd name="T49" fmla="*/ 556 h 583"/>
                <a:gd name="T50" fmla="*/ 879 w 904"/>
                <a:gd name="T51" fmla="*/ 569 h 583"/>
                <a:gd name="T52" fmla="*/ 864 w 904"/>
                <a:gd name="T53" fmla="*/ 579 h 583"/>
                <a:gd name="T54" fmla="*/ 845 w 904"/>
                <a:gd name="T55" fmla="*/ 583 h 583"/>
                <a:gd name="T56" fmla="*/ 58 w 904"/>
                <a:gd name="T57" fmla="*/ 583 h 583"/>
                <a:gd name="T58" fmla="*/ 39 w 904"/>
                <a:gd name="T59" fmla="*/ 579 h 583"/>
                <a:gd name="T60" fmla="*/ 23 w 904"/>
                <a:gd name="T61" fmla="*/ 569 h 583"/>
                <a:gd name="T62" fmla="*/ 11 w 904"/>
                <a:gd name="T63" fmla="*/ 556 h 583"/>
                <a:gd name="T64" fmla="*/ 2 w 904"/>
                <a:gd name="T65" fmla="*/ 539 h 583"/>
                <a:gd name="T66" fmla="*/ 0 w 904"/>
                <a:gd name="T67" fmla="*/ 518 h 583"/>
                <a:gd name="T68" fmla="*/ 0 w 904"/>
                <a:gd name="T69" fmla="*/ 64 h 583"/>
                <a:gd name="T70" fmla="*/ 2 w 904"/>
                <a:gd name="T71" fmla="*/ 44 h 583"/>
                <a:gd name="T72" fmla="*/ 11 w 904"/>
                <a:gd name="T73" fmla="*/ 27 h 583"/>
                <a:gd name="T74" fmla="*/ 23 w 904"/>
                <a:gd name="T75" fmla="*/ 12 h 583"/>
                <a:gd name="T76" fmla="*/ 39 w 904"/>
                <a:gd name="T77" fmla="*/ 4 h 583"/>
                <a:gd name="T78" fmla="*/ 58 w 904"/>
                <a:gd name="T79"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4" h="583">
                  <a:moveTo>
                    <a:pt x="198" y="367"/>
                  </a:moveTo>
                  <a:lnTo>
                    <a:pt x="198" y="512"/>
                  </a:lnTo>
                  <a:lnTo>
                    <a:pt x="300" y="512"/>
                  </a:lnTo>
                  <a:lnTo>
                    <a:pt x="300" y="367"/>
                  </a:lnTo>
                  <a:lnTo>
                    <a:pt x="198" y="367"/>
                  </a:lnTo>
                  <a:close/>
                  <a:moveTo>
                    <a:pt x="435" y="256"/>
                  </a:moveTo>
                  <a:lnTo>
                    <a:pt x="435" y="512"/>
                  </a:lnTo>
                  <a:lnTo>
                    <a:pt x="536" y="512"/>
                  </a:lnTo>
                  <a:lnTo>
                    <a:pt x="536" y="256"/>
                  </a:lnTo>
                  <a:lnTo>
                    <a:pt x="435" y="256"/>
                  </a:lnTo>
                  <a:close/>
                  <a:moveTo>
                    <a:pt x="670" y="221"/>
                  </a:moveTo>
                  <a:lnTo>
                    <a:pt x="670" y="512"/>
                  </a:lnTo>
                  <a:lnTo>
                    <a:pt x="769" y="512"/>
                  </a:lnTo>
                  <a:lnTo>
                    <a:pt x="769" y="221"/>
                  </a:lnTo>
                  <a:lnTo>
                    <a:pt x="670" y="221"/>
                  </a:lnTo>
                  <a:close/>
                  <a:moveTo>
                    <a:pt x="58" y="0"/>
                  </a:moveTo>
                  <a:lnTo>
                    <a:pt x="845" y="0"/>
                  </a:lnTo>
                  <a:lnTo>
                    <a:pt x="864" y="4"/>
                  </a:lnTo>
                  <a:lnTo>
                    <a:pt x="879" y="12"/>
                  </a:lnTo>
                  <a:lnTo>
                    <a:pt x="893" y="27"/>
                  </a:lnTo>
                  <a:lnTo>
                    <a:pt x="900" y="44"/>
                  </a:lnTo>
                  <a:lnTo>
                    <a:pt x="904" y="64"/>
                  </a:lnTo>
                  <a:lnTo>
                    <a:pt x="904" y="518"/>
                  </a:lnTo>
                  <a:lnTo>
                    <a:pt x="900" y="539"/>
                  </a:lnTo>
                  <a:lnTo>
                    <a:pt x="893" y="556"/>
                  </a:lnTo>
                  <a:lnTo>
                    <a:pt x="879" y="569"/>
                  </a:lnTo>
                  <a:lnTo>
                    <a:pt x="864" y="579"/>
                  </a:lnTo>
                  <a:lnTo>
                    <a:pt x="845" y="583"/>
                  </a:lnTo>
                  <a:lnTo>
                    <a:pt x="58" y="583"/>
                  </a:lnTo>
                  <a:lnTo>
                    <a:pt x="39" y="579"/>
                  </a:lnTo>
                  <a:lnTo>
                    <a:pt x="23" y="569"/>
                  </a:lnTo>
                  <a:lnTo>
                    <a:pt x="11" y="556"/>
                  </a:lnTo>
                  <a:lnTo>
                    <a:pt x="2" y="539"/>
                  </a:lnTo>
                  <a:lnTo>
                    <a:pt x="0" y="518"/>
                  </a:lnTo>
                  <a:lnTo>
                    <a:pt x="0" y="64"/>
                  </a:lnTo>
                  <a:lnTo>
                    <a:pt x="2" y="44"/>
                  </a:lnTo>
                  <a:lnTo>
                    <a:pt x="11" y="27"/>
                  </a:lnTo>
                  <a:lnTo>
                    <a:pt x="23" y="12"/>
                  </a:lnTo>
                  <a:lnTo>
                    <a:pt x="39" y="4"/>
                  </a:lnTo>
                  <a:lnTo>
                    <a:pt x="58"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9507445" y="2852565"/>
            <a:ext cx="817449" cy="756231"/>
            <a:chOff x="7170738" y="1468438"/>
            <a:chExt cx="720725" cy="666750"/>
          </a:xfrm>
          <a:solidFill>
            <a:srgbClr val="00B0F0"/>
          </a:solidFill>
        </p:grpSpPr>
        <p:sp>
          <p:nvSpPr>
            <p:cNvPr id="47" name="Freeform 58"/>
            <p:cNvSpPr>
              <a:spLocks noEditPoints="1"/>
            </p:cNvSpPr>
            <p:nvPr/>
          </p:nvSpPr>
          <p:spPr bwMode="auto">
            <a:xfrm>
              <a:off x="7170738" y="1468438"/>
              <a:ext cx="476250" cy="196850"/>
            </a:xfrm>
            <a:custGeom>
              <a:avLst/>
              <a:gdLst>
                <a:gd name="T0" fmla="*/ 117 w 2400"/>
                <a:gd name="T1" fmla="*/ 116 h 993"/>
                <a:gd name="T2" fmla="*/ 117 w 2400"/>
                <a:gd name="T3" fmla="*/ 877 h 993"/>
                <a:gd name="T4" fmla="*/ 2284 w 2400"/>
                <a:gd name="T5" fmla="*/ 877 h 993"/>
                <a:gd name="T6" fmla="*/ 2284 w 2400"/>
                <a:gd name="T7" fmla="*/ 116 h 993"/>
                <a:gd name="T8" fmla="*/ 117 w 2400"/>
                <a:gd name="T9" fmla="*/ 116 h 993"/>
                <a:gd name="T10" fmla="*/ 117 w 2400"/>
                <a:gd name="T11" fmla="*/ 0 h 993"/>
                <a:gd name="T12" fmla="*/ 2284 w 2400"/>
                <a:gd name="T13" fmla="*/ 0 h 993"/>
                <a:gd name="T14" fmla="*/ 2310 w 2400"/>
                <a:gd name="T15" fmla="*/ 2 h 993"/>
                <a:gd name="T16" fmla="*/ 2334 w 2400"/>
                <a:gd name="T17" fmla="*/ 11 h 993"/>
                <a:gd name="T18" fmla="*/ 2356 w 2400"/>
                <a:gd name="T19" fmla="*/ 25 h 993"/>
                <a:gd name="T20" fmla="*/ 2375 w 2400"/>
                <a:gd name="T21" fmla="*/ 43 h 993"/>
                <a:gd name="T22" fmla="*/ 2388 w 2400"/>
                <a:gd name="T23" fmla="*/ 65 h 993"/>
                <a:gd name="T24" fmla="*/ 2397 w 2400"/>
                <a:gd name="T25" fmla="*/ 90 h 993"/>
                <a:gd name="T26" fmla="*/ 2400 w 2400"/>
                <a:gd name="T27" fmla="*/ 116 h 993"/>
                <a:gd name="T28" fmla="*/ 2400 w 2400"/>
                <a:gd name="T29" fmla="*/ 877 h 993"/>
                <a:gd name="T30" fmla="*/ 2397 w 2400"/>
                <a:gd name="T31" fmla="*/ 903 h 993"/>
                <a:gd name="T32" fmla="*/ 2388 w 2400"/>
                <a:gd name="T33" fmla="*/ 927 h 993"/>
                <a:gd name="T34" fmla="*/ 2375 w 2400"/>
                <a:gd name="T35" fmla="*/ 949 h 993"/>
                <a:gd name="T36" fmla="*/ 2356 w 2400"/>
                <a:gd name="T37" fmla="*/ 967 h 993"/>
                <a:gd name="T38" fmla="*/ 2334 w 2400"/>
                <a:gd name="T39" fmla="*/ 981 h 993"/>
                <a:gd name="T40" fmla="*/ 2310 w 2400"/>
                <a:gd name="T41" fmla="*/ 990 h 993"/>
                <a:gd name="T42" fmla="*/ 2284 w 2400"/>
                <a:gd name="T43" fmla="*/ 993 h 993"/>
                <a:gd name="T44" fmla="*/ 117 w 2400"/>
                <a:gd name="T45" fmla="*/ 993 h 993"/>
                <a:gd name="T46" fmla="*/ 90 w 2400"/>
                <a:gd name="T47" fmla="*/ 990 h 993"/>
                <a:gd name="T48" fmla="*/ 66 w 2400"/>
                <a:gd name="T49" fmla="*/ 981 h 993"/>
                <a:gd name="T50" fmla="*/ 44 w 2400"/>
                <a:gd name="T51" fmla="*/ 967 h 993"/>
                <a:gd name="T52" fmla="*/ 25 w 2400"/>
                <a:gd name="T53" fmla="*/ 949 h 993"/>
                <a:gd name="T54" fmla="*/ 12 w 2400"/>
                <a:gd name="T55" fmla="*/ 927 h 993"/>
                <a:gd name="T56" fmla="*/ 3 w 2400"/>
                <a:gd name="T57" fmla="*/ 903 h 993"/>
                <a:gd name="T58" fmla="*/ 0 w 2400"/>
                <a:gd name="T59" fmla="*/ 877 h 993"/>
                <a:gd name="T60" fmla="*/ 0 w 2400"/>
                <a:gd name="T61" fmla="*/ 116 h 993"/>
                <a:gd name="T62" fmla="*/ 3 w 2400"/>
                <a:gd name="T63" fmla="*/ 90 h 993"/>
                <a:gd name="T64" fmla="*/ 12 w 2400"/>
                <a:gd name="T65" fmla="*/ 65 h 993"/>
                <a:gd name="T66" fmla="*/ 25 w 2400"/>
                <a:gd name="T67" fmla="*/ 43 h 993"/>
                <a:gd name="T68" fmla="*/ 44 w 2400"/>
                <a:gd name="T69" fmla="*/ 25 h 993"/>
                <a:gd name="T70" fmla="*/ 66 w 2400"/>
                <a:gd name="T71" fmla="*/ 11 h 993"/>
                <a:gd name="T72" fmla="*/ 90 w 2400"/>
                <a:gd name="T73" fmla="*/ 2 h 993"/>
                <a:gd name="T74" fmla="*/ 117 w 2400"/>
                <a:gd name="T75"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00" h="993">
                  <a:moveTo>
                    <a:pt x="117" y="116"/>
                  </a:moveTo>
                  <a:lnTo>
                    <a:pt x="117" y="877"/>
                  </a:lnTo>
                  <a:lnTo>
                    <a:pt x="2284" y="877"/>
                  </a:lnTo>
                  <a:lnTo>
                    <a:pt x="2284" y="116"/>
                  </a:lnTo>
                  <a:lnTo>
                    <a:pt x="117" y="116"/>
                  </a:lnTo>
                  <a:close/>
                  <a:moveTo>
                    <a:pt x="117" y="0"/>
                  </a:moveTo>
                  <a:lnTo>
                    <a:pt x="2284" y="0"/>
                  </a:lnTo>
                  <a:lnTo>
                    <a:pt x="2310" y="2"/>
                  </a:lnTo>
                  <a:lnTo>
                    <a:pt x="2334" y="11"/>
                  </a:lnTo>
                  <a:lnTo>
                    <a:pt x="2356" y="25"/>
                  </a:lnTo>
                  <a:lnTo>
                    <a:pt x="2375" y="43"/>
                  </a:lnTo>
                  <a:lnTo>
                    <a:pt x="2388" y="65"/>
                  </a:lnTo>
                  <a:lnTo>
                    <a:pt x="2397" y="90"/>
                  </a:lnTo>
                  <a:lnTo>
                    <a:pt x="2400" y="116"/>
                  </a:lnTo>
                  <a:lnTo>
                    <a:pt x="2400" y="877"/>
                  </a:lnTo>
                  <a:lnTo>
                    <a:pt x="2397" y="903"/>
                  </a:lnTo>
                  <a:lnTo>
                    <a:pt x="2388" y="927"/>
                  </a:lnTo>
                  <a:lnTo>
                    <a:pt x="2375" y="949"/>
                  </a:lnTo>
                  <a:lnTo>
                    <a:pt x="2356" y="967"/>
                  </a:lnTo>
                  <a:lnTo>
                    <a:pt x="2334" y="981"/>
                  </a:lnTo>
                  <a:lnTo>
                    <a:pt x="2310" y="990"/>
                  </a:lnTo>
                  <a:lnTo>
                    <a:pt x="2284" y="993"/>
                  </a:lnTo>
                  <a:lnTo>
                    <a:pt x="117" y="993"/>
                  </a:lnTo>
                  <a:lnTo>
                    <a:pt x="90" y="990"/>
                  </a:lnTo>
                  <a:lnTo>
                    <a:pt x="66" y="981"/>
                  </a:lnTo>
                  <a:lnTo>
                    <a:pt x="44" y="967"/>
                  </a:lnTo>
                  <a:lnTo>
                    <a:pt x="25" y="949"/>
                  </a:lnTo>
                  <a:lnTo>
                    <a:pt x="12" y="927"/>
                  </a:lnTo>
                  <a:lnTo>
                    <a:pt x="3" y="903"/>
                  </a:lnTo>
                  <a:lnTo>
                    <a:pt x="0" y="877"/>
                  </a:lnTo>
                  <a:lnTo>
                    <a:pt x="0" y="116"/>
                  </a:lnTo>
                  <a:lnTo>
                    <a:pt x="3" y="90"/>
                  </a:lnTo>
                  <a:lnTo>
                    <a:pt x="12" y="65"/>
                  </a:lnTo>
                  <a:lnTo>
                    <a:pt x="25" y="43"/>
                  </a:lnTo>
                  <a:lnTo>
                    <a:pt x="44" y="25"/>
                  </a:lnTo>
                  <a:lnTo>
                    <a:pt x="66" y="11"/>
                  </a:lnTo>
                  <a:lnTo>
                    <a:pt x="90" y="2"/>
                  </a:lnTo>
                  <a:lnTo>
                    <a:pt x="117"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 name="Freeform 59"/>
            <p:cNvSpPr/>
            <p:nvPr/>
          </p:nvSpPr>
          <p:spPr bwMode="auto">
            <a:xfrm>
              <a:off x="7418388" y="1549401"/>
              <a:ext cx="177800" cy="34925"/>
            </a:xfrm>
            <a:custGeom>
              <a:avLst/>
              <a:gdLst>
                <a:gd name="T0" fmla="*/ 97 w 896"/>
                <a:gd name="T1" fmla="*/ 0 h 176"/>
                <a:gd name="T2" fmla="*/ 799 w 896"/>
                <a:gd name="T3" fmla="*/ 0 h 176"/>
                <a:gd name="T4" fmla="*/ 825 w 896"/>
                <a:gd name="T5" fmla="*/ 4 h 176"/>
                <a:gd name="T6" fmla="*/ 848 w 896"/>
                <a:gd name="T7" fmla="*/ 13 h 176"/>
                <a:gd name="T8" fmla="*/ 868 w 896"/>
                <a:gd name="T9" fmla="*/ 27 h 176"/>
                <a:gd name="T10" fmla="*/ 883 w 896"/>
                <a:gd name="T11" fmla="*/ 44 h 176"/>
                <a:gd name="T12" fmla="*/ 893 w 896"/>
                <a:gd name="T13" fmla="*/ 65 h 176"/>
                <a:gd name="T14" fmla="*/ 896 w 896"/>
                <a:gd name="T15" fmla="*/ 88 h 176"/>
                <a:gd name="T16" fmla="*/ 894 w 896"/>
                <a:gd name="T17" fmla="*/ 108 h 176"/>
                <a:gd name="T18" fmla="*/ 886 w 896"/>
                <a:gd name="T19" fmla="*/ 126 h 176"/>
                <a:gd name="T20" fmla="*/ 875 w 896"/>
                <a:gd name="T21" fmla="*/ 142 h 176"/>
                <a:gd name="T22" fmla="*/ 861 w 896"/>
                <a:gd name="T23" fmla="*/ 156 h 176"/>
                <a:gd name="T24" fmla="*/ 842 w 896"/>
                <a:gd name="T25" fmla="*/ 166 h 176"/>
                <a:gd name="T26" fmla="*/ 822 w 896"/>
                <a:gd name="T27" fmla="*/ 174 h 176"/>
                <a:gd name="T28" fmla="*/ 799 w 896"/>
                <a:gd name="T29" fmla="*/ 176 h 176"/>
                <a:gd name="T30" fmla="*/ 97 w 896"/>
                <a:gd name="T31" fmla="*/ 176 h 176"/>
                <a:gd name="T32" fmla="*/ 71 w 896"/>
                <a:gd name="T33" fmla="*/ 173 h 176"/>
                <a:gd name="T34" fmla="*/ 49 w 896"/>
                <a:gd name="T35" fmla="*/ 164 h 176"/>
                <a:gd name="T36" fmla="*/ 29 w 896"/>
                <a:gd name="T37" fmla="*/ 150 h 176"/>
                <a:gd name="T38" fmla="*/ 13 w 896"/>
                <a:gd name="T39" fmla="*/ 132 h 176"/>
                <a:gd name="T40" fmla="*/ 4 w 896"/>
                <a:gd name="T41" fmla="*/ 111 h 176"/>
                <a:gd name="T42" fmla="*/ 0 w 896"/>
                <a:gd name="T43" fmla="*/ 88 h 176"/>
                <a:gd name="T44" fmla="*/ 4 w 896"/>
                <a:gd name="T45" fmla="*/ 65 h 176"/>
                <a:gd name="T46" fmla="*/ 13 w 896"/>
                <a:gd name="T47" fmla="*/ 44 h 176"/>
                <a:gd name="T48" fmla="*/ 29 w 896"/>
                <a:gd name="T49" fmla="*/ 27 h 176"/>
                <a:gd name="T50" fmla="*/ 49 w 896"/>
                <a:gd name="T51" fmla="*/ 13 h 176"/>
                <a:gd name="T52" fmla="*/ 71 w 896"/>
                <a:gd name="T53" fmla="*/ 4 h 176"/>
                <a:gd name="T54" fmla="*/ 97 w 896"/>
                <a:gd name="T5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76">
                  <a:moveTo>
                    <a:pt x="97" y="0"/>
                  </a:moveTo>
                  <a:lnTo>
                    <a:pt x="799" y="0"/>
                  </a:lnTo>
                  <a:lnTo>
                    <a:pt x="825" y="4"/>
                  </a:lnTo>
                  <a:lnTo>
                    <a:pt x="848" y="13"/>
                  </a:lnTo>
                  <a:lnTo>
                    <a:pt x="868" y="27"/>
                  </a:lnTo>
                  <a:lnTo>
                    <a:pt x="883" y="44"/>
                  </a:lnTo>
                  <a:lnTo>
                    <a:pt x="893" y="65"/>
                  </a:lnTo>
                  <a:lnTo>
                    <a:pt x="896" y="88"/>
                  </a:lnTo>
                  <a:lnTo>
                    <a:pt x="894" y="108"/>
                  </a:lnTo>
                  <a:lnTo>
                    <a:pt x="886" y="126"/>
                  </a:lnTo>
                  <a:lnTo>
                    <a:pt x="875" y="142"/>
                  </a:lnTo>
                  <a:lnTo>
                    <a:pt x="861" y="156"/>
                  </a:lnTo>
                  <a:lnTo>
                    <a:pt x="842" y="166"/>
                  </a:lnTo>
                  <a:lnTo>
                    <a:pt x="822" y="174"/>
                  </a:lnTo>
                  <a:lnTo>
                    <a:pt x="799" y="176"/>
                  </a:lnTo>
                  <a:lnTo>
                    <a:pt x="97" y="176"/>
                  </a:lnTo>
                  <a:lnTo>
                    <a:pt x="71" y="173"/>
                  </a:lnTo>
                  <a:lnTo>
                    <a:pt x="49" y="164"/>
                  </a:lnTo>
                  <a:lnTo>
                    <a:pt x="29" y="150"/>
                  </a:lnTo>
                  <a:lnTo>
                    <a:pt x="13" y="132"/>
                  </a:lnTo>
                  <a:lnTo>
                    <a:pt x="4" y="111"/>
                  </a:lnTo>
                  <a:lnTo>
                    <a:pt x="0" y="88"/>
                  </a:lnTo>
                  <a:lnTo>
                    <a:pt x="4" y="65"/>
                  </a:lnTo>
                  <a:lnTo>
                    <a:pt x="13" y="44"/>
                  </a:lnTo>
                  <a:lnTo>
                    <a:pt x="29" y="27"/>
                  </a:lnTo>
                  <a:lnTo>
                    <a:pt x="49" y="13"/>
                  </a:lnTo>
                  <a:lnTo>
                    <a:pt x="71" y="4"/>
                  </a:lnTo>
                  <a:lnTo>
                    <a:pt x="97"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 name="Freeform 60"/>
            <p:cNvSpPr/>
            <p:nvPr/>
          </p:nvSpPr>
          <p:spPr bwMode="auto">
            <a:xfrm>
              <a:off x="7339013" y="1550988"/>
              <a:ext cx="34925" cy="33338"/>
            </a:xfrm>
            <a:custGeom>
              <a:avLst/>
              <a:gdLst>
                <a:gd name="T0" fmla="*/ 85 w 169"/>
                <a:gd name="T1" fmla="*/ 0 h 169"/>
                <a:gd name="T2" fmla="*/ 108 w 169"/>
                <a:gd name="T3" fmla="*/ 2 h 169"/>
                <a:gd name="T4" fmla="*/ 128 w 169"/>
                <a:gd name="T5" fmla="*/ 11 h 169"/>
                <a:gd name="T6" fmla="*/ 145 w 169"/>
                <a:gd name="T7" fmla="*/ 24 h 169"/>
                <a:gd name="T8" fmla="*/ 158 w 169"/>
                <a:gd name="T9" fmla="*/ 42 h 169"/>
                <a:gd name="T10" fmla="*/ 167 w 169"/>
                <a:gd name="T11" fmla="*/ 62 h 169"/>
                <a:gd name="T12" fmla="*/ 169 w 169"/>
                <a:gd name="T13" fmla="*/ 85 h 169"/>
                <a:gd name="T14" fmla="*/ 167 w 169"/>
                <a:gd name="T15" fmla="*/ 107 h 169"/>
                <a:gd name="T16" fmla="*/ 158 w 169"/>
                <a:gd name="T17" fmla="*/ 126 h 169"/>
                <a:gd name="T18" fmla="*/ 145 w 169"/>
                <a:gd name="T19" fmla="*/ 144 h 169"/>
                <a:gd name="T20" fmla="*/ 128 w 169"/>
                <a:gd name="T21" fmla="*/ 158 h 169"/>
                <a:gd name="T22" fmla="*/ 107 w 169"/>
                <a:gd name="T23" fmla="*/ 166 h 169"/>
                <a:gd name="T24" fmla="*/ 85 w 169"/>
                <a:gd name="T25" fmla="*/ 169 h 169"/>
                <a:gd name="T26" fmla="*/ 63 w 169"/>
                <a:gd name="T27" fmla="*/ 166 h 169"/>
                <a:gd name="T28" fmla="*/ 43 w 169"/>
                <a:gd name="T29" fmla="*/ 158 h 169"/>
                <a:gd name="T30" fmla="*/ 25 w 169"/>
                <a:gd name="T31" fmla="*/ 144 h 169"/>
                <a:gd name="T32" fmla="*/ 11 w 169"/>
                <a:gd name="T33" fmla="*/ 126 h 169"/>
                <a:gd name="T34" fmla="*/ 3 w 169"/>
                <a:gd name="T35" fmla="*/ 107 h 169"/>
                <a:gd name="T36" fmla="*/ 0 w 169"/>
                <a:gd name="T37" fmla="*/ 85 h 169"/>
                <a:gd name="T38" fmla="*/ 3 w 169"/>
                <a:gd name="T39" fmla="*/ 62 h 169"/>
                <a:gd name="T40" fmla="*/ 12 w 169"/>
                <a:gd name="T41" fmla="*/ 42 h 169"/>
                <a:gd name="T42" fmla="*/ 25 w 169"/>
                <a:gd name="T43" fmla="*/ 24 h 169"/>
                <a:gd name="T44" fmla="*/ 42 w 169"/>
                <a:gd name="T45" fmla="*/ 11 h 169"/>
                <a:gd name="T46" fmla="*/ 63 w 169"/>
                <a:gd name="T47" fmla="*/ 2 h 169"/>
                <a:gd name="T48" fmla="*/ 85 w 169"/>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69">
                  <a:moveTo>
                    <a:pt x="85" y="0"/>
                  </a:moveTo>
                  <a:lnTo>
                    <a:pt x="108" y="2"/>
                  </a:lnTo>
                  <a:lnTo>
                    <a:pt x="128" y="11"/>
                  </a:lnTo>
                  <a:lnTo>
                    <a:pt x="145" y="24"/>
                  </a:lnTo>
                  <a:lnTo>
                    <a:pt x="158" y="42"/>
                  </a:lnTo>
                  <a:lnTo>
                    <a:pt x="167" y="62"/>
                  </a:lnTo>
                  <a:lnTo>
                    <a:pt x="169" y="85"/>
                  </a:lnTo>
                  <a:lnTo>
                    <a:pt x="167" y="107"/>
                  </a:lnTo>
                  <a:lnTo>
                    <a:pt x="158" y="126"/>
                  </a:lnTo>
                  <a:lnTo>
                    <a:pt x="145" y="144"/>
                  </a:lnTo>
                  <a:lnTo>
                    <a:pt x="128" y="158"/>
                  </a:lnTo>
                  <a:lnTo>
                    <a:pt x="107" y="166"/>
                  </a:lnTo>
                  <a:lnTo>
                    <a:pt x="85" y="169"/>
                  </a:lnTo>
                  <a:lnTo>
                    <a:pt x="63" y="166"/>
                  </a:lnTo>
                  <a:lnTo>
                    <a:pt x="43" y="158"/>
                  </a:lnTo>
                  <a:lnTo>
                    <a:pt x="25" y="144"/>
                  </a:lnTo>
                  <a:lnTo>
                    <a:pt x="11" y="126"/>
                  </a:lnTo>
                  <a:lnTo>
                    <a:pt x="3" y="107"/>
                  </a:lnTo>
                  <a:lnTo>
                    <a:pt x="0" y="85"/>
                  </a:lnTo>
                  <a:lnTo>
                    <a:pt x="3" y="62"/>
                  </a:lnTo>
                  <a:lnTo>
                    <a:pt x="12" y="42"/>
                  </a:lnTo>
                  <a:lnTo>
                    <a:pt x="25" y="24"/>
                  </a:lnTo>
                  <a:lnTo>
                    <a:pt x="42"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 name="Freeform 61"/>
            <p:cNvSpPr/>
            <p:nvPr/>
          </p:nvSpPr>
          <p:spPr bwMode="auto">
            <a:xfrm>
              <a:off x="7281863" y="1550988"/>
              <a:ext cx="33338" cy="33338"/>
            </a:xfrm>
            <a:custGeom>
              <a:avLst/>
              <a:gdLst>
                <a:gd name="T0" fmla="*/ 85 w 170"/>
                <a:gd name="T1" fmla="*/ 0 h 169"/>
                <a:gd name="T2" fmla="*/ 108 w 170"/>
                <a:gd name="T3" fmla="*/ 2 h 169"/>
                <a:gd name="T4" fmla="*/ 128 w 170"/>
                <a:gd name="T5" fmla="*/ 11 h 169"/>
                <a:gd name="T6" fmla="*/ 145 w 170"/>
                <a:gd name="T7" fmla="*/ 24 h 169"/>
                <a:gd name="T8" fmla="*/ 159 w 170"/>
                <a:gd name="T9" fmla="*/ 42 h 169"/>
                <a:gd name="T10" fmla="*/ 167 w 170"/>
                <a:gd name="T11" fmla="*/ 62 h 169"/>
                <a:gd name="T12" fmla="*/ 170 w 170"/>
                <a:gd name="T13" fmla="*/ 85 h 169"/>
                <a:gd name="T14" fmla="*/ 167 w 170"/>
                <a:gd name="T15" fmla="*/ 107 h 169"/>
                <a:gd name="T16" fmla="*/ 159 w 170"/>
                <a:gd name="T17" fmla="*/ 127 h 169"/>
                <a:gd name="T18" fmla="*/ 145 w 170"/>
                <a:gd name="T19" fmla="*/ 144 h 169"/>
                <a:gd name="T20" fmla="*/ 128 w 170"/>
                <a:gd name="T21" fmla="*/ 157 h 169"/>
                <a:gd name="T22" fmla="*/ 108 w 170"/>
                <a:gd name="T23" fmla="*/ 166 h 169"/>
                <a:gd name="T24" fmla="*/ 85 w 170"/>
                <a:gd name="T25" fmla="*/ 169 h 169"/>
                <a:gd name="T26" fmla="*/ 63 w 170"/>
                <a:gd name="T27" fmla="*/ 166 h 169"/>
                <a:gd name="T28" fmla="*/ 42 w 170"/>
                <a:gd name="T29" fmla="*/ 157 h 169"/>
                <a:gd name="T30" fmla="*/ 25 w 170"/>
                <a:gd name="T31" fmla="*/ 144 h 169"/>
                <a:gd name="T32" fmla="*/ 12 w 170"/>
                <a:gd name="T33" fmla="*/ 127 h 169"/>
                <a:gd name="T34" fmla="*/ 3 w 170"/>
                <a:gd name="T35" fmla="*/ 107 h 169"/>
                <a:gd name="T36" fmla="*/ 0 w 170"/>
                <a:gd name="T37" fmla="*/ 85 h 169"/>
                <a:gd name="T38" fmla="*/ 3 w 170"/>
                <a:gd name="T39" fmla="*/ 62 h 169"/>
                <a:gd name="T40" fmla="*/ 12 w 170"/>
                <a:gd name="T41" fmla="*/ 42 h 169"/>
                <a:gd name="T42" fmla="*/ 25 w 170"/>
                <a:gd name="T43" fmla="*/ 24 h 169"/>
                <a:gd name="T44" fmla="*/ 42 w 170"/>
                <a:gd name="T45" fmla="*/ 11 h 169"/>
                <a:gd name="T46" fmla="*/ 63 w 170"/>
                <a:gd name="T47" fmla="*/ 2 h 169"/>
                <a:gd name="T48" fmla="*/ 85 w 170"/>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69">
                  <a:moveTo>
                    <a:pt x="85" y="0"/>
                  </a:moveTo>
                  <a:lnTo>
                    <a:pt x="108" y="2"/>
                  </a:lnTo>
                  <a:lnTo>
                    <a:pt x="128" y="11"/>
                  </a:lnTo>
                  <a:lnTo>
                    <a:pt x="145" y="24"/>
                  </a:lnTo>
                  <a:lnTo>
                    <a:pt x="159" y="42"/>
                  </a:lnTo>
                  <a:lnTo>
                    <a:pt x="167" y="62"/>
                  </a:lnTo>
                  <a:lnTo>
                    <a:pt x="170" y="85"/>
                  </a:lnTo>
                  <a:lnTo>
                    <a:pt x="167" y="107"/>
                  </a:lnTo>
                  <a:lnTo>
                    <a:pt x="159" y="127"/>
                  </a:lnTo>
                  <a:lnTo>
                    <a:pt x="145" y="144"/>
                  </a:lnTo>
                  <a:lnTo>
                    <a:pt x="128" y="157"/>
                  </a:lnTo>
                  <a:lnTo>
                    <a:pt x="108" y="166"/>
                  </a:lnTo>
                  <a:lnTo>
                    <a:pt x="85" y="169"/>
                  </a:lnTo>
                  <a:lnTo>
                    <a:pt x="63" y="166"/>
                  </a:lnTo>
                  <a:lnTo>
                    <a:pt x="42" y="157"/>
                  </a:lnTo>
                  <a:lnTo>
                    <a:pt x="25" y="144"/>
                  </a:lnTo>
                  <a:lnTo>
                    <a:pt x="12" y="127"/>
                  </a:lnTo>
                  <a:lnTo>
                    <a:pt x="3" y="107"/>
                  </a:lnTo>
                  <a:lnTo>
                    <a:pt x="0" y="85"/>
                  </a:lnTo>
                  <a:lnTo>
                    <a:pt x="3" y="62"/>
                  </a:lnTo>
                  <a:lnTo>
                    <a:pt x="12" y="42"/>
                  </a:lnTo>
                  <a:lnTo>
                    <a:pt x="25" y="24"/>
                  </a:lnTo>
                  <a:lnTo>
                    <a:pt x="42"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 name="Freeform 62"/>
            <p:cNvSpPr/>
            <p:nvPr/>
          </p:nvSpPr>
          <p:spPr bwMode="auto">
            <a:xfrm>
              <a:off x="7223126" y="1550988"/>
              <a:ext cx="33338" cy="33338"/>
            </a:xfrm>
            <a:custGeom>
              <a:avLst/>
              <a:gdLst>
                <a:gd name="T0" fmla="*/ 85 w 170"/>
                <a:gd name="T1" fmla="*/ 0 h 169"/>
                <a:gd name="T2" fmla="*/ 108 w 170"/>
                <a:gd name="T3" fmla="*/ 2 h 169"/>
                <a:gd name="T4" fmla="*/ 128 w 170"/>
                <a:gd name="T5" fmla="*/ 11 h 169"/>
                <a:gd name="T6" fmla="*/ 146 w 170"/>
                <a:gd name="T7" fmla="*/ 24 h 169"/>
                <a:gd name="T8" fmla="*/ 159 w 170"/>
                <a:gd name="T9" fmla="*/ 42 h 169"/>
                <a:gd name="T10" fmla="*/ 168 w 170"/>
                <a:gd name="T11" fmla="*/ 62 h 169"/>
                <a:gd name="T12" fmla="*/ 170 w 170"/>
                <a:gd name="T13" fmla="*/ 85 h 169"/>
                <a:gd name="T14" fmla="*/ 168 w 170"/>
                <a:gd name="T15" fmla="*/ 107 h 169"/>
                <a:gd name="T16" fmla="*/ 159 w 170"/>
                <a:gd name="T17" fmla="*/ 126 h 169"/>
                <a:gd name="T18" fmla="*/ 146 w 170"/>
                <a:gd name="T19" fmla="*/ 144 h 169"/>
                <a:gd name="T20" fmla="*/ 128 w 170"/>
                <a:gd name="T21" fmla="*/ 158 h 169"/>
                <a:gd name="T22" fmla="*/ 107 w 170"/>
                <a:gd name="T23" fmla="*/ 166 h 169"/>
                <a:gd name="T24" fmla="*/ 85 w 170"/>
                <a:gd name="T25" fmla="*/ 169 h 169"/>
                <a:gd name="T26" fmla="*/ 63 w 170"/>
                <a:gd name="T27" fmla="*/ 166 h 169"/>
                <a:gd name="T28" fmla="*/ 43 w 170"/>
                <a:gd name="T29" fmla="*/ 158 h 169"/>
                <a:gd name="T30" fmla="*/ 26 w 170"/>
                <a:gd name="T31" fmla="*/ 144 h 169"/>
                <a:gd name="T32" fmla="*/ 11 w 170"/>
                <a:gd name="T33" fmla="*/ 126 h 169"/>
                <a:gd name="T34" fmla="*/ 4 w 170"/>
                <a:gd name="T35" fmla="*/ 107 h 169"/>
                <a:gd name="T36" fmla="*/ 0 w 170"/>
                <a:gd name="T37" fmla="*/ 85 h 169"/>
                <a:gd name="T38" fmla="*/ 4 w 170"/>
                <a:gd name="T39" fmla="*/ 62 h 169"/>
                <a:gd name="T40" fmla="*/ 12 w 170"/>
                <a:gd name="T41" fmla="*/ 42 h 169"/>
                <a:gd name="T42" fmla="*/ 26 w 170"/>
                <a:gd name="T43" fmla="*/ 24 h 169"/>
                <a:gd name="T44" fmla="*/ 42 w 170"/>
                <a:gd name="T45" fmla="*/ 11 h 169"/>
                <a:gd name="T46" fmla="*/ 63 w 170"/>
                <a:gd name="T47" fmla="*/ 2 h 169"/>
                <a:gd name="T48" fmla="*/ 85 w 170"/>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69">
                  <a:moveTo>
                    <a:pt x="85" y="0"/>
                  </a:moveTo>
                  <a:lnTo>
                    <a:pt x="108" y="2"/>
                  </a:lnTo>
                  <a:lnTo>
                    <a:pt x="128" y="11"/>
                  </a:lnTo>
                  <a:lnTo>
                    <a:pt x="146" y="24"/>
                  </a:lnTo>
                  <a:lnTo>
                    <a:pt x="159" y="42"/>
                  </a:lnTo>
                  <a:lnTo>
                    <a:pt x="168" y="62"/>
                  </a:lnTo>
                  <a:lnTo>
                    <a:pt x="170" y="85"/>
                  </a:lnTo>
                  <a:lnTo>
                    <a:pt x="168" y="107"/>
                  </a:lnTo>
                  <a:lnTo>
                    <a:pt x="159" y="126"/>
                  </a:lnTo>
                  <a:lnTo>
                    <a:pt x="146" y="144"/>
                  </a:lnTo>
                  <a:lnTo>
                    <a:pt x="128" y="158"/>
                  </a:lnTo>
                  <a:lnTo>
                    <a:pt x="107" y="166"/>
                  </a:lnTo>
                  <a:lnTo>
                    <a:pt x="85" y="169"/>
                  </a:lnTo>
                  <a:lnTo>
                    <a:pt x="63" y="166"/>
                  </a:lnTo>
                  <a:lnTo>
                    <a:pt x="43" y="158"/>
                  </a:lnTo>
                  <a:lnTo>
                    <a:pt x="26" y="144"/>
                  </a:lnTo>
                  <a:lnTo>
                    <a:pt x="11" y="126"/>
                  </a:lnTo>
                  <a:lnTo>
                    <a:pt x="4" y="107"/>
                  </a:lnTo>
                  <a:lnTo>
                    <a:pt x="0" y="85"/>
                  </a:lnTo>
                  <a:lnTo>
                    <a:pt x="4" y="62"/>
                  </a:lnTo>
                  <a:lnTo>
                    <a:pt x="12" y="42"/>
                  </a:lnTo>
                  <a:lnTo>
                    <a:pt x="26" y="24"/>
                  </a:lnTo>
                  <a:lnTo>
                    <a:pt x="42"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 name="Freeform 63"/>
            <p:cNvSpPr>
              <a:spLocks noEditPoints="1"/>
            </p:cNvSpPr>
            <p:nvPr/>
          </p:nvSpPr>
          <p:spPr bwMode="auto">
            <a:xfrm>
              <a:off x="7170738" y="1643063"/>
              <a:ext cx="720725" cy="492125"/>
            </a:xfrm>
            <a:custGeom>
              <a:avLst/>
              <a:gdLst>
                <a:gd name="T0" fmla="*/ 2284 w 3630"/>
                <a:gd name="T1" fmla="*/ 2367 h 2483"/>
                <a:gd name="T2" fmla="*/ 117 w 3630"/>
                <a:gd name="T3" fmla="*/ 1490 h 2483"/>
                <a:gd name="T4" fmla="*/ 2334 w 3630"/>
                <a:gd name="T5" fmla="*/ 1502 h 2483"/>
                <a:gd name="T6" fmla="*/ 2388 w 3630"/>
                <a:gd name="T7" fmla="*/ 1556 h 2483"/>
                <a:gd name="T8" fmla="*/ 2400 w 3630"/>
                <a:gd name="T9" fmla="*/ 2367 h 2483"/>
                <a:gd name="T10" fmla="*/ 2375 w 3630"/>
                <a:gd name="T11" fmla="*/ 2440 h 2483"/>
                <a:gd name="T12" fmla="*/ 2310 w 3630"/>
                <a:gd name="T13" fmla="*/ 2481 h 2483"/>
                <a:gd name="T14" fmla="*/ 90 w 3630"/>
                <a:gd name="T15" fmla="*/ 2481 h 2483"/>
                <a:gd name="T16" fmla="*/ 25 w 3630"/>
                <a:gd name="T17" fmla="*/ 2440 h 2483"/>
                <a:gd name="T18" fmla="*/ 0 w 3630"/>
                <a:gd name="T19" fmla="*/ 2367 h 2483"/>
                <a:gd name="T20" fmla="*/ 12 w 3630"/>
                <a:gd name="T21" fmla="*/ 1556 h 2483"/>
                <a:gd name="T22" fmla="*/ 66 w 3630"/>
                <a:gd name="T23" fmla="*/ 1502 h 2483"/>
                <a:gd name="T24" fmla="*/ 117 w 3630"/>
                <a:gd name="T25" fmla="*/ 438 h 2483"/>
                <a:gd name="T26" fmla="*/ 2284 w 3630"/>
                <a:gd name="T27" fmla="*/ 438 h 2483"/>
                <a:gd name="T28" fmla="*/ 2284 w 3630"/>
                <a:gd name="T29" fmla="*/ 321 h 2483"/>
                <a:gd name="T30" fmla="*/ 2356 w 3630"/>
                <a:gd name="T31" fmla="*/ 347 h 2483"/>
                <a:gd name="T32" fmla="*/ 2397 w 3630"/>
                <a:gd name="T33" fmla="*/ 411 h 2483"/>
                <a:gd name="T34" fmla="*/ 2397 w 3630"/>
                <a:gd name="T35" fmla="*/ 1224 h 2483"/>
                <a:gd name="T36" fmla="*/ 2356 w 3630"/>
                <a:gd name="T37" fmla="*/ 1289 h 2483"/>
                <a:gd name="T38" fmla="*/ 2284 w 3630"/>
                <a:gd name="T39" fmla="*/ 1314 h 2483"/>
                <a:gd name="T40" fmla="*/ 66 w 3630"/>
                <a:gd name="T41" fmla="*/ 1303 h 2483"/>
                <a:gd name="T42" fmla="*/ 12 w 3630"/>
                <a:gd name="T43" fmla="*/ 1249 h 2483"/>
                <a:gd name="T44" fmla="*/ 0 w 3630"/>
                <a:gd name="T45" fmla="*/ 438 h 2483"/>
                <a:gd name="T46" fmla="*/ 25 w 3630"/>
                <a:gd name="T47" fmla="*/ 365 h 2483"/>
                <a:gd name="T48" fmla="*/ 90 w 3630"/>
                <a:gd name="T49" fmla="*/ 324 h 2483"/>
                <a:gd name="T50" fmla="*/ 2624 w 3630"/>
                <a:gd name="T51" fmla="*/ 2 h 2483"/>
                <a:gd name="T52" fmla="*/ 2661 w 3630"/>
                <a:gd name="T53" fmla="*/ 39 h 2483"/>
                <a:gd name="T54" fmla="*/ 2652 w 3630"/>
                <a:gd name="T55" fmla="*/ 92 h 2483"/>
                <a:gd name="T56" fmla="*/ 2605 w 3630"/>
                <a:gd name="T57" fmla="*/ 116 h 2483"/>
                <a:gd name="T58" fmla="*/ 3513 w 3630"/>
                <a:gd name="T59" fmla="*/ 116 h 2483"/>
                <a:gd name="T60" fmla="*/ 3466 w 3630"/>
                <a:gd name="T61" fmla="*/ 92 h 2483"/>
                <a:gd name="T62" fmla="*/ 3457 w 3630"/>
                <a:gd name="T63" fmla="*/ 39 h 2483"/>
                <a:gd name="T64" fmla="*/ 3494 w 3630"/>
                <a:gd name="T65" fmla="*/ 2 h 2483"/>
                <a:gd name="T66" fmla="*/ 3565 w 3630"/>
                <a:gd name="T67" fmla="*/ 11 h 2483"/>
                <a:gd name="T68" fmla="*/ 3618 w 3630"/>
                <a:gd name="T69" fmla="*/ 65 h 2483"/>
                <a:gd name="T70" fmla="*/ 3630 w 3630"/>
                <a:gd name="T71" fmla="*/ 2367 h 2483"/>
                <a:gd name="T72" fmla="*/ 3604 w 3630"/>
                <a:gd name="T73" fmla="*/ 2440 h 2483"/>
                <a:gd name="T74" fmla="*/ 3540 w 3630"/>
                <a:gd name="T75" fmla="*/ 2481 h 2483"/>
                <a:gd name="T76" fmla="*/ 2579 w 3630"/>
                <a:gd name="T77" fmla="*/ 2481 h 2483"/>
                <a:gd name="T78" fmla="*/ 2514 w 3630"/>
                <a:gd name="T79" fmla="*/ 2440 h 2483"/>
                <a:gd name="T80" fmla="*/ 2488 w 3630"/>
                <a:gd name="T81" fmla="*/ 2367 h 2483"/>
                <a:gd name="T82" fmla="*/ 2501 w 3630"/>
                <a:gd name="T83" fmla="*/ 65 h 2483"/>
                <a:gd name="T84" fmla="*/ 2555 w 3630"/>
                <a:gd name="T85" fmla="*/ 11 h 2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0" h="2483">
                  <a:moveTo>
                    <a:pt x="117" y="1606"/>
                  </a:moveTo>
                  <a:lnTo>
                    <a:pt x="117" y="2367"/>
                  </a:lnTo>
                  <a:lnTo>
                    <a:pt x="2284" y="2367"/>
                  </a:lnTo>
                  <a:lnTo>
                    <a:pt x="2284" y="1606"/>
                  </a:lnTo>
                  <a:lnTo>
                    <a:pt x="117" y="1606"/>
                  </a:lnTo>
                  <a:close/>
                  <a:moveTo>
                    <a:pt x="117" y="1490"/>
                  </a:moveTo>
                  <a:lnTo>
                    <a:pt x="2284" y="1490"/>
                  </a:lnTo>
                  <a:lnTo>
                    <a:pt x="2310" y="1493"/>
                  </a:lnTo>
                  <a:lnTo>
                    <a:pt x="2334" y="1502"/>
                  </a:lnTo>
                  <a:lnTo>
                    <a:pt x="2356" y="1516"/>
                  </a:lnTo>
                  <a:lnTo>
                    <a:pt x="2375" y="1534"/>
                  </a:lnTo>
                  <a:lnTo>
                    <a:pt x="2388" y="1556"/>
                  </a:lnTo>
                  <a:lnTo>
                    <a:pt x="2397" y="1580"/>
                  </a:lnTo>
                  <a:lnTo>
                    <a:pt x="2400" y="1606"/>
                  </a:lnTo>
                  <a:lnTo>
                    <a:pt x="2400" y="2367"/>
                  </a:lnTo>
                  <a:lnTo>
                    <a:pt x="2397" y="2393"/>
                  </a:lnTo>
                  <a:lnTo>
                    <a:pt x="2388" y="2418"/>
                  </a:lnTo>
                  <a:lnTo>
                    <a:pt x="2375" y="2440"/>
                  </a:lnTo>
                  <a:lnTo>
                    <a:pt x="2356" y="2458"/>
                  </a:lnTo>
                  <a:lnTo>
                    <a:pt x="2334" y="2472"/>
                  </a:lnTo>
                  <a:lnTo>
                    <a:pt x="2310" y="2481"/>
                  </a:lnTo>
                  <a:lnTo>
                    <a:pt x="2284" y="2483"/>
                  </a:lnTo>
                  <a:lnTo>
                    <a:pt x="117" y="2483"/>
                  </a:lnTo>
                  <a:lnTo>
                    <a:pt x="90" y="2481"/>
                  </a:lnTo>
                  <a:lnTo>
                    <a:pt x="66" y="2472"/>
                  </a:lnTo>
                  <a:lnTo>
                    <a:pt x="44" y="2458"/>
                  </a:lnTo>
                  <a:lnTo>
                    <a:pt x="25" y="2440"/>
                  </a:lnTo>
                  <a:lnTo>
                    <a:pt x="12" y="2418"/>
                  </a:lnTo>
                  <a:lnTo>
                    <a:pt x="3" y="2393"/>
                  </a:lnTo>
                  <a:lnTo>
                    <a:pt x="0" y="2367"/>
                  </a:lnTo>
                  <a:lnTo>
                    <a:pt x="0" y="1606"/>
                  </a:lnTo>
                  <a:lnTo>
                    <a:pt x="3" y="1580"/>
                  </a:lnTo>
                  <a:lnTo>
                    <a:pt x="12" y="1556"/>
                  </a:lnTo>
                  <a:lnTo>
                    <a:pt x="25" y="1534"/>
                  </a:lnTo>
                  <a:lnTo>
                    <a:pt x="44" y="1516"/>
                  </a:lnTo>
                  <a:lnTo>
                    <a:pt x="66" y="1502"/>
                  </a:lnTo>
                  <a:lnTo>
                    <a:pt x="90" y="1493"/>
                  </a:lnTo>
                  <a:lnTo>
                    <a:pt x="117" y="1490"/>
                  </a:lnTo>
                  <a:close/>
                  <a:moveTo>
                    <a:pt x="117" y="438"/>
                  </a:moveTo>
                  <a:lnTo>
                    <a:pt x="117" y="1197"/>
                  </a:lnTo>
                  <a:lnTo>
                    <a:pt x="2284" y="1197"/>
                  </a:lnTo>
                  <a:lnTo>
                    <a:pt x="2284" y="438"/>
                  </a:lnTo>
                  <a:lnTo>
                    <a:pt x="117" y="438"/>
                  </a:lnTo>
                  <a:close/>
                  <a:moveTo>
                    <a:pt x="117" y="321"/>
                  </a:moveTo>
                  <a:lnTo>
                    <a:pt x="2284" y="321"/>
                  </a:lnTo>
                  <a:lnTo>
                    <a:pt x="2310" y="324"/>
                  </a:lnTo>
                  <a:lnTo>
                    <a:pt x="2334" y="333"/>
                  </a:lnTo>
                  <a:lnTo>
                    <a:pt x="2356" y="347"/>
                  </a:lnTo>
                  <a:lnTo>
                    <a:pt x="2375" y="365"/>
                  </a:lnTo>
                  <a:lnTo>
                    <a:pt x="2388" y="387"/>
                  </a:lnTo>
                  <a:lnTo>
                    <a:pt x="2397" y="411"/>
                  </a:lnTo>
                  <a:lnTo>
                    <a:pt x="2400" y="438"/>
                  </a:lnTo>
                  <a:lnTo>
                    <a:pt x="2400" y="1197"/>
                  </a:lnTo>
                  <a:lnTo>
                    <a:pt x="2397" y="1224"/>
                  </a:lnTo>
                  <a:lnTo>
                    <a:pt x="2388" y="1249"/>
                  </a:lnTo>
                  <a:lnTo>
                    <a:pt x="2375" y="1271"/>
                  </a:lnTo>
                  <a:lnTo>
                    <a:pt x="2356" y="1289"/>
                  </a:lnTo>
                  <a:lnTo>
                    <a:pt x="2334" y="1303"/>
                  </a:lnTo>
                  <a:lnTo>
                    <a:pt x="2310" y="1312"/>
                  </a:lnTo>
                  <a:lnTo>
                    <a:pt x="2284" y="1314"/>
                  </a:lnTo>
                  <a:lnTo>
                    <a:pt x="117" y="1314"/>
                  </a:lnTo>
                  <a:lnTo>
                    <a:pt x="90" y="1312"/>
                  </a:lnTo>
                  <a:lnTo>
                    <a:pt x="66" y="1303"/>
                  </a:lnTo>
                  <a:lnTo>
                    <a:pt x="44" y="1289"/>
                  </a:lnTo>
                  <a:lnTo>
                    <a:pt x="25" y="1271"/>
                  </a:lnTo>
                  <a:lnTo>
                    <a:pt x="12" y="1249"/>
                  </a:lnTo>
                  <a:lnTo>
                    <a:pt x="3" y="1224"/>
                  </a:lnTo>
                  <a:lnTo>
                    <a:pt x="0" y="1197"/>
                  </a:lnTo>
                  <a:lnTo>
                    <a:pt x="0" y="438"/>
                  </a:lnTo>
                  <a:lnTo>
                    <a:pt x="3" y="411"/>
                  </a:lnTo>
                  <a:lnTo>
                    <a:pt x="12" y="387"/>
                  </a:lnTo>
                  <a:lnTo>
                    <a:pt x="25" y="365"/>
                  </a:lnTo>
                  <a:lnTo>
                    <a:pt x="44" y="347"/>
                  </a:lnTo>
                  <a:lnTo>
                    <a:pt x="66" y="333"/>
                  </a:lnTo>
                  <a:lnTo>
                    <a:pt x="90" y="324"/>
                  </a:lnTo>
                  <a:lnTo>
                    <a:pt x="117" y="321"/>
                  </a:lnTo>
                  <a:close/>
                  <a:moveTo>
                    <a:pt x="2605" y="0"/>
                  </a:moveTo>
                  <a:lnTo>
                    <a:pt x="2624" y="2"/>
                  </a:lnTo>
                  <a:lnTo>
                    <a:pt x="2640" y="11"/>
                  </a:lnTo>
                  <a:lnTo>
                    <a:pt x="2652" y="23"/>
                  </a:lnTo>
                  <a:lnTo>
                    <a:pt x="2661" y="39"/>
                  </a:lnTo>
                  <a:lnTo>
                    <a:pt x="2665" y="58"/>
                  </a:lnTo>
                  <a:lnTo>
                    <a:pt x="2661" y="76"/>
                  </a:lnTo>
                  <a:lnTo>
                    <a:pt x="2652" y="92"/>
                  </a:lnTo>
                  <a:lnTo>
                    <a:pt x="2640" y="105"/>
                  </a:lnTo>
                  <a:lnTo>
                    <a:pt x="2624" y="113"/>
                  </a:lnTo>
                  <a:lnTo>
                    <a:pt x="2605" y="116"/>
                  </a:lnTo>
                  <a:lnTo>
                    <a:pt x="2605" y="2367"/>
                  </a:lnTo>
                  <a:lnTo>
                    <a:pt x="3513" y="2367"/>
                  </a:lnTo>
                  <a:lnTo>
                    <a:pt x="3513" y="116"/>
                  </a:lnTo>
                  <a:lnTo>
                    <a:pt x="3494" y="113"/>
                  </a:lnTo>
                  <a:lnTo>
                    <a:pt x="3479" y="105"/>
                  </a:lnTo>
                  <a:lnTo>
                    <a:pt x="3466" y="92"/>
                  </a:lnTo>
                  <a:lnTo>
                    <a:pt x="3457" y="76"/>
                  </a:lnTo>
                  <a:lnTo>
                    <a:pt x="3455" y="58"/>
                  </a:lnTo>
                  <a:lnTo>
                    <a:pt x="3457" y="39"/>
                  </a:lnTo>
                  <a:lnTo>
                    <a:pt x="3466" y="23"/>
                  </a:lnTo>
                  <a:lnTo>
                    <a:pt x="3479" y="11"/>
                  </a:lnTo>
                  <a:lnTo>
                    <a:pt x="3494" y="2"/>
                  </a:lnTo>
                  <a:lnTo>
                    <a:pt x="3513" y="0"/>
                  </a:lnTo>
                  <a:lnTo>
                    <a:pt x="3540" y="2"/>
                  </a:lnTo>
                  <a:lnTo>
                    <a:pt x="3565" y="11"/>
                  </a:lnTo>
                  <a:lnTo>
                    <a:pt x="3586" y="25"/>
                  </a:lnTo>
                  <a:lnTo>
                    <a:pt x="3604" y="43"/>
                  </a:lnTo>
                  <a:lnTo>
                    <a:pt x="3618" y="65"/>
                  </a:lnTo>
                  <a:lnTo>
                    <a:pt x="3628" y="90"/>
                  </a:lnTo>
                  <a:lnTo>
                    <a:pt x="3630" y="116"/>
                  </a:lnTo>
                  <a:lnTo>
                    <a:pt x="3630" y="2367"/>
                  </a:lnTo>
                  <a:lnTo>
                    <a:pt x="3628" y="2393"/>
                  </a:lnTo>
                  <a:lnTo>
                    <a:pt x="3618" y="2418"/>
                  </a:lnTo>
                  <a:lnTo>
                    <a:pt x="3604" y="2440"/>
                  </a:lnTo>
                  <a:lnTo>
                    <a:pt x="3586" y="2458"/>
                  </a:lnTo>
                  <a:lnTo>
                    <a:pt x="3565" y="2472"/>
                  </a:lnTo>
                  <a:lnTo>
                    <a:pt x="3540" y="2481"/>
                  </a:lnTo>
                  <a:lnTo>
                    <a:pt x="3513" y="2483"/>
                  </a:lnTo>
                  <a:lnTo>
                    <a:pt x="2605" y="2483"/>
                  </a:lnTo>
                  <a:lnTo>
                    <a:pt x="2579" y="2481"/>
                  </a:lnTo>
                  <a:lnTo>
                    <a:pt x="2555" y="2472"/>
                  </a:lnTo>
                  <a:lnTo>
                    <a:pt x="2532" y="2458"/>
                  </a:lnTo>
                  <a:lnTo>
                    <a:pt x="2514" y="2440"/>
                  </a:lnTo>
                  <a:lnTo>
                    <a:pt x="2501" y="2418"/>
                  </a:lnTo>
                  <a:lnTo>
                    <a:pt x="2492" y="2393"/>
                  </a:lnTo>
                  <a:lnTo>
                    <a:pt x="2488" y="2367"/>
                  </a:lnTo>
                  <a:lnTo>
                    <a:pt x="2488" y="116"/>
                  </a:lnTo>
                  <a:lnTo>
                    <a:pt x="2492" y="90"/>
                  </a:lnTo>
                  <a:lnTo>
                    <a:pt x="2501" y="65"/>
                  </a:lnTo>
                  <a:lnTo>
                    <a:pt x="2514" y="43"/>
                  </a:lnTo>
                  <a:lnTo>
                    <a:pt x="2532" y="25"/>
                  </a:lnTo>
                  <a:lnTo>
                    <a:pt x="2555" y="11"/>
                  </a:lnTo>
                  <a:lnTo>
                    <a:pt x="2579" y="2"/>
                  </a:lnTo>
                  <a:lnTo>
                    <a:pt x="260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64"/>
            <p:cNvSpPr>
              <a:spLocks noEditPoints="1"/>
            </p:cNvSpPr>
            <p:nvPr/>
          </p:nvSpPr>
          <p:spPr bwMode="auto">
            <a:xfrm>
              <a:off x="7710488" y="1903413"/>
              <a:ext cx="141288" cy="185738"/>
            </a:xfrm>
            <a:custGeom>
              <a:avLst/>
              <a:gdLst>
                <a:gd name="T0" fmla="*/ 115 w 708"/>
                <a:gd name="T1" fmla="*/ 413 h 936"/>
                <a:gd name="T2" fmla="*/ 152 w 708"/>
                <a:gd name="T3" fmla="*/ 435 h 936"/>
                <a:gd name="T4" fmla="*/ 177 w 708"/>
                <a:gd name="T5" fmla="*/ 476 h 936"/>
                <a:gd name="T6" fmla="*/ 187 w 708"/>
                <a:gd name="T7" fmla="*/ 526 h 936"/>
                <a:gd name="T8" fmla="*/ 185 w 708"/>
                <a:gd name="T9" fmla="*/ 846 h 936"/>
                <a:gd name="T10" fmla="*/ 167 w 708"/>
                <a:gd name="T11" fmla="*/ 892 h 936"/>
                <a:gd name="T12" fmla="*/ 135 w 708"/>
                <a:gd name="T13" fmla="*/ 924 h 936"/>
                <a:gd name="T14" fmla="*/ 93 w 708"/>
                <a:gd name="T15" fmla="*/ 936 h 936"/>
                <a:gd name="T16" fmla="*/ 52 w 708"/>
                <a:gd name="T17" fmla="*/ 924 h 936"/>
                <a:gd name="T18" fmla="*/ 20 w 708"/>
                <a:gd name="T19" fmla="*/ 892 h 936"/>
                <a:gd name="T20" fmla="*/ 2 w 708"/>
                <a:gd name="T21" fmla="*/ 846 h 936"/>
                <a:gd name="T22" fmla="*/ 0 w 708"/>
                <a:gd name="T23" fmla="*/ 526 h 936"/>
                <a:gd name="T24" fmla="*/ 9 w 708"/>
                <a:gd name="T25" fmla="*/ 476 h 936"/>
                <a:gd name="T26" fmla="*/ 34 w 708"/>
                <a:gd name="T27" fmla="*/ 435 h 936"/>
                <a:gd name="T28" fmla="*/ 71 w 708"/>
                <a:gd name="T29" fmla="*/ 413 h 936"/>
                <a:gd name="T30" fmla="*/ 354 w 708"/>
                <a:gd name="T31" fmla="*/ 292 h 936"/>
                <a:gd name="T32" fmla="*/ 395 w 708"/>
                <a:gd name="T33" fmla="*/ 304 h 936"/>
                <a:gd name="T34" fmla="*/ 427 w 708"/>
                <a:gd name="T35" fmla="*/ 336 h 936"/>
                <a:gd name="T36" fmla="*/ 446 w 708"/>
                <a:gd name="T37" fmla="*/ 383 h 936"/>
                <a:gd name="T38" fmla="*/ 448 w 708"/>
                <a:gd name="T39" fmla="*/ 818 h 936"/>
                <a:gd name="T40" fmla="*/ 438 w 708"/>
                <a:gd name="T41" fmla="*/ 870 h 936"/>
                <a:gd name="T42" fmla="*/ 413 w 708"/>
                <a:gd name="T43" fmla="*/ 910 h 936"/>
                <a:gd name="T44" fmla="*/ 375 w 708"/>
                <a:gd name="T45" fmla="*/ 933 h 936"/>
                <a:gd name="T46" fmla="*/ 332 w 708"/>
                <a:gd name="T47" fmla="*/ 933 h 936"/>
                <a:gd name="T48" fmla="*/ 295 w 708"/>
                <a:gd name="T49" fmla="*/ 910 h 936"/>
                <a:gd name="T50" fmla="*/ 270 w 708"/>
                <a:gd name="T51" fmla="*/ 870 h 936"/>
                <a:gd name="T52" fmla="*/ 260 w 708"/>
                <a:gd name="T53" fmla="*/ 818 h 936"/>
                <a:gd name="T54" fmla="*/ 263 w 708"/>
                <a:gd name="T55" fmla="*/ 383 h 936"/>
                <a:gd name="T56" fmla="*/ 281 w 708"/>
                <a:gd name="T57" fmla="*/ 336 h 936"/>
                <a:gd name="T58" fmla="*/ 312 w 708"/>
                <a:gd name="T59" fmla="*/ 304 h 936"/>
                <a:gd name="T60" fmla="*/ 354 w 708"/>
                <a:gd name="T61" fmla="*/ 292 h 936"/>
                <a:gd name="T62" fmla="*/ 636 w 708"/>
                <a:gd name="T63" fmla="*/ 3 h 936"/>
                <a:gd name="T64" fmla="*/ 673 w 708"/>
                <a:gd name="T65" fmla="*/ 26 h 936"/>
                <a:gd name="T66" fmla="*/ 699 w 708"/>
                <a:gd name="T67" fmla="*/ 66 h 936"/>
                <a:gd name="T68" fmla="*/ 708 w 708"/>
                <a:gd name="T69" fmla="*/ 117 h 936"/>
                <a:gd name="T70" fmla="*/ 705 w 708"/>
                <a:gd name="T71" fmla="*/ 846 h 936"/>
                <a:gd name="T72" fmla="*/ 688 w 708"/>
                <a:gd name="T73" fmla="*/ 892 h 936"/>
                <a:gd name="T74" fmla="*/ 656 w 708"/>
                <a:gd name="T75" fmla="*/ 924 h 936"/>
                <a:gd name="T76" fmla="*/ 614 w 708"/>
                <a:gd name="T77" fmla="*/ 936 h 936"/>
                <a:gd name="T78" fmla="*/ 573 w 708"/>
                <a:gd name="T79" fmla="*/ 924 h 936"/>
                <a:gd name="T80" fmla="*/ 541 w 708"/>
                <a:gd name="T81" fmla="*/ 892 h 936"/>
                <a:gd name="T82" fmla="*/ 523 w 708"/>
                <a:gd name="T83" fmla="*/ 846 h 936"/>
                <a:gd name="T84" fmla="*/ 520 w 708"/>
                <a:gd name="T85" fmla="*/ 117 h 936"/>
                <a:gd name="T86" fmla="*/ 530 w 708"/>
                <a:gd name="T87" fmla="*/ 66 h 936"/>
                <a:gd name="T88" fmla="*/ 556 w 708"/>
                <a:gd name="T89" fmla="*/ 26 h 936"/>
                <a:gd name="T90" fmla="*/ 593 w 708"/>
                <a:gd name="T91" fmla="*/ 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936">
                  <a:moveTo>
                    <a:pt x="93" y="410"/>
                  </a:moveTo>
                  <a:lnTo>
                    <a:pt x="115" y="413"/>
                  </a:lnTo>
                  <a:lnTo>
                    <a:pt x="135" y="422"/>
                  </a:lnTo>
                  <a:lnTo>
                    <a:pt x="152" y="435"/>
                  </a:lnTo>
                  <a:lnTo>
                    <a:pt x="167" y="454"/>
                  </a:lnTo>
                  <a:lnTo>
                    <a:pt x="177" y="476"/>
                  </a:lnTo>
                  <a:lnTo>
                    <a:pt x="185" y="500"/>
                  </a:lnTo>
                  <a:lnTo>
                    <a:pt x="187" y="526"/>
                  </a:lnTo>
                  <a:lnTo>
                    <a:pt x="187" y="818"/>
                  </a:lnTo>
                  <a:lnTo>
                    <a:pt x="185" y="846"/>
                  </a:lnTo>
                  <a:lnTo>
                    <a:pt x="177" y="870"/>
                  </a:lnTo>
                  <a:lnTo>
                    <a:pt x="167" y="892"/>
                  </a:lnTo>
                  <a:lnTo>
                    <a:pt x="152" y="910"/>
                  </a:lnTo>
                  <a:lnTo>
                    <a:pt x="135" y="924"/>
                  </a:lnTo>
                  <a:lnTo>
                    <a:pt x="115" y="933"/>
                  </a:lnTo>
                  <a:lnTo>
                    <a:pt x="93" y="936"/>
                  </a:lnTo>
                  <a:lnTo>
                    <a:pt x="71" y="933"/>
                  </a:lnTo>
                  <a:lnTo>
                    <a:pt x="52" y="924"/>
                  </a:lnTo>
                  <a:lnTo>
                    <a:pt x="34" y="910"/>
                  </a:lnTo>
                  <a:lnTo>
                    <a:pt x="20" y="892"/>
                  </a:lnTo>
                  <a:lnTo>
                    <a:pt x="9" y="870"/>
                  </a:lnTo>
                  <a:lnTo>
                    <a:pt x="2" y="846"/>
                  </a:lnTo>
                  <a:lnTo>
                    <a:pt x="0" y="818"/>
                  </a:lnTo>
                  <a:lnTo>
                    <a:pt x="0" y="526"/>
                  </a:lnTo>
                  <a:lnTo>
                    <a:pt x="2" y="500"/>
                  </a:lnTo>
                  <a:lnTo>
                    <a:pt x="9" y="476"/>
                  </a:lnTo>
                  <a:lnTo>
                    <a:pt x="20" y="454"/>
                  </a:lnTo>
                  <a:lnTo>
                    <a:pt x="34" y="435"/>
                  </a:lnTo>
                  <a:lnTo>
                    <a:pt x="52" y="422"/>
                  </a:lnTo>
                  <a:lnTo>
                    <a:pt x="71" y="413"/>
                  </a:lnTo>
                  <a:lnTo>
                    <a:pt x="93" y="410"/>
                  </a:lnTo>
                  <a:close/>
                  <a:moveTo>
                    <a:pt x="354" y="292"/>
                  </a:moveTo>
                  <a:lnTo>
                    <a:pt x="375" y="295"/>
                  </a:lnTo>
                  <a:lnTo>
                    <a:pt x="395" y="304"/>
                  </a:lnTo>
                  <a:lnTo>
                    <a:pt x="413" y="319"/>
                  </a:lnTo>
                  <a:lnTo>
                    <a:pt x="427" y="336"/>
                  </a:lnTo>
                  <a:lnTo>
                    <a:pt x="438" y="358"/>
                  </a:lnTo>
                  <a:lnTo>
                    <a:pt x="446" y="383"/>
                  </a:lnTo>
                  <a:lnTo>
                    <a:pt x="448" y="410"/>
                  </a:lnTo>
                  <a:lnTo>
                    <a:pt x="448" y="818"/>
                  </a:lnTo>
                  <a:lnTo>
                    <a:pt x="446" y="846"/>
                  </a:lnTo>
                  <a:lnTo>
                    <a:pt x="438" y="870"/>
                  </a:lnTo>
                  <a:lnTo>
                    <a:pt x="427" y="892"/>
                  </a:lnTo>
                  <a:lnTo>
                    <a:pt x="413" y="910"/>
                  </a:lnTo>
                  <a:lnTo>
                    <a:pt x="395" y="924"/>
                  </a:lnTo>
                  <a:lnTo>
                    <a:pt x="375" y="933"/>
                  </a:lnTo>
                  <a:lnTo>
                    <a:pt x="354" y="936"/>
                  </a:lnTo>
                  <a:lnTo>
                    <a:pt x="332" y="933"/>
                  </a:lnTo>
                  <a:lnTo>
                    <a:pt x="312" y="924"/>
                  </a:lnTo>
                  <a:lnTo>
                    <a:pt x="295" y="910"/>
                  </a:lnTo>
                  <a:lnTo>
                    <a:pt x="281" y="892"/>
                  </a:lnTo>
                  <a:lnTo>
                    <a:pt x="270" y="870"/>
                  </a:lnTo>
                  <a:lnTo>
                    <a:pt x="263" y="846"/>
                  </a:lnTo>
                  <a:lnTo>
                    <a:pt x="260" y="818"/>
                  </a:lnTo>
                  <a:lnTo>
                    <a:pt x="260" y="410"/>
                  </a:lnTo>
                  <a:lnTo>
                    <a:pt x="263" y="383"/>
                  </a:lnTo>
                  <a:lnTo>
                    <a:pt x="270" y="358"/>
                  </a:lnTo>
                  <a:lnTo>
                    <a:pt x="281" y="336"/>
                  </a:lnTo>
                  <a:lnTo>
                    <a:pt x="295" y="319"/>
                  </a:lnTo>
                  <a:lnTo>
                    <a:pt x="312" y="304"/>
                  </a:lnTo>
                  <a:lnTo>
                    <a:pt x="332" y="295"/>
                  </a:lnTo>
                  <a:lnTo>
                    <a:pt x="354" y="292"/>
                  </a:lnTo>
                  <a:close/>
                  <a:moveTo>
                    <a:pt x="614" y="0"/>
                  </a:moveTo>
                  <a:lnTo>
                    <a:pt x="636" y="3"/>
                  </a:lnTo>
                  <a:lnTo>
                    <a:pt x="656" y="12"/>
                  </a:lnTo>
                  <a:lnTo>
                    <a:pt x="673" y="26"/>
                  </a:lnTo>
                  <a:lnTo>
                    <a:pt x="688" y="44"/>
                  </a:lnTo>
                  <a:lnTo>
                    <a:pt x="699" y="66"/>
                  </a:lnTo>
                  <a:lnTo>
                    <a:pt x="705" y="91"/>
                  </a:lnTo>
                  <a:lnTo>
                    <a:pt x="708" y="117"/>
                  </a:lnTo>
                  <a:lnTo>
                    <a:pt x="708" y="818"/>
                  </a:lnTo>
                  <a:lnTo>
                    <a:pt x="705" y="846"/>
                  </a:lnTo>
                  <a:lnTo>
                    <a:pt x="699" y="870"/>
                  </a:lnTo>
                  <a:lnTo>
                    <a:pt x="688" y="892"/>
                  </a:lnTo>
                  <a:lnTo>
                    <a:pt x="673" y="910"/>
                  </a:lnTo>
                  <a:lnTo>
                    <a:pt x="656" y="924"/>
                  </a:lnTo>
                  <a:lnTo>
                    <a:pt x="636" y="933"/>
                  </a:lnTo>
                  <a:lnTo>
                    <a:pt x="614" y="936"/>
                  </a:lnTo>
                  <a:lnTo>
                    <a:pt x="593" y="933"/>
                  </a:lnTo>
                  <a:lnTo>
                    <a:pt x="573" y="924"/>
                  </a:lnTo>
                  <a:lnTo>
                    <a:pt x="556" y="910"/>
                  </a:lnTo>
                  <a:lnTo>
                    <a:pt x="541" y="892"/>
                  </a:lnTo>
                  <a:lnTo>
                    <a:pt x="530" y="870"/>
                  </a:lnTo>
                  <a:lnTo>
                    <a:pt x="523" y="846"/>
                  </a:lnTo>
                  <a:lnTo>
                    <a:pt x="520" y="818"/>
                  </a:lnTo>
                  <a:lnTo>
                    <a:pt x="520" y="117"/>
                  </a:lnTo>
                  <a:lnTo>
                    <a:pt x="523" y="91"/>
                  </a:lnTo>
                  <a:lnTo>
                    <a:pt x="530" y="66"/>
                  </a:lnTo>
                  <a:lnTo>
                    <a:pt x="541" y="44"/>
                  </a:lnTo>
                  <a:lnTo>
                    <a:pt x="556" y="26"/>
                  </a:lnTo>
                  <a:lnTo>
                    <a:pt x="573" y="12"/>
                  </a:lnTo>
                  <a:lnTo>
                    <a:pt x="593" y="3"/>
                  </a:lnTo>
                  <a:lnTo>
                    <a:pt x="614"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65"/>
            <p:cNvSpPr>
              <a:spLocks noEditPoints="1"/>
            </p:cNvSpPr>
            <p:nvPr/>
          </p:nvSpPr>
          <p:spPr bwMode="auto">
            <a:xfrm>
              <a:off x="7693026" y="1531938"/>
              <a:ext cx="146050" cy="325438"/>
            </a:xfrm>
            <a:custGeom>
              <a:avLst/>
              <a:gdLst>
                <a:gd name="T0" fmla="*/ 286 w 730"/>
                <a:gd name="T1" fmla="*/ 93 h 1637"/>
                <a:gd name="T2" fmla="*/ 311 w 730"/>
                <a:gd name="T3" fmla="*/ 114 h 1637"/>
                <a:gd name="T4" fmla="*/ 321 w 730"/>
                <a:gd name="T5" fmla="*/ 146 h 1637"/>
                <a:gd name="T6" fmla="*/ 318 w 730"/>
                <a:gd name="T7" fmla="*/ 1596 h 1637"/>
                <a:gd name="T8" fmla="*/ 297 w 730"/>
                <a:gd name="T9" fmla="*/ 1625 h 1637"/>
                <a:gd name="T10" fmla="*/ 262 w 730"/>
                <a:gd name="T11" fmla="*/ 1637 h 1637"/>
                <a:gd name="T12" fmla="*/ 228 w 730"/>
                <a:gd name="T13" fmla="*/ 1625 h 1637"/>
                <a:gd name="T14" fmla="*/ 207 w 730"/>
                <a:gd name="T15" fmla="*/ 1596 h 1637"/>
                <a:gd name="T16" fmla="*/ 204 w 730"/>
                <a:gd name="T17" fmla="*/ 287 h 1637"/>
                <a:gd name="T18" fmla="*/ 84 w 730"/>
                <a:gd name="T19" fmla="*/ 403 h 1637"/>
                <a:gd name="T20" fmla="*/ 48 w 730"/>
                <a:gd name="T21" fmla="*/ 409 h 1637"/>
                <a:gd name="T22" fmla="*/ 16 w 730"/>
                <a:gd name="T23" fmla="*/ 392 h 1637"/>
                <a:gd name="T24" fmla="*/ 0 w 730"/>
                <a:gd name="T25" fmla="*/ 359 h 1637"/>
                <a:gd name="T26" fmla="*/ 5 w 730"/>
                <a:gd name="T27" fmla="*/ 325 h 1637"/>
                <a:gd name="T28" fmla="*/ 221 w 730"/>
                <a:gd name="T29" fmla="*/ 105 h 1637"/>
                <a:gd name="T30" fmla="*/ 251 w 730"/>
                <a:gd name="T31" fmla="*/ 90 h 1637"/>
                <a:gd name="T32" fmla="*/ 468 w 730"/>
                <a:gd name="T33" fmla="*/ 0 h 1637"/>
                <a:gd name="T34" fmla="*/ 502 w 730"/>
                <a:gd name="T35" fmla="*/ 11 h 1637"/>
                <a:gd name="T36" fmla="*/ 523 w 730"/>
                <a:gd name="T37" fmla="*/ 40 h 1637"/>
                <a:gd name="T38" fmla="*/ 526 w 730"/>
                <a:gd name="T39" fmla="*/ 1350 h 1637"/>
                <a:gd name="T40" fmla="*/ 646 w 730"/>
                <a:gd name="T41" fmla="*/ 1234 h 1637"/>
                <a:gd name="T42" fmla="*/ 681 w 730"/>
                <a:gd name="T43" fmla="*/ 1228 h 1637"/>
                <a:gd name="T44" fmla="*/ 713 w 730"/>
                <a:gd name="T45" fmla="*/ 1245 h 1637"/>
                <a:gd name="T46" fmla="*/ 730 w 730"/>
                <a:gd name="T47" fmla="*/ 1278 h 1637"/>
                <a:gd name="T48" fmla="*/ 724 w 730"/>
                <a:gd name="T49" fmla="*/ 1312 h 1637"/>
                <a:gd name="T50" fmla="*/ 508 w 730"/>
                <a:gd name="T51" fmla="*/ 1532 h 1637"/>
                <a:gd name="T52" fmla="*/ 482 w 730"/>
                <a:gd name="T53" fmla="*/ 1547 h 1637"/>
                <a:gd name="T54" fmla="*/ 459 w 730"/>
                <a:gd name="T55" fmla="*/ 1549 h 1637"/>
                <a:gd name="T56" fmla="*/ 443 w 730"/>
                <a:gd name="T57" fmla="*/ 1544 h 1637"/>
                <a:gd name="T58" fmla="*/ 418 w 730"/>
                <a:gd name="T59" fmla="*/ 1523 h 1637"/>
                <a:gd name="T60" fmla="*/ 408 w 730"/>
                <a:gd name="T61" fmla="*/ 1491 h 1637"/>
                <a:gd name="T62" fmla="*/ 412 w 730"/>
                <a:gd name="T63" fmla="*/ 40 h 1637"/>
                <a:gd name="T64" fmla="*/ 432 w 730"/>
                <a:gd name="T65" fmla="*/ 11 h 1637"/>
                <a:gd name="T66" fmla="*/ 468 w 730"/>
                <a:gd name="T67" fmla="*/ 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0" h="1637">
                  <a:moveTo>
                    <a:pt x="268" y="89"/>
                  </a:moveTo>
                  <a:lnTo>
                    <a:pt x="286" y="93"/>
                  </a:lnTo>
                  <a:lnTo>
                    <a:pt x="299" y="102"/>
                  </a:lnTo>
                  <a:lnTo>
                    <a:pt x="311" y="114"/>
                  </a:lnTo>
                  <a:lnTo>
                    <a:pt x="318" y="129"/>
                  </a:lnTo>
                  <a:lnTo>
                    <a:pt x="321" y="146"/>
                  </a:lnTo>
                  <a:lnTo>
                    <a:pt x="321" y="1578"/>
                  </a:lnTo>
                  <a:lnTo>
                    <a:pt x="318" y="1596"/>
                  </a:lnTo>
                  <a:lnTo>
                    <a:pt x="309" y="1613"/>
                  </a:lnTo>
                  <a:lnTo>
                    <a:pt x="297" y="1625"/>
                  </a:lnTo>
                  <a:lnTo>
                    <a:pt x="281" y="1634"/>
                  </a:lnTo>
                  <a:lnTo>
                    <a:pt x="262" y="1637"/>
                  </a:lnTo>
                  <a:lnTo>
                    <a:pt x="244" y="1634"/>
                  </a:lnTo>
                  <a:lnTo>
                    <a:pt x="228" y="1625"/>
                  </a:lnTo>
                  <a:lnTo>
                    <a:pt x="215" y="1613"/>
                  </a:lnTo>
                  <a:lnTo>
                    <a:pt x="207" y="1596"/>
                  </a:lnTo>
                  <a:lnTo>
                    <a:pt x="204" y="1578"/>
                  </a:lnTo>
                  <a:lnTo>
                    <a:pt x="204" y="287"/>
                  </a:lnTo>
                  <a:lnTo>
                    <a:pt x="98" y="392"/>
                  </a:lnTo>
                  <a:lnTo>
                    <a:pt x="84" y="403"/>
                  </a:lnTo>
                  <a:lnTo>
                    <a:pt x="66" y="409"/>
                  </a:lnTo>
                  <a:lnTo>
                    <a:pt x="48" y="409"/>
                  </a:lnTo>
                  <a:lnTo>
                    <a:pt x="32" y="403"/>
                  </a:lnTo>
                  <a:lnTo>
                    <a:pt x="16" y="392"/>
                  </a:lnTo>
                  <a:lnTo>
                    <a:pt x="5" y="377"/>
                  </a:lnTo>
                  <a:lnTo>
                    <a:pt x="0" y="359"/>
                  </a:lnTo>
                  <a:lnTo>
                    <a:pt x="0" y="342"/>
                  </a:lnTo>
                  <a:lnTo>
                    <a:pt x="5" y="325"/>
                  </a:lnTo>
                  <a:lnTo>
                    <a:pt x="16" y="310"/>
                  </a:lnTo>
                  <a:lnTo>
                    <a:pt x="221" y="105"/>
                  </a:lnTo>
                  <a:lnTo>
                    <a:pt x="235" y="94"/>
                  </a:lnTo>
                  <a:lnTo>
                    <a:pt x="251" y="90"/>
                  </a:lnTo>
                  <a:lnTo>
                    <a:pt x="268" y="89"/>
                  </a:lnTo>
                  <a:close/>
                  <a:moveTo>
                    <a:pt x="468" y="0"/>
                  </a:moveTo>
                  <a:lnTo>
                    <a:pt x="485" y="3"/>
                  </a:lnTo>
                  <a:lnTo>
                    <a:pt x="502" y="11"/>
                  </a:lnTo>
                  <a:lnTo>
                    <a:pt x="514" y="24"/>
                  </a:lnTo>
                  <a:lnTo>
                    <a:pt x="523" y="40"/>
                  </a:lnTo>
                  <a:lnTo>
                    <a:pt x="526" y="58"/>
                  </a:lnTo>
                  <a:lnTo>
                    <a:pt x="526" y="1350"/>
                  </a:lnTo>
                  <a:lnTo>
                    <a:pt x="631" y="1245"/>
                  </a:lnTo>
                  <a:lnTo>
                    <a:pt x="646" y="1234"/>
                  </a:lnTo>
                  <a:lnTo>
                    <a:pt x="664" y="1228"/>
                  </a:lnTo>
                  <a:lnTo>
                    <a:pt x="681" y="1228"/>
                  </a:lnTo>
                  <a:lnTo>
                    <a:pt x="698" y="1234"/>
                  </a:lnTo>
                  <a:lnTo>
                    <a:pt x="713" y="1245"/>
                  </a:lnTo>
                  <a:lnTo>
                    <a:pt x="724" y="1260"/>
                  </a:lnTo>
                  <a:lnTo>
                    <a:pt x="730" y="1278"/>
                  </a:lnTo>
                  <a:lnTo>
                    <a:pt x="730" y="1294"/>
                  </a:lnTo>
                  <a:lnTo>
                    <a:pt x="724" y="1312"/>
                  </a:lnTo>
                  <a:lnTo>
                    <a:pt x="713" y="1327"/>
                  </a:lnTo>
                  <a:lnTo>
                    <a:pt x="508" y="1532"/>
                  </a:lnTo>
                  <a:lnTo>
                    <a:pt x="495" y="1541"/>
                  </a:lnTo>
                  <a:lnTo>
                    <a:pt x="482" y="1547"/>
                  </a:lnTo>
                  <a:lnTo>
                    <a:pt x="468" y="1549"/>
                  </a:lnTo>
                  <a:lnTo>
                    <a:pt x="459" y="1549"/>
                  </a:lnTo>
                  <a:lnTo>
                    <a:pt x="452" y="1547"/>
                  </a:lnTo>
                  <a:lnTo>
                    <a:pt x="443" y="1544"/>
                  </a:lnTo>
                  <a:lnTo>
                    <a:pt x="429" y="1535"/>
                  </a:lnTo>
                  <a:lnTo>
                    <a:pt x="418" y="1523"/>
                  </a:lnTo>
                  <a:lnTo>
                    <a:pt x="412" y="1507"/>
                  </a:lnTo>
                  <a:lnTo>
                    <a:pt x="408" y="1491"/>
                  </a:lnTo>
                  <a:lnTo>
                    <a:pt x="408" y="58"/>
                  </a:lnTo>
                  <a:lnTo>
                    <a:pt x="412" y="40"/>
                  </a:lnTo>
                  <a:lnTo>
                    <a:pt x="420" y="24"/>
                  </a:lnTo>
                  <a:lnTo>
                    <a:pt x="432" y="11"/>
                  </a:lnTo>
                  <a:lnTo>
                    <a:pt x="449" y="3"/>
                  </a:lnTo>
                  <a:lnTo>
                    <a:pt x="468"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66"/>
            <p:cNvSpPr>
              <a:spLocks noEditPoints="1"/>
            </p:cNvSpPr>
            <p:nvPr/>
          </p:nvSpPr>
          <p:spPr bwMode="auto">
            <a:xfrm>
              <a:off x="7229476" y="1758951"/>
              <a:ext cx="376238" cy="301625"/>
            </a:xfrm>
            <a:custGeom>
              <a:avLst/>
              <a:gdLst>
                <a:gd name="T0" fmla="*/ 1826 w 1897"/>
                <a:gd name="T1" fmla="*/ 1353 h 1525"/>
                <a:gd name="T2" fmla="*/ 1884 w 1897"/>
                <a:gd name="T3" fmla="*/ 1395 h 1525"/>
                <a:gd name="T4" fmla="*/ 1894 w 1897"/>
                <a:gd name="T5" fmla="*/ 1457 h 1525"/>
                <a:gd name="T6" fmla="*/ 1862 w 1897"/>
                <a:gd name="T7" fmla="*/ 1506 h 1525"/>
                <a:gd name="T8" fmla="*/ 1800 w 1897"/>
                <a:gd name="T9" fmla="*/ 1525 h 1525"/>
                <a:gd name="T10" fmla="*/ 1049 w 1897"/>
                <a:gd name="T11" fmla="*/ 1513 h 1525"/>
                <a:gd name="T12" fmla="*/ 1005 w 1897"/>
                <a:gd name="T13" fmla="*/ 1461 h 1525"/>
                <a:gd name="T14" fmla="*/ 1011 w 1897"/>
                <a:gd name="T15" fmla="*/ 1399 h 1525"/>
                <a:gd name="T16" fmla="*/ 1055 w 1897"/>
                <a:gd name="T17" fmla="*/ 1358 h 1525"/>
                <a:gd name="T18" fmla="*/ 908 w 1897"/>
                <a:gd name="T19" fmla="*/ 175 h 1525"/>
                <a:gd name="T20" fmla="*/ 860 w 1897"/>
                <a:gd name="T21" fmla="*/ 199 h 1525"/>
                <a:gd name="T22" fmla="*/ 852 w 1897"/>
                <a:gd name="T23" fmla="*/ 252 h 1525"/>
                <a:gd name="T24" fmla="*/ 889 w 1897"/>
                <a:gd name="T25" fmla="*/ 289 h 1525"/>
                <a:gd name="T26" fmla="*/ 1657 w 1897"/>
                <a:gd name="T27" fmla="*/ 289 h 1525"/>
                <a:gd name="T28" fmla="*/ 1695 w 1897"/>
                <a:gd name="T29" fmla="*/ 252 h 1525"/>
                <a:gd name="T30" fmla="*/ 1686 w 1897"/>
                <a:gd name="T31" fmla="*/ 199 h 1525"/>
                <a:gd name="T32" fmla="*/ 1640 w 1897"/>
                <a:gd name="T33" fmla="*/ 175 h 1525"/>
                <a:gd name="T34" fmla="*/ 684 w 1897"/>
                <a:gd name="T35" fmla="*/ 178 h 1525"/>
                <a:gd name="T36" fmla="*/ 647 w 1897"/>
                <a:gd name="T37" fmla="*/ 216 h 1525"/>
                <a:gd name="T38" fmla="*/ 655 w 1897"/>
                <a:gd name="T39" fmla="*/ 268 h 1525"/>
                <a:gd name="T40" fmla="*/ 702 w 1897"/>
                <a:gd name="T41" fmla="*/ 292 h 1525"/>
                <a:gd name="T42" fmla="*/ 749 w 1897"/>
                <a:gd name="T43" fmla="*/ 268 h 1525"/>
                <a:gd name="T44" fmla="*/ 758 w 1897"/>
                <a:gd name="T45" fmla="*/ 216 h 1525"/>
                <a:gd name="T46" fmla="*/ 721 w 1897"/>
                <a:gd name="T47" fmla="*/ 178 h 1525"/>
                <a:gd name="T48" fmla="*/ 420 w 1897"/>
                <a:gd name="T49" fmla="*/ 178 h 1525"/>
                <a:gd name="T50" fmla="*/ 384 w 1897"/>
                <a:gd name="T51" fmla="*/ 216 h 1525"/>
                <a:gd name="T52" fmla="*/ 392 w 1897"/>
                <a:gd name="T53" fmla="*/ 268 h 1525"/>
                <a:gd name="T54" fmla="*/ 439 w 1897"/>
                <a:gd name="T55" fmla="*/ 292 h 1525"/>
                <a:gd name="T56" fmla="*/ 486 w 1897"/>
                <a:gd name="T57" fmla="*/ 268 h 1525"/>
                <a:gd name="T58" fmla="*/ 494 w 1897"/>
                <a:gd name="T59" fmla="*/ 216 h 1525"/>
                <a:gd name="T60" fmla="*/ 458 w 1897"/>
                <a:gd name="T61" fmla="*/ 178 h 1525"/>
                <a:gd name="T62" fmla="*/ 157 w 1897"/>
                <a:gd name="T63" fmla="*/ 178 h 1525"/>
                <a:gd name="T64" fmla="*/ 120 w 1897"/>
                <a:gd name="T65" fmla="*/ 216 h 1525"/>
                <a:gd name="T66" fmla="*/ 129 w 1897"/>
                <a:gd name="T67" fmla="*/ 268 h 1525"/>
                <a:gd name="T68" fmla="*/ 176 w 1897"/>
                <a:gd name="T69" fmla="*/ 292 h 1525"/>
                <a:gd name="T70" fmla="*/ 222 w 1897"/>
                <a:gd name="T71" fmla="*/ 268 h 1525"/>
                <a:gd name="T72" fmla="*/ 231 w 1897"/>
                <a:gd name="T73" fmla="*/ 216 h 1525"/>
                <a:gd name="T74" fmla="*/ 193 w 1897"/>
                <a:gd name="T75" fmla="*/ 178 h 1525"/>
                <a:gd name="T76" fmla="*/ 1756 w 1897"/>
                <a:gd name="T77" fmla="*/ 0 h 1525"/>
                <a:gd name="T78" fmla="*/ 1804 w 1897"/>
                <a:gd name="T79" fmla="*/ 23 h 1525"/>
                <a:gd name="T80" fmla="*/ 1815 w 1897"/>
                <a:gd name="T81" fmla="*/ 409 h 1525"/>
                <a:gd name="T82" fmla="*/ 1790 w 1897"/>
                <a:gd name="T83" fmla="*/ 456 h 1525"/>
                <a:gd name="T84" fmla="*/ 58 w 1897"/>
                <a:gd name="T85" fmla="*/ 467 h 1525"/>
                <a:gd name="T86" fmla="*/ 11 w 1897"/>
                <a:gd name="T87" fmla="*/ 443 h 1525"/>
                <a:gd name="T88" fmla="*/ 0 w 1897"/>
                <a:gd name="T89" fmla="*/ 59 h 1525"/>
                <a:gd name="T90" fmla="*/ 24 w 1897"/>
                <a:gd name="T91" fmla="*/ 11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7" h="1525">
                  <a:moveTo>
                    <a:pt x="1097" y="1350"/>
                  </a:moveTo>
                  <a:lnTo>
                    <a:pt x="1800" y="1350"/>
                  </a:lnTo>
                  <a:lnTo>
                    <a:pt x="1826" y="1353"/>
                  </a:lnTo>
                  <a:lnTo>
                    <a:pt x="1849" y="1363"/>
                  </a:lnTo>
                  <a:lnTo>
                    <a:pt x="1869" y="1376"/>
                  </a:lnTo>
                  <a:lnTo>
                    <a:pt x="1884" y="1395"/>
                  </a:lnTo>
                  <a:lnTo>
                    <a:pt x="1893" y="1416"/>
                  </a:lnTo>
                  <a:lnTo>
                    <a:pt x="1897" y="1438"/>
                  </a:lnTo>
                  <a:lnTo>
                    <a:pt x="1894" y="1457"/>
                  </a:lnTo>
                  <a:lnTo>
                    <a:pt x="1887" y="1476"/>
                  </a:lnTo>
                  <a:lnTo>
                    <a:pt x="1876" y="1491"/>
                  </a:lnTo>
                  <a:lnTo>
                    <a:pt x="1862" y="1506"/>
                  </a:lnTo>
                  <a:lnTo>
                    <a:pt x="1843" y="1517"/>
                  </a:lnTo>
                  <a:lnTo>
                    <a:pt x="1823" y="1523"/>
                  </a:lnTo>
                  <a:lnTo>
                    <a:pt x="1800" y="1525"/>
                  </a:lnTo>
                  <a:lnTo>
                    <a:pt x="1097" y="1525"/>
                  </a:lnTo>
                  <a:lnTo>
                    <a:pt x="1072" y="1522"/>
                  </a:lnTo>
                  <a:lnTo>
                    <a:pt x="1049" y="1513"/>
                  </a:lnTo>
                  <a:lnTo>
                    <a:pt x="1030" y="1499"/>
                  </a:lnTo>
                  <a:lnTo>
                    <a:pt x="1015" y="1481"/>
                  </a:lnTo>
                  <a:lnTo>
                    <a:pt x="1005" y="1461"/>
                  </a:lnTo>
                  <a:lnTo>
                    <a:pt x="1001" y="1438"/>
                  </a:lnTo>
                  <a:lnTo>
                    <a:pt x="1004" y="1418"/>
                  </a:lnTo>
                  <a:lnTo>
                    <a:pt x="1011" y="1399"/>
                  </a:lnTo>
                  <a:lnTo>
                    <a:pt x="1022" y="1383"/>
                  </a:lnTo>
                  <a:lnTo>
                    <a:pt x="1038" y="1369"/>
                  </a:lnTo>
                  <a:lnTo>
                    <a:pt x="1055" y="1358"/>
                  </a:lnTo>
                  <a:lnTo>
                    <a:pt x="1076" y="1352"/>
                  </a:lnTo>
                  <a:lnTo>
                    <a:pt x="1097" y="1350"/>
                  </a:lnTo>
                  <a:close/>
                  <a:moveTo>
                    <a:pt x="908" y="175"/>
                  </a:moveTo>
                  <a:lnTo>
                    <a:pt x="889" y="178"/>
                  </a:lnTo>
                  <a:lnTo>
                    <a:pt x="873" y="186"/>
                  </a:lnTo>
                  <a:lnTo>
                    <a:pt x="860" y="199"/>
                  </a:lnTo>
                  <a:lnTo>
                    <a:pt x="852" y="216"/>
                  </a:lnTo>
                  <a:lnTo>
                    <a:pt x="848" y="233"/>
                  </a:lnTo>
                  <a:lnTo>
                    <a:pt x="852" y="252"/>
                  </a:lnTo>
                  <a:lnTo>
                    <a:pt x="860" y="268"/>
                  </a:lnTo>
                  <a:lnTo>
                    <a:pt x="873" y="281"/>
                  </a:lnTo>
                  <a:lnTo>
                    <a:pt x="889" y="289"/>
                  </a:lnTo>
                  <a:lnTo>
                    <a:pt x="908" y="292"/>
                  </a:lnTo>
                  <a:lnTo>
                    <a:pt x="1640" y="292"/>
                  </a:lnTo>
                  <a:lnTo>
                    <a:pt x="1657" y="289"/>
                  </a:lnTo>
                  <a:lnTo>
                    <a:pt x="1674" y="281"/>
                  </a:lnTo>
                  <a:lnTo>
                    <a:pt x="1686" y="268"/>
                  </a:lnTo>
                  <a:lnTo>
                    <a:pt x="1695" y="252"/>
                  </a:lnTo>
                  <a:lnTo>
                    <a:pt x="1698" y="233"/>
                  </a:lnTo>
                  <a:lnTo>
                    <a:pt x="1695" y="216"/>
                  </a:lnTo>
                  <a:lnTo>
                    <a:pt x="1686" y="199"/>
                  </a:lnTo>
                  <a:lnTo>
                    <a:pt x="1674" y="186"/>
                  </a:lnTo>
                  <a:lnTo>
                    <a:pt x="1657" y="178"/>
                  </a:lnTo>
                  <a:lnTo>
                    <a:pt x="1640" y="175"/>
                  </a:lnTo>
                  <a:lnTo>
                    <a:pt x="908" y="175"/>
                  </a:lnTo>
                  <a:close/>
                  <a:moveTo>
                    <a:pt x="702" y="175"/>
                  </a:moveTo>
                  <a:lnTo>
                    <a:pt x="684" y="178"/>
                  </a:lnTo>
                  <a:lnTo>
                    <a:pt x="668" y="186"/>
                  </a:lnTo>
                  <a:lnTo>
                    <a:pt x="655" y="199"/>
                  </a:lnTo>
                  <a:lnTo>
                    <a:pt x="647" y="216"/>
                  </a:lnTo>
                  <a:lnTo>
                    <a:pt x="644" y="233"/>
                  </a:lnTo>
                  <a:lnTo>
                    <a:pt x="647" y="252"/>
                  </a:lnTo>
                  <a:lnTo>
                    <a:pt x="655" y="268"/>
                  </a:lnTo>
                  <a:lnTo>
                    <a:pt x="668" y="281"/>
                  </a:lnTo>
                  <a:lnTo>
                    <a:pt x="684" y="289"/>
                  </a:lnTo>
                  <a:lnTo>
                    <a:pt x="702" y="292"/>
                  </a:lnTo>
                  <a:lnTo>
                    <a:pt x="721" y="289"/>
                  </a:lnTo>
                  <a:lnTo>
                    <a:pt x="737" y="281"/>
                  </a:lnTo>
                  <a:lnTo>
                    <a:pt x="749" y="268"/>
                  </a:lnTo>
                  <a:lnTo>
                    <a:pt x="758" y="252"/>
                  </a:lnTo>
                  <a:lnTo>
                    <a:pt x="761" y="233"/>
                  </a:lnTo>
                  <a:lnTo>
                    <a:pt x="758" y="216"/>
                  </a:lnTo>
                  <a:lnTo>
                    <a:pt x="749" y="199"/>
                  </a:lnTo>
                  <a:lnTo>
                    <a:pt x="737" y="186"/>
                  </a:lnTo>
                  <a:lnTo>
                    <a:pt x="721" y="178"/>
                  </a:lnTo>
                  <a:lnTo>
                    <a:pt x="702" y="175"/>
                  </a:lnTo>
                  <a:close/>
                  <a:moveTo>
                    <a:pt x="439" y="175"/>
                  </a:moveTo>
                  <a:lnTo>
                    <a:pt x="420" y="178"/>
                  </a:lnTo>
                  <a:lnTo>
                    <a:pt x="405" y="186"/>
                  </a:lnTo>
                  <a:lnTo>
                    <a:pt x="392" y="199"/>
                  </a:lnTo>
                  <a:lnTo>
                    <a:pt x="384" y="216"/>
                  </a:lnTo>
                  <a:lnTo>
                    <a:pt x="381" y="233"/>
                  </a:lnTo>
                  <a:lnTo>
                    <a:pt x="384" y="252"/>
                  </a:lnTo>
                  <a:lnTo>
                    <a:pt x="392" y="268"/>
                  </a:lnTo>
                  <a:lnTo>
                    <a:pt x="405" y="281"/>
                  </a:lnTo>
                  <a:lnTo>
                    <a:pt x="420" y="289"/>
                  </a:lnTo>
                  <a:lnTo>
                    <a:pt x="439" y="292"/>
                  </a:lnTo>
                  <a:lnTo>
                    <a:pt x="458" y="289"/>
                  </a:lnTo>
                  <a:lnTo>
                    <a:pt x="473" y="281"/>
                  </a:lnTo>
                  <a:lnTo>
                    <a:pt x="486" y="268"/>
                  </a:lnTo>
                  <a:lnTo>
                    <a:pt x="494" y="252"/>
                  </a:lnTo>
                  <a:lnTo>
                    <a:pt x="497" y="233"/>
                  </a:lnTo>
                  <a:lnTo>
                    <a:pt x="494" y="216"/>
                  </a:lnTo>
                  <a:lnTo>
                    <a:pt x="486" y="199"/>
                  </a:lnTo>
                  <a:lnTo>
                    <a:pt x="473" y="186"/>
                  </a:lnTo>
                  <a:lnTo>
                    <a:pt x="458" y="178"/>
                  </a:lnTo>
                  <a:lnTo>
                    <a:pt x="439" y="175"/>
                  </a:lnTo>
                  <a:close/>
                  <a:moveTo>
                    <a:pt x="176" y="175"/>
                  </a:moveTo>
                  <a:lnTo>
                    <a:pt x="157" y="178"/>
                  </a:lnTo>
                  <a:lnTo>
                    <a:pt x="141" y="186"/>
                  </a:lnTo>
                  <a:lnTo>
                    <a:pt x="129" y="199"/>
                  </a:lnTo>
                  <a:lnTo>
                    <a:pt x="120" y="216"/>
                  </a:lnTo>
                  <a:lnTo>
                    <a:pt x="116" y="233"/>
                  </a:lnTo>
                  <a:lnTo>
                    <a:pt x="120" y="252"/>
                  </a:lnTo>
                  <a:lnTo>
                    <a:pt x="129" y="268"/>
                  </a:lnTo>
                  <a:lnTo>
                    <a:pt x="141" y="281"/>
                  </a:lnTo>
                  <a:lnTo>
                    <a:pt x="157" y="289"/>
                  </a:lnTo>
                  <a:lnTo>
                    <a:pt x="176" y="292"/>
                  </a:lnTo>
                  <a:lnTo>
                    <a:pt x="193" y="289"/>
                  </a:lnTo>
                  <a:lnTo>
                    <a:pt x="210" y="281"/>
                  </a:lnTo>
                  <a:lnTo>
                    <a:pt x="222" y="268"/>
                  </a:lnTo>
                  <a:lnTo>
                    <a:pt x="231" y="252"/>
                  </a:lnTo>
                  <a:lnTo>
                    <a:pt x="234" y="233"/>
                  </a:lnTo>
                  <a:lnTo>
                    <a:pt x="231" y="216"/>
                  </a:lnTo>
                  <a:lnTo>
                    <a:pt x="222" y="199"/>
                  </a:lnTo>
                  <a:lnTo>
                    <a:pt x="210" y="186"/>
                  </a:lnTo>
                  <a:lnTo>
                    <a:pt x="193" y="178"/>
                  </a:lnTo>
                  <a:lnTo>
                    <a:pt x="176" y="175"/>
                  </a:lnTo>
                  <a:close/>
                  <a:moveTo>
                    <a:pt x="58" y="0"/>
                  </a:moveTo>
                  <a:lnTo>
                    <a:pt x="1756" y="0"/>
                  </a:lnTo>
                  <a:lnTo>
                    <a:pt x="1775" y="3"/>
                  </a:lnTo>
                  <a:lnTo>
                    <a:pt x="1790" y="11"/>
                  </a:lnTo>
                  <a:lnTo>
                    <a:pt x="1804" y="23"/>
                  </a:lnTo>
                  <a:lnTo>
                    <a:pt x="1811" y="40"/>
                  </a:lnTo>
                  <a:lnTo>
                    <a:pt x="1815" y="59"/>
                  </a:lnTo>
                  <a:lnTo>
                    <a:pt x="1815" y="409"/>
                  </a:lnTo>
                  <a:lnTo>
                    <a:pt x="1811" y="428"/>
                  </a:lnTo>
                  <a:lnTo>
                    <a:pt x="1804" y="443"/>
                  </a:lnTo>
                  <a:lnTo>
                    <a:pt x="1790" y="456"/>
                  </a:lnTo>
                  <a:lnTo>
                    <a:pt x="1775" y="464"/>
                  </a:lnTo>
                  <a:lnTo>
                    <a:pt x="1756" y="467"/>
                  </a:lnTo>
                  <a:lnTo>
                    <a:pt x="58" y="467"/>
                  </a:lnTo>
                  <a:lnTo>
                    <a:pt x="39" y="464"/>
                  </a:lnTo>
                  <a:lnTo>
                    <a:pt x="24" y="456"/>
                  </a:lnTo>
                  <a:lnTo>
                    <a:pt x="11" y="443"/>
                  </a:lnTo>
                  <a:lnTo>
                    <a:pt x="3" y="428"/>
                  </a:lnTo>
                  <a:lnTo>
                    <a:pt x="0" y="409"/>
                  </a:lnTo>
                  <a:lnTo>
                    <a:pt x="0" y="59"/>
                  </a:lnTo>
                  <a:lnTo>
                    <a:pt x="3" y="40"/>
                  </a:lnTo>
                  <a:lnTo>
                    <a:pt x="11" y="23"/>
                  </a:lnTo>
                  <a:lnTo>
                    <a:pt x="24" y="11"/>
                  </a:lnTo>
                  <a:lnTo>
                    <a:pt x="39" y="3"/>
                  </a:lnTo>
                  <a:lnTo>
                    <a:pt x="58"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Freeform 67"/>
            <p:cNvSpPr/>
            <p:nvPr/>
          </p:nvSpPr>
          <p:spPr bwMode="auto">
            <a:xfrm>
              <a:off x="7348538" y="2027238"/>
              <a:ext cx="33338" cy="33338"/>
            </a:xfrm>
            <a:custGeom>
              <a:avLst/>
              <a:gdLst>
                <a:gd name="T0" fmla="*/ 85 w 169"/>
                <a:gd name="T1" fmla="*/ 0 h 169"/>
                <a:gd name="T2" fmla="*/ 107 w 169"/>
                <a:gd name="T3" fmla="*/ 2 h 169"/>
                <a:gd name="T4" fmla="*/ 128 w 169"/>
                <a:gd name="T5" fmla="*/ 11 h 169"/>
                <a:gd name="T6" fmla="*/ 145 w 169"/>
                <a:gd name="T7" fmla="*/ 24 h 169"/>
                <a:gd name="T8" fmla="*/ 158 w 169"/>
                <a:gd name="T9" fmla="*/ 42 h 169"/>
                <a:gd name="T10" fmla="*/ 167 w 169"/>
                <a:gd name="T11" fmla="*/ 63 h 169"/>
                <a:gd name="T12" fmla="*/ 169 w 169"/>
                <a:gd name="T13" fmla="*/ 85 h 169"/>
                <a:gd name="T14" fmla="*/ 167 w 169"/>
                <a:gd name="T15" fmla="*/ 107 h 169"/>
                <a:gd name="T16" fmla="*/ 158 w 169"/>
                <a:gd name="T17" fmla="*/ 127 h 169"/>
                <a:gd name="T18" fmla="*/ 145 w 169"/>
                <a:gd name="T19" fmla="*/ 144 h 169"/>
                <a:gd name="T20" fmla="*/ 128 w 169"/>
                <a:gd name="T21" fmla="*/ 158 h 169"/>
                <a:gd name="T22" fmla="*/ 107 w 169"/>
                <a:gd name="T23" fmla="*/ 166 h 169"/>
                <a:gd name="T24" fmla="*/ 85 w 169"/>
                <a:gd name="T25" fmla="*/ 169 h 169"/>
                <a:gd name="T26" fmla="*/ 63 w 169"/>
                <a:gd name="T27" fmla="*/ 166 h 169"/>
                <a:gd name="T28" fmla="*/ 43 w 169"/>
                <a:gd name="T29" fmla="*/ 158 h 169"/>
                <a:gd name="T30" fmla="*/ 24 w 169"/>
                <a:gd name="T31" fmla="*/ 144 h 169"/>
                <a:gd name="T32" fmla="*/ 11 w 169"/>
                <a:gd name="T33" fmla="*/ 127 h 169"/>
                <a:gd name="T34" fmla="*/ 3 w 169"/>
                <a:gd name="T35" fmla="*/ 107 h 169"/>
                <a:gd name="T36" fmla="*/ 0 w 169"/>
                <a:gd name="T37" fmla="*/ 85 h 169"/>
                <a:gd name="T38" fmla="*/ 3 w 169"/>
                <a:gd name="T39" fmla="*/ 63 h 169"/>
                <a:gd name="T40" fmla="*/ 11 w 169"/>
                <a:gd name="T41" fmla="*/ 42 h 169"/>
                <a:gd name="T42" fmla="*/ 24 w 169"/>
                <a:gd name="T43" fmla="*/ 24 h 169"/>
                <a:gd name="T44" fmla="*/ 43 w 169"/>
                <a:gd name="T45" fmla="*/ 11 h 169"/>
                <a:gd name="T46" fmla="*/ 63 w 169"/>
                <a:gd name="T47" fmla="*/ 2 h 169"/>
                <a:gd name="T48" fmla="*/ 85 w 169"/>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69">
                  <a:moveTo>
                    <a:pt x="85" y="0"/>
                  </a:moveTo>
                  <a:lnTo>
                    <a:pt x="107" y="2"/>
                  </a:lnTo>
                  <a:lnTo>
                    <a:pt x="128" y="11"/>
                  </a:lnTo>
                  <a:lnTo>
                    <a:pt x="145" y="24"/>
                  </a:lnTo>
                  <a:lnTo>
                    <a:pt x="158" y="42"/>
                  </a:lnTo>
                  <a:lnTo>
                    <a:pt x="167" y="63"/>
                  </a:lnTo>
                  <a:lnTo>
                    <a:pt x="169" y="85"/>
                  </a:lnTo>
                  <a:lnTo>
                    <a:pt x="167" y="107"/>
                  </a:lnTo>
                  <a:lnTo>
                    <a:pt x="158" y="127"/>
                  </a:lnTo>
                  <a:lnTo>
                    <a:pt x="145" y="144"/>
                  </a:lnTo>
                  <a:lnTo>
                    <a:pt x="128" y="158"/>
                  </a:lnTo>
                  <a:lnTo>
                    <a:pt x="107" y="166"/>
                  </a:lnTo>
                  <a:lnTo>
                    <a:pt x="85" y="169"/>
                  </a:lnTo>
                  <a:lnTo>
                    <a:pt x="63" y="166"/>
                  </a:lnTo>
                  <a:lnTo>
                    <a:pt x="43" y="158"/>
                  </a:lnTo>
                  <a:lnTo>
                    <a:pt x="24" y="144"/>
                  </a:lnTo>
                  <a:lnTo>
                    <a:pt x="11" y="127"/>
                  </a:lnTo>
                  <a:lnTo>
                    <a:pt x="3" y="107"/>
                  </a:lnTo>
                  <a:lnTo>
                    <a:pt x="0" y="85"/>
                  </a:lnTo>
                  <a:lnTo>
                    <a:pt x="3" y="63"/>
                  </a:lnTo>
                  <a:lnTo>
                    <a:pt x="11" y="42"/>
                  </a:lnTo>
                  <a:lnTo>
                    <a:pt x="24" y="24"/>
                  </a:lnTo>
                  <a:lnTo>
                    <a:pt x="43"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Freeform 68"/>
            <p:cNvSpPr/>
            <p:nvPr/>
          </p:nvSpPr>
          <p:spPr bwMode="auto">
            <a:xfrm>
              <a:off x="7289801" y="2027238"/>
              <a:ext cx="34925" cy="33338"/>
            </a:xfrm>
            <a:custGeom>
              <a:avLst/>
              <a:gdLst>
                <a:gd name="T0" fmla="*/ 85 w 170"/>
                <a:gd name="T1" fmla="*/ 0 h 169"/>
                <a:gd name="T2" fmla="*/ 108 w 170"/>
                <a:gd name="T3" fmla="*/ 2 h 169"/>
                <a:gd name="T4" fmla="*/ 128 w 170"/>
                <a:gd name="T5" fmla="*/ 11 h 169"/>
                <a:gd name="T6" fmla="*/ 145 w 170"/>
                <a:gd name="T7" fmla="*/ 24 h 169"/>
                <a:gd name="T8" fmla="*/ 159 w 170"/>
                <a:gd name="T9" fmla="*/ 42 h 169"/>
                <a:gd name="T10" fmla="*/ 166 w 170"/>
                <a:gd name="T11" fmla="*/ 62 h 169"/>
                <a:gd name="T12" fmla="*/ 170 w 170"/>
                <a:gd name="T13" fmla="*/ 85 h 169"/>
                <a:gd name="T14" fmla="*/ 166 w 170"/>
                <a:gd name="T15" fmla="*/ 107 h 169"/>
                <a:gd name="T16" fmla="*/ 159 w 170"/>
                <a:gd name="T17" fmla="*/ 128 h 169"/>
                <a:gd name="T18" fmla="*/ 145 w 170"/>
                <a:gd name="T19" fmla="*/ 144 h 169"/>
                <a:gd name="T20" fmla="*/ 128 w 170"/>
                <a:gd name="T21" fmla="*/ 157 h 169"/>
                <a:gd name="T22" fmla="*/ 108 w 170"/>
                <a:gd name="T23" fmla="*/ 166 h 169"/>
                <a:gd name="T24" fmla="*/ 85 w 170"/>
                <a:gd name="T25" fmla="*/ 169 h 169"/>
                <a:gd name="T26" fmla="*/ 63 w 170"/>
                <a:gd name="T27" fmla="*/ 166 h 169"/>
                <a:gd name="T28" fmla="*/ 42 w 170"/>
                <a:gd name="T29" fmla="*/ 157 h 169"/>
                <a:gd name="T30" fmla="*/ 25 w 170"/>
                <a:gd name="T31" fmla="*/ 144 h 169"/>
                <a:gd name="T32" fmla="*/ 11 w 170"/>
                <a:gd name="T33" fmla="*/ 128 h 169"/>
                <a:gd name="T34" fmla="*/ 3 w 170"/>
                <a:gd name="T35" fmla="*/ 107 h 169"/>
                <a:gd name="T36" fmla="*/ 0 w 170"/>
                <a:gd name="T37" fmla="*/ 85 h 169"/>
                <a:gd name="T38" fmla="*/ 3 w 170"/>
                <a:gd name="T39" fmla="*/ 62 h 169"/>
                <a:gd name="T40" fmla="*/ 11 w 170"/>
                <a:gd name="T41" fmla="*/ 42 h 169"/>
                <a:gd name="T42" fmla="*/ 25 w 170"/>
                <a:gd name="T43" fmla="*/ 24 h 169"/>
                <a:gd name="T44" fmla="*/ 42 w 170"/>
                <a:gd name="T45" fmla="*/ 11 h 169"/>
                <a:gd name="T46" fmla="*/ 63 w 170"/>
                <a:gd name="T47" fmla="*/ 2 h 169"/>
                <a:gd name="T48" fmla="*/ 85 w 170"/>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69">
                  <a:moveTo>
                    <a:pt x="85" y="0"/>
                  </a:moveTo>
                  <a:lnTo>
                    <a:pt x="108" y="2"/>
                  </a:lnTo>
                  <a:lnTo>
                    <a:pt x="128" y="11"/>
                  </a:lnTo>
                  <a:lnTo>
                    <a:pt x="145" y="24"/>
                  </a:lnTo>
                  <a:lnTo>
                    <a:pt x="159" y="42"/>
                  </a:lnTo>
                  <a:lnTo>
                    <a:pt x="166" y="62"/>
                  </a:lnTo>
                  <a:lnTo>
                    <a:pt x="170" y="85"/>
                  </a:lnTo>
                  <a:lnTo>
                    <a:pt x="166" y="107"/>
                  </a:lnTo>
                  <a:lnTo>
                    <a:pt x="159" y="128"/>
                  </a:lnTo>
                  <a:lnTo>
                    <a:pt x="145" y="144"/>
                  </a:lnTo>
                  <a:lnTo>
                    <a:pt x="128" y="157"/>
                  </a:lnTo>
                  <a:lnTo>
                    <a:pt x="108" y="166"/>
                  </a:lnTo>
                  <a:lnTo>
                    <a:pt x="85" y="169"/>
                  </a:lnTo>
                  <a:lnTo>
                    <a:pt x="63" y="166"/>
                  </a:lnTo>
                  <a:lnTo>
                    <a:pt x="42" y="157"/>
                  </a:lnTo>
                  <a:lnTo>
                    <a:pt x="25" y="144"/>
                  </a:lnTo>
                  <a:lnTo>
                    <a:pt x="11" y="128"/>
                  </a:lnTo>
                  <a:lnTo>
                    <a:pt x="3" y="107"/>
                  </a:lnTo>
                  <a:lnTo>
                    <a:pt x="0" y="85"/>
                  </a:lnTo>
                  <a:lnTo>
                    <a:pt x="3" y="62"/>
                  </a:lnTo>
                  <a:lnTo>
                    <a:pt x="11" y="42"/>
                  </a:lnTo>
                  <a:lnTo>
                    <a:pt x="25" y="24"/>
                  </a:lnTo>
                  <a:lnTo>
                    <a:pt x="42"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Freeform 69"/>
            <p:cNvSpPr/>
            <p:nvPr/>
          </p:nvSpPr>
          <p:spPr bwMode="auto">
            <a:xfrm>
              <a:off x="7232651" y="2027238"/>
              <a:ext cx="33338" cy="33338"/>
            </a:xfrm>
            <a:custGeom>
              <a:avLst/>
              <a:gdLst>
                <a:gd name="T0" fmla="*/ 85 w 170"/>
                <a:gd name="T1" fmla="*/ 0 h 169"/>
                <a:gd name="T2" fmla="*/ 108 w 170"/>
                <a:gd name="T3" fmla="*/ 2 h 169"/>
                <a:gd name="T4" fmla="*/ 128 w 170"/>
                <a:gd name="T5" fmla="*/ 11 h 169"/>
                <a:gd name="T6" fmla="*/ 146 w 170"/>
                <a:gd name="T7" fmla="*/ 24 h 169"/>
                <a:gd name="T8" fmla="*/ 159 w 170"/>
                <a:gd name="T9" fmla="*/ 42 h 169"/>
                <a:gd name="T10" fmla="*/ 167 w 170"/>
                <a:gd name="T11" fmla="*/ 62 h 169"/>
                <a:gd name="T12" fmla="*/ 170 w 170"/>
                <a:gd name="T13" fmla="*/ 85 h 169"/>
                <a:gd name="T14" fmla="*/ 168 w 170"/>
                <a:gd name="T15" fmla="*/ 107 h 169"/>
                <a:gd name="T16" fmla="*/ 159 w 170"/>
                <a:gd name="T17" fmla="*/ 127 h 169"/>
                <a:gd name="T18" fmla="*/ 146 w 170"/>
                <a:gd name="T19" fmla="*/ 144 h 169"/>
                <a:gd name="T20" fmla="*/ 128 w 170"/>
                <a:gd name="T21" fmla="*/ 158 h 169"/>
                <a:gd name="T22" fmla="*/ 107 w 170"/>
                <a:gd name="T23" fmla="*/ 166 h 169"/>
                <a:gd name="T24" fmla="*/ 85 w 170"/>
                <a:gd name="T25" fmla="*/ 169 h 169"/>
                <a:gd name="T26" fmla="*/ 63 w 170"/>
                <a:gd name="T27" fmla="*/ 166 h 169"/>
                <a:gd name="T28" fmla="*/ 43 w 170"/>
                <a:gd name="T29" fmla="*/ 158 h 169"/>
                <a:gd name="T30" fmla="*/ 25 w 170"/>
                <a:gd name="T31" fmla="*/ 144 h 169"/>
                <a:gd name="T32" fmla="*/ 11 w 170"/>
                <a:gd name="T33" fmla="*/ 127 h 169"/>
                <a:gd name="T34" fmla="*/ 4 w 170"/>
                <a:gd name="T35" fmla="*/ 107 h 169"/>
                <a:gd name="T36" fmla="*/ 0 w 170"/>
                <a:gd name="T37" fmla="*/ 85 h 169"/>
                <a:gd name="T38" fmla="*/ 4 w 170"/>
                <a:gd name="T39" fmla="*/ 62 h 169"/>
                <a:gd name="T40" fmla="*/ 11 w 170"/>
                <a:gd name="T41" fmla="*/ 42 h 169"/>
                <a:gd name="T42" fmla="*/ 26 w 170"/>
                <a:gd name="T43" fmla="*/ 24 h 169"/>
                <a:gd name="T44" fmla="*/ 42 w 170"/>
                <a:gd name="T45" fmla="*/ 11 h 169"/>
                <a:gd name="T46" fmla="*/ 63 w 170"/>
                <a:gd name="T47" fmla="*/ 2 h 169"/>
                <a:gd name="T48" fmla="*/ 85 w 170"/>
                <a:gd name="T4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69">
                  <a:moveTo>
                    <a:pt x="85" y="0"/>
                  </a:moveTo>
                  <a:lnTo>
                    <a:pt x="108" y="2"/>
                  </a:lnTo>
                  <a:lnTo>
                    <a:pt x="128" y="11"/>
                  </a:lnTo>
                  <a:lnTo>
                    <a:pt x="146" y="24"/>
                  </a:lnTo>
                  <a:lnTo>
                    <a:pt x="159" y="42"/>
                  </a:lnTo>
                  <a:lnTo>
                    <a:pt x="167" y="62"/>
                  </a:lnTo>
                  <a:lnTo>
                    <a:pt x="170" y="85"/>
                  </a:lnTo>
                  <a:lnTo>
                    <a:pt x="168" y="107"/>
                  </a:lnTo>
                  <a:lnTo>
                    <a:pt x="159" y="127"/>
                  </a:lnTo>
                  <a:lnTo>
                    <a:pt x="146" y="144"/>
                  </a:lnTo>
                  <a:lnTo>
                    <a:pt x="128" y="158"/>
                  </a:lnTo>
                  <a:lnTo>
                    <a:pt x="107" y="166"/>
                  </a:lnTo>
                  <a:lnTo>
                    <a:pt x="85" y="169"/>
                  </a:lnTo>
                  <a:lnTo>
                    <a:pt x="63" y="166"/>
                  </a:lnTo>
                  <a:lnTo>
                    <a:pt x="43" y="158"/>
                  </a:lnTo>
                  <a:lnTo>
                    <a:pt x="25" y="144"/>
                  </a:lnTo>
                  <a:lnTo>
                    <a:pt x="11" y="127"/>
                  </a:lnTo>
                  <a:lnTo>
                    <a:pt x="4" y="107"/>
                  </a:lnTo>
                  <a:lnTo>
                    <a:pt x="0" y="85"/>
                  </a:lnTo>
                  <a:lnTo>
                    <a:pt x="4" y="62"/>
                  </a:lnTo>
                  <a:lnTo>
                    <a:pt x="11" y="42"/>
                  </a:lnTo>
                  <a:lnTo>
                    <a:pt x="26" y="24"/>
                  </a:lnTo>
                  <a:lnTo>
                    <a:pt x="42" y="11"/>
                  </a:lnTo>
                  <a:lnTo>
                    <a:pt x="63" y="2"/>
                  </a:lnTo>
                  <a:lnTo>
                    <a:pt x="85"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889817" y="2964829"/>
            <a:ext cx="849608" cy="666117"/>
            <a:chOff x="6963296" y="2463703"/>
            <a:chExt cx="597435" cy="468406"/>
          </a:xfrm>
          <a:solidFill>
            <a:srgbClr val="00B0F0"/>
          </a:solidFill>
        </p:grpSpPr>
        <p:grpSp>
          <p:nvGrpSpPr>
            <p:cNvPr id="60" name="组合 59"/>
            <p:cNvGrpSpPr/>
            <p:nvPr/>
          </p:nvGrpSpPr>
          <p:grpSpPr>
            <a:xfrm>
              <a:off x="6963296" y="2463703"/>
              <a:ext cx="570905" cy="399244"/>
              <a:chOff x="4586288" y="1493838"/>
              <a:chExt cx="696912" cy="487362"/>
            </a:xfrm>
            <a:grpFill/>
          </p:grpSpPr>
          <p:sp>
            <p:nvSpPr>
              <p:cNvPr id="66" name="Freeform 20"/>
              <p:cNvSpPr/>
              <p:nvPr/>
            </p:nvSpPr>
            <p:spPr bwMode="auto">
              <a:xfrm>
                <a:off x="5011738" y="1616075"/>
                <a:ext cx="144462" cy="146050"/>
              </a:xfrm>
              <a:custGeom>
                <a:avLst/>
                <a:gdLst>
                  <a:gd name="T0" fmla="*/ 412 w 730"/>
                  <a:gd name="T1" fmla="*/ 3 h 734"/>
                  <a:gd name="T2" fmla="*/ 506 w 730"/>
                  <a:gd name="T3" fmla="*/ 28 h 734"/>
                  <a:gd name="T4" fmla="*/ 587 w 730"/>
                  <a:gd name="T5" fmla="*/ 77 h 734"/>
                  <a:gd name="T6" fmla="*/ 653 w 730"/>
                  <a:gd name="T7" fmla="*/ 143 h 734"/>
                  <a:gd name="T8" fmla="*/ 701 w 730"/>
                  <a:gd name="T9" fmla="*/ 224 h 734"/>
                  <a:gd name="T10" fmla="*/ 727 w 730"/>
                  <a:gd name="T11" fmla="*/ 317 h 734"/>
                  <a:gd name="T12" fmla="*/ 727 w 730"/>
                  <a:gd name="T13" fmla="*/ 416 h 734"/>
                  <a:gd name="T14" fmla="*/ 701 w 730"/>
                  <a:gd name="T15" fmla="*/ 510 h 734"/>
                  <a:gd name="T16" fmla="*/ 653 w 730"/>
                  <a:gd name="T17" fmla="*/ 591 h 734"/>
                  <a:gd name="T18" fmla="*/ 587 w 730"/>
                  <a:gd name="T19" fmla="*/ 657 h 734"/>
                  <a:gd name="T20" fmla="*/ 506 w 730"/>
                  <a:gd name="T21" fmla="*/ 706 h 734"/>
                  <a:gd name="T22" fmla="*/ 412 w 730"/>
                  <a:gd name="T23" fmla="*/ 731 h 734"/>
                  <a:gd name="T24" fmla="*/ 315 w 730"/>
                  <a:gd name="T25" fmla="*/ 731 h 734"/>
                  <a:gd name="T26" fmla="*/ 224 w 730"/>
                  <a:gd name="T27" fmla="*/ 707 h 734"/>
                  <a:gd name="T28" fmla="*/ 145 w 730"/>
                  <a:gd name="T29" fmla="*/ 660 h 734"/>
                  <a:gd name="T30" fmla="*/ 79 w 730"/>
                  <a:gd name="T31" fmla="*/ 597 h 734"/>
                  <a:gd name="T32" fmla="*/ 30 w 730"/>
                  <a:gd name="T33" fmla="*/ 519 h 734"/>
                  <a:gd name="T34" fmla="*/ 3 w 730"/>
                  <a:gd name="T35" fmla="*/ 428 h 734"/>
                  <a:gd name="T36" fmla="*/ 231 w 730"/>
                  <a:gd name="T37" fmla="*/ 453 h 734"/>
                  <a:gd name="T38" fmla="*/ 268 w 730"/>
                  <a:gd name="T39" fmla="*/ 493 h 734"/>
                  <a:gd name="T40" fmla="*/ 318 w 730"/>
                  <a:gd name="T41" fmla="*/ 516 h 734"/>
                  <a:gd name="T42" fmla="*/ 375 w 730"/>
                  <a:gd name="T43" fmla="*/ 518 h 734"/>
                  <a:gd name="T44" fmla="*/ 425 w 730"/>
                  <a:gd name="T45" fmla="*/ 497 h 734"/>
                  <a:gd name="T46" fmla="*/ 462 w 730"/>
                  <a:gd name="T47" fmla="*/ 459 h 734"/>
                  <a:gd name="T48" fmla="*/ 483 w 730"/>
                  <a:gd name="T49" fmla="*/ 410 h 734"/>
                  <a:gd name="T50" fmla="*/ 483 w 730"/>
                  <a:gd name="T51" fmla="*/ 355 h 734"/>
                  <a:gd name="T52" fmla="*/ 462 w 730"/>
                  <a:gd name="T53" fmla="*/ 305 h 734"/>
                  <a:gd name="T54" fmla="*/ 425 w 730"/>
                  <a:gd name="T55" fmla="*/ 268 h 734"/>
                  <a:gd name="T56" fmla="*/ 375 w 730"/>
                  <a:gd name="T57" fmla="*/ 247 h 734"/>
                  <a:gd name="T58" fmla="*/ 319 w 730"/>
                  <a:gd name="T59" fmla="*/ 248 h 734"/>
                  <a:gd name="T60" fmla="*/ 269 w 730"/>
                  <a:gd name="T61" fmla="*/ 271 h 734"/>
                  <a:gd name="T62" fmla="*/ 231 w 730"/>
                  <a:gd name="T63" fmla="*/ 312 h 734"/>
                  <a:gd name="T64" fmla="*/ 0 w 730"/>
                  <a:gd name="T65" fmla="*/ 336 h 734"/>
                  <a:gd name="T66" fmla="*/ 18 w 730"/>
                  <a:gd name="T67" fmla="*/ 246 h 734"/>
                  <a:gd name="T68" fmla="*/ 58 w 730"/>
                  <a:gd name="T69" fmla="*/ 165 h 734"/>
                  <a:gd name="T70" fmla="*/ 115 w 730"/>
                  <a:gd name="T71" fmla="*/ 96 h 734"/>
                  <a:gd name="T72" fmla="*/ 186 w 730"/>
                  <a:gd name="T73" fmla="*/ 45 h 734"/>
                  <a:gd name="T74" fmla="*/ 271 w 730"/>
                  <a:gd name="T75" fmla="*/ 12 h 734"/>
                  <a:gd name="T76" fmla="*/ 363 w 730"/>
                  <a:gd name="T77"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0" h="734">
                    <a:moveTo>
                      <a:pt x="363" y="0"/>
                    </a:moveTo>
                    <a:lnTo>
                      <a:pt x="412" y="3"/>
                    </a:lnTo>
                    <a:lnTo>
                      <a:pt x="460" y="13"/>
                    </a:lnTo>
                    <a:lnTo>
                      <a:pt x="506" y="28"/>
                    </a:lnTo>
                    <a:lnTo>
                      <a:pt x="548" y="50"/>
                    </a:lnTo>
                    <a:lnTo>
                      <a:pt x="587" y="77"/>
                    </a:lnTo>
                    <a:lnTo>
                      <a:pt x="622" y="107"/>
                    </a:lnTo>
                    <a:lnTo>
                      <a:pt x="653" y="143"/>
                    </a:lnTo>
                    <a:lnTo>
                      <a:pt x="679" y="182"/>
                    </a:lnTo>
                    <a:lnTo>
                      <a:pt x="701" y="224"/>
                    </a:lnTo>
                    <a:lnTo>
                      <a:pt x="717" y="269"/>
                    </a:lnTo>
                    <a:lnTo>
                      <a:pt x="727" y="317"/>
                    </a:lnTo>
                    <a:lnTo>
                      <a:pt x="730" y="367"/>
                    </a:lnTo>
                    <a:lnTo>
                      <a:pt x="727" y="416"/>
                    </a:lnTo>
                    <a:lnTo>
                      <a:pt x="717" y="464"/>
                    </a:lnTo>
                    <a:lnTo>
                      <a:pt x="701" y="510"/>
                    </a:lnTo>
                    <a:lnTo>
                      <a:pt x="679" y="552"/>
                    </a:lnTo>
                    <a:lnTo>
                      <a:pt x="653" y="591"/>
                    </a:lnTo>
                    <a:lnTo>
                      <a:pt x="622" y="626"/>
                    </a:lnTo>
                    <a:lnTo>
                      <a:pt x="587" y="657"/>
                    </a:lnTo>
                    <a:lnTo>
                      <a:pt x="548" y="684"/>
                    </a:lnTo>
                    <a:lnTo>
                      <a:pt x="506" y="706"/>
                    </a:lnTo>
                    <a:lnTo>
                      <a:pt x="460" y="721"/>
                    </a:lnTo>
                    <a:lnTo>
                      <a:pt x="412" y="731"/>
                    </a:lnTo>
                    <a:lnTo>
                      <a:pt x="363" y="734"/>
                    </a:lnTo>
                    <a:lnTo>
                      <a:pt x="315" y="731"/>
                    </a:lnTo>
                    <a:lnTo>
                      <a:pt x="269" y="721"/>
                    </a:lnTo>
                    <a:lnTo>
                      <a:pt x="224" y="707"/>
                    </a:lnTo>
                    <a:lnTo>
                      <a:pt x="183" y="686"/>
                    </a:lnTo>
                    <a:lnTo>
                      <a:pt x="145" y="660"/>
                    </a:lnTo>
                    <a:lnTo>
                      <a:pt x="109" y="631"/>
                    </a:lnTo>
                    <a:lnTo>
                      <a:pt x="79" y="597"/>
                    </a:lnTo>
                    <a:lnTo>
                      <a:pt x="52" y="559"/>
                    </a:lnTo>
                    <a:lnTo>
                      <a:pt x="30" y="519"/>
                    </a:lnTo>
                    <a:lnTo>
                      <a:pt x="14" y="475"/>
                    </a:lnTo>
                    <a:lnTo>
                      <a:pt x="3" y="428"/>
                    </a:lnTo>
                    <a:lnTo>
                      <a:pt x="219" y="428"/>
                    </a:lnTo>
                    <a:lnTo>
                      <a:pt x="231" y="453"/>
                    </a:lnTo>
                    <a:lnTo>
                      <a:pt x="248" y="475"/>
                    </a:lnTo>
                    <a:lnTo>
                      <a:pt x="268" y="493"/>
                    </a:lnTo>
                    <a:lnTo>
                      <a:pt x="292" y="508"/>
                    </a:lnTo>
                    <a:lnTo>
                      <a:pt x="318" y="516"/>
                    </a:lnTo>
                    <a:lnTo>
                      <a:pt x="348" y="520"/>
                    </a:lnTo>
                    <a:lnTo>
                      <a:pt x="375" y="518"/>
                    </a:lnTo>
                    <a:lnTo>
                      <a:pt x="401" y="509"/>
                    </a:lnTo>
                    <a:lnTo>
                      <a:pt x="425" y="497"/>
                    </a:lnTo>
                    <a:lnTo>
                      <a:pt x="445" y="480"/>
                    </a:lnTo>
                    <a:lnTo>
                      <a:pt x="462" y="459"/>
                    </a:lnTo>
                    <a:lnTo>
                      <a:pt x="474" y="436"/>
                    </a:lnTo>
                    <a:lnTo>
                      <a:pt x="483" y="410"/>
                    </a:lnTo>
                    <a:lnTo>
                      <a:pt x="485" y="382"/>
                    </a:lnTo>
                    <a:lnTo>
                      <a:pt x="483" y="355"/>
                    </a:lnTo>
                    <a:lnTo>
                      <a:pt x="474" y="328"/>
                    </a:lnTo>
                    <a:lnTo>
                      <a:pt x="462" y="305"/>
                    </a:lnTo>
                    <a:lnTo>
                      <a:pt x="445" y="284"/>
                    </a:lnTo>
                    <a:lnTo>
                      <a:pt x="425" y="268"/>
                    </a:lnTo>
                    <a:lnTo>
                      <a:pt x="401" y="255"/>
                    </a:lnTo>
                    <a:lnTo>
                      <a:pt x="375" y="247"/>
                    </a:lnTo>
                    <a:lnTo>
                      <a:pt x="348" y="245"/>
                    </a:lnTo>
                    <a:lnTo>
                      <a:pt x="319" y="248"/>
                    </a:lnTo>
                    <a:lnTo>
                      <a:pt x="293" y="257"/>
                    </a:lnTo>
                    <a:lnTo>
                      <a:pt x="269" y="271"/>
                    </a:lnTo>
                    <a:lnTo>
                      <a:pt x="248" y="289"/>
                    </a:lnTo>
                    <a:lnTo>
                      <a:pt x="231" y="312"/>
                    </a:lnTo>
                    <a:lnTo>
                      <a:pt x="219" y="336"/>
                    </a:lnTo>
                    <a:lnTo>
                      <a:pt x="0" y="336"/>
                    </a:lnTo>
                    <a:lnTo>
                      <a:pt x="6" y="290"/>
                    </a:lnTo>
                    <a:lnTo>
                      <a:pt x="18" y="246"/>
                    </a:lnTo>
                    <a:lnTo>
                      <a:pt x="36" y="204"/>
                    </a:lnTo>
                    <a:lnTo>
                      <a:pt x="58" y="165"/>
                    </a:lnTo>
                    <a:lnTo>
                      <a:pt x="84" y="129"/>
                    </a:lnTo>
                    <a:lnTo>
                      <a:pt x="115" y="96"/>
                    </a:lnTo>
                    <a:lnTo>
                      <a:pt x="149" y="69"/>
                    </a:lnTo>
                    <a:lnTo>
                      <a:pt x="186" y="45"/>
                    </a:lnTo>
                    <a:lnTo>
                      <a:pt x="227" y="26"/>
                    </a:lnTo>
                    <a:lnTo>
                      <a:pt x="271" y="12"/>
                    </a:lnTo>
                    <a:lnTo>
                      <a:pt x="316" y="3"/>
                    </a:lnTo>
                    <a:lnTo>
                      <a:pt x="3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21"/>
              <p:cNvSpPr/>
              <p:nvPr/>
            </p:nvSpPr>
            <p:spPr bwMode="auto">
              <a:xfrm>
                <a:off x="4586288" y="1493838"/>
                <a:ext cx="696912" cy="487362"/>
              </a:xfrm>
              <a:custGeom>
                <a:avLst/>
                <a:gdLst>
                  <a:gd name="T0" fmla="*/ 3300 w 3514"/>
                  <a:gd name="T1" fmla="*/ 0 h 2450"/>
                  <a:gd name="T2" fmla="*/ 3368 w 3514"/>
                  <a:gd name="T3" fmla="*/ 11 h 2450"/>
                  <a:gd name="T4" fmla="*/ 3427 w 3514"/>
                  <a:gd name="T5" fmla="*/ 42 h 2450"/>
                  <a:gd name="T6" fmla="*/ 3476 w 3514"/>
                  <a:gd name="T7" fmla="*/ 90 h 2450"/>
                  <a:gd name="T8" fmla="*/ 3505 w 3514"/>
                  <a:gd name="T9" fmla="*/ 151 h 2450"/>
                  <a:gd name="T10" fmla="*/ 3514 w 3514"/>
                  <a:gd name="T11" fmla="*/ 217 h 2450"/>
                  <a:gd name="T12" fmla="*/ 3511 w 3514"/>
                  <a:gd name="T13" fmla="*/ 1610 h 2450"/>
                  <a:gd name="T14" fmla="*/ 3489 w 3514"/>
                  <a:gd name="T15" fmla="*/ 1640 h 2450"/>
                  <a:gd name="T16" fmla="*/ 3454 w 3514"/>
                  <a:gd name="T17" fmla="*/ 1652 h 2450"/>
                  <a:gd name="T18" fmla="*/ 3418 w 3514"/>
                  <a:gd name="T19" fmla="*/ 1640 h 2450"/>
                  <a:gd name="T20" fmla="*/ 3396 w 3514"/>
                  <a:gd name="T21" fmla="*/ 1610 h 2450"/>
                  <a:gd name="T22" fmla="*/ 3392 w 3514"/>
                  <a:gd name="T23" fmla="*/ 220 h 2450"/>
                  <a:gd name="T24" fmla="*/ 3386 w 3514"/>
                  <a:gd name="T25" fmla="*/ 183 h 2450"/>
                  <a:gd name="T26" fmla="*/ 3365 w 3514"/>
                  <a:gd name="T27" fmla="*/ 153 h 2450"/>
                  <a:gd name="T28" fmla="*/ 3335 w 3514"/>
                  <a:gd name="T29" fmla="*/ 131 h 2450"/>
                  <a:gd name="T30" fmla="*/ 3300 w 3514"/>
                  <a:gd name="T31" fmla="*/ 126 h 2450"/>
                  <a:gd name="T32" fmla="*/ 195 w 3514"/>
                  <a:gd name="T33" fmla="*/ 127 h 2450"/>
                  <a:gd name="T34" fmla="*/ 163 w 3514"/>
                  <a:gd name="T35" fmla="*/ 141 h 2450"/>
                  <a:gd name="T36" fmla="*/ 137 w 3514"/>
                  <a:gd name="T37" fmla="*/ 167 h 2450"/>
                  <a:gd name="T38" fmla="*/ 123 w 3514"/>
                  <a:gd name="T39" fmla="*/ 201 h 2450"/>
                  <a:gd name="T40" fmla="*/ 123 w 3514"/>
                  <a:gd name="T41" fmla="*/ 2234 h 2450"/>
                  <a:gd name="T42" fmla="*/ 130 w 3514"/>
                  <a:gd name="T43" fmla="*/ 2272 h 2450"/>
                  <a:gd name="T44" fmla="*/ 150 w 3514"/>
                  <a:gd name="T45" fmla="*/ 2301 h 2450"/>
                  <a:gd name="T46" fmla="*/ 181 w 3514"/>
                  <a:gd name="T47" fmla="*/ 2322 h 2450"/>
                  <a:gd name="T48" fmla="*/ 214 w 3514"/>
                  <a:gd name="T49" fmla="*/ 2328 h 2450"/>
                  <a:gd name="T50" fmla="*/ 2329 w 3514"/>
                  <a:gd name="T51" fmla="*/ 2331 h 2450"/>
                  <a:gd name="T52" fmla="*/ 2360 w 3514"/>
                  <a:gd name="T53" fmla="*/ 2353 h 2450"/>
                  <a:gd name="T54" fmla="*/ 2372 w 3514"/>
                  <a:gd name="T55" fmla="*/ 2390 h 2450"/>
                  <a:gd name="T56" fmla="*/ 2360 w 3514"/>
                  <a:gd name="T57" fmla="*/ 2426 h 2450"/>
                  <a:gd name="T58" fmla="*/ 2329 w 3514"/>
                  <a:gd name="T59" fmla="*/ 2448 h 2450"/>
                  <a:gd name="T60" fmla="*/ 211 w 3514"/>
                  <a:gd name="T61" fmla="*/ 2450 h 2450"/>
                  <a:gd name="T62" fmla="*/ 146 w 3514"/>
                  <a:gd name="T63" fmla="*/ 2439 h 2450"/>
                  <a:gd name="T64" fmla="*/ 87 w 3514"/>
                  <a:gd name="T65" fmla="*/ 2408 h 2450"/>
                  <a:gd name="T66" fmla="*/ 40 w 3514"/>
                  <a:gd name="T67" fmla="*/ 2361 h 2450"/>
                  <a:gd name="T68" fmla="*/ 9 w 3514"/>
                  <a:gd name="T69" fmla="*/ 2301 h 2450"/>
                  <a:gd name="T70" fmla="*/ 0 w 3514"/>
                  <a:gd name="T71" fmla="*/ 2230 h 2450"/>
                  <a:gd name="T72" fmla="*/ 3 w 3514"/>
                  <a:gd name="T73" fmla="*/ 186 h 2450"/>
                  <a:gd name="T74" fmla="*/ 23 w 3514"/>
                  <a:gd name="T75" fmla="*/ 121 h 2450"/>
                  <a:gd name="T76" fmla="*/ 65 w 3514"/>
                  <a:gd name="T77" fmla="*/ 64 h 2450"/>
                  <a:gd name="T78" fmla="*/ 119 w 3514"/>
                  <a:gd name="T79" fmla="*/ 24 h 2450"/>
                  <a:gd name="T80" fmla="*/ 182 w 3514"/>
                  <a:gd name="T81" fmla="*/ 2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14" h="2450">
                    <a:moveTo>
                      <a:pt x="217" y="0"/>
                    </a:moveTo>
                    <a:lnTo>
                      <a:pt x="3300" y="0"/>
                    </a:lnTo>
                    <a:lnTo>
                      <a:pt x="3335" y="2"/>
                    </a:lnTo>
                    <a:lnTo>
                      <a:pt x="3368" y="11"/>
                    </a:lnTo>
                    <a:lnTo>
                      <a:pt x="3399" y="24"/>
                    </a:lnTo>
                    <a:lnTo>
                      <a:pt x="3427" y="42"/>
                    </a:lnTo>
                    <a:lnTo>
                      <a:pt x="3454" y="64"/>
                    </a:lnTo>
                    <a:lnTo>
                      <a:pt x="3476" y="90"/>
                    </a:lnTo>
                    <a:lnTo>
                      <a:pt x="3493" y="119"/>
                    </a:lnTo>
                    <a:lnTo>
                      <a:pt x="3505" y="151"/>
                    </a:lnTo>
                    <a:lnTo>
                      <a:pt x="3513" y="184"/>
                    </a:lnTo>
                    <a:lnTo>
                      <a:pt x="3514" y="217"/>
                    </a:lnTo>
                    <a:lnTo>
                      <a:pt x="3514" y="1590"/>
                    </a:lnTo>
                    <a:lnTo>
                      <a:pt x="3511" y="1610"/>
                    </a:lnTo>
                    <a:lnTo>
                      <a:pt x="3502" y="1627"/>
                    </a:lnTo>
                    <a:lnTo>
                      <a:pt x="3489" y="1640"/>
                    </a:lnTo>
                    <a:lnTo>
                      <a:pt x="3472" y="1649"/>
                    </a:lnTo>
                    <a:lnTo>
                      <a:pt x="3454" y="1652"/>
                    </a:lnTo>
                    <a:lnTo>
                      <a:pt x="3434" y="1649"/>
                    </a:lnTo>
                    <a:lnTo>
                      <a:pt x="3418" y="1640"/>
                    </a:lnTo>
                    <a:lnTo>
                      <a:pt x="3404" y="1627"/>
                    </a:lnTo>
                    <a:lnTo>
                      <a:pt x="3396" y="1610"/>
                    </a:lnTo>
                    <a:lnTo>
                      <a:pt x="3392" y="1590"/>
                    </a:lnTo>
                    <a:lnTo>
                      <a:pt x="3392" y="220"/>
                    </a:lnTo>
                    <a:lnTo>
                      <a:pt x="3390" y="201"/>
                    </a:lnTo>
                    <a:lnTo>
                      <a:pt x="3386" y="183"/>
                    </a:lnTo>
                    <a:lnTo>
                      <a:pt x="3377" y="166"/>
                    </a:lnTo>
                    <a:lnTo>
                      <a:pt x="3365" y="153"/>
                    </a:lnTo>
                    <a:lnTo>
                      <a:pt x="3351" y="140"/>
                    </a:lnTo>
                    <a:lnTo>
                      <a:pt x="3335" y="131"/>
                    </a:lnTo>
                    <a:lnTo>
                      <a:pt x="3319" y="126"/>
                    </a:lnTo>
                    <a:lnTo>
                      <a:pt x="3300" y="126"/>
                    </a:lnTo>
                    <a:lnTo>
                      <a:pt x="214" y="126"/>
                    </a:lnTo>
                    <a:lnTo>
                      <a:pt x="195" y="127"/>
                    </a:lnTo>
                    <a:lnTo>
                      <a:pt x="179" y="132"/>
                    </a:lnTo>
                    <a:lnTo>
                      <a:pt x="163" y="141"/>
                    </a:lnTo>
                    <a:lnTo>
                      <a:pt x="150" y="153"/>
                    </a:lnTo>
                    <a:lnTo>
                      <a:pt x="137" y="167"/>
                    </a:lnTo>
                    <a:lnTo>
                      <a:pt x="128" y="184"/>
                    </a:lnTo>
                    <a:lnTo>
                      <a:pt x="123" y="201"/>
                    </a:lnTo>
                    <a:lnTo>
                      <a:pt x="123" y="220"/>
                    </a:lnTo>
                    <a:lnTo>
                      <a:pt x="123" y="2234"/>
                    </a:lnTo>
                    <a:lnTo>
                      <a:pt x="124" y="2253"/>
                    </a:lnTo>
                    <a:lnTo>
                      <a:pt x="130" y="2272"/>
                    </a:lnTo>
                    <a:lnTo>
                      <a:pt x="138" y="2287"/>
                    </a:lnTo>
                    <a:lnTo>
                      <a:pt x="150" y="2301"/>
                    </a:lnTo>
                    <a:lnTo>
                      <a:pt x="165" y="2313"/>
                    </a:lnTo>
                    <a:lnTo>
                      <a:pt x="181" y="2322"/>
                    </a:lnTo>
                    <a:lnTo>
                      <a:pt x="198" y="2327"/>
                    </a:lnTo>
                    <a:lnTo>
                      <a:pt x="214" y="2328"/>
                    </a:lnTo>
                    <a:lnTo>
                      <a:pt x="2311" y="2328"/>
                    </a:lnTo>
                    <a:lnTo>
                      <a:pt x="2329" y="2331"/>
                    </a:lnTo>
                    <a:lnTo>
                      <a:pt x="2347" y="2340"/>
                    </a:lnTo>
                    <a:lnTo>
                      <a:pt x="2360" y="2353"/>
                    </a:lnTo>
                    <a:lnTo>
                      <a:pt x="2369" y="2370"/>
                    </a:lnTo>
                    <a:lnTo>
                      <a:pt x="2372" y="2390"/>
                    </a:lnTo>
                    <a:lnTo>
                      <a:pt x="2369" y="2408"/>
                    </a:lnTo>
                    <a:lnTo>
                      <a:pt x="2360" y="2426"/>
                    </a:lnTo>
                    <a:lnTo>
                      <a:pt x="2347" y="2439"/>
                    </a:lnTo>
                    <a:lnTo>
                      <a:pt x="2329" y="2448"/>
                    </a:lnTo>
                    <a:lnTo>
                      <a:pt x="2311" y="2450"/>
                    </a:lnTo>
                    <a:lnTo>
                      <a:pt x="211" y="2450"/>
                    </a:lnTo>
                    <a:lnTo>
                      <a:pt x="178" y="2448"/>
                    </a:lnTo>
                    <a:lnTo>
                      <a:pt x="146" y="2439"/>
                    </a:lnTo>
                    <a:lnTo>
                      <a:pt x="115" y="2426"/>
                    </a:lnTo>
                    <a:lnTo>
                      <a:pt x="87" y="2408"/>
                    </a:lnTo>
                    <a:lnTo>
                      <a:pt x="61" y="2386"/>
                    </a:lnTo>
                    <a:lnTo>
                      <a:pt x="40" y="2361"/>
                    </a:lnTo>
                    <a:lnTo>
                      <a:pt x="22" y="2331"/>
                    </a:lnTo>
                    <a:lnTo>
                      <a:pt x="9" y="2301"/>
                    </a:lnTo>
                    <a:lnTo>
                      <a:pt x="1" y="2267"/>
                    </a:lnTo>
                    <a:lnTo>
                      <a:pt x="0" y="2230"/>
                    </a:lnTo>
                    <a:lnTo>
                      <a:pt x="0" y="220"/>
                    </a:lnTo>
                    <a:lnTo>
                      <a:pt x="3" y="186"/>
                    </a:lnTo>
                    <a:lnTo>
                      <a:pt x="11" y="152"/>
                    </a:lnTo>
                    <a:lnTo>
                      <a:pt x="23" y="121"/>
                    </a:lnTo>
                    <a:lnTo>
                      <a:pt x="42" y="91"/>
                    </a:lnTo>
                    <a:lnTo>
                      <a:pt x="65" y="64"/>
                    </a:lnTo>
                    <a:lnTo>
                      <a:pt x="90" y="42"/>
                    </a:lnTo>
                    <a:lnTo>
                      <a:pt x="119" y="24"/>
                    </a:lnTo>
                    <a:lnTo>
                      <a:pt x="149" y="11"/>
                    </a:lnTo>
                    <a:lnTo>
                      <a:pt x="182" y="2"/>
                    </a:lnTo>
                    <a:lnTo>
                      <a:pt x="217"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22"/>
              <p:cNvSpPr/>
              <p:nvPr/>
            </p:nvSpPr>
            <p:spPr bwMode="auto">
              <a:xfrm>
                <a:off x="4656138" y="1549400"/>
                <a:ext cx="566737" cy="368300"/>
              </a:xfrm>
              <a:custGeom>
                <a:avLst/>
                <a:gdLst>
                  <a:gd name="T0" fmla="*/ 2724 w 2861"/>
                  <a:gd name="T1" fmla="*/ 0 h 1861"/>
                  <a:gd name="T2" fmla="*/ 2766 w 2861"/>
                  <a:gd name="T3" fmla="*/ 7 h 1861"/>
                  <a:gd name="T4" fmla="*/ 2805 w 2861"/>
                  <a:gd name="T5" fmla="*/ 28 h 1861"/>
                  <a:gd name="T6" fmla="*/ 2838 w 2861"/>
                  <a:gd name="T7" fmla="*/ 65 h 1861"/>
                  <a:gd name="T8" fmla="*/ 2858 w 2861"/>
                  <a:gd name="T9" fmla="*/ 113 h 1861"/>
                  <a:gd name="T10" fmla="*/ 2861 w 2861"/>
                  <a:gd name="T11" fmla="*/ 1099 h 1861"/>
                  <a:gd name="T12" fmla="*/ 2849 w 2861"/>
                  <a:gd name="T13" fmla="*/ 1135 h 1861"/>
                  <a:gd name="T14" fmla="*/ 2819 w 2861"/>
                  <a:gd name="T15" fmla="*/ 1157 h 1861"/>
                  <a:gd name="T16" fmla="*/ 2781 w 2861"/>
                  <a:gd name="T17" fmla="*/ 1157 h 1861"/>
                  <a:gd name="T18" fmla="*/ 2750 w 2861"/>
                  <a:gd name="T19" fmla="*/ 1135 h 1861"/>
                  <a:gd name="T20" fmla="*/ 2739 w 2861"/>
                  <a:gd name="T21" fmla="*/ 1099 h 1861"/>
                  <a:gd name="T22" fmla="*/ 2738 w 2861"/>
                  <a:gd name="T23" fmla="*/ 138 h 1861"/>
                  <a:gd name="T24" fmla="*/ 2736 w 2861"/>
                  <a:gd name="T25" fmla="*/ 132 h 1861"/>
                  <a:gd name="T26" fmla="*/ 2732 w 2861"/>
                  <a:gd name="T27" fmla="*/ 129 h 1861"/>
                  <a:gd name="T28" fmla="*/ 2729 w 2861"/>
                  <a:gd name="T29" fmla="*/ 125 h 1861"/>
                  <a:gd name="T30" fmla="*/ 2724 w 2861"/>
                  <a:gd name="T31" fmla="*/ 123 h 1861"/>
                  <a:gd name="T32" fmla="*/ 138 w 2861"/>
                  <a:gd name="T33" fmla="*/ 122 h 1861"/>
                  <a:gd name="T34" fmla="*/ 125 w 2861"/>
                  <a:gd name="T35" fmla="*/ 132 h 1861"/>
                  <a:gd name="T36" fmla="*/ 123 w 2861"/>
                  <a:gd name="T37" fmla="*/ 1720 h 1861"/>
                  <a:gd name="T38" fmla="*/ 130 w 2861"/>
                  <a:gd name="T39" fmla="*/ 1735 h 1861"/>
                  <a:gd name="T40" fmla="*/ 1849 w 2861"/>
                  <a:gd name="T41" fmla="*/ 1738 h 1861"/>
                  <a:gd name="T42" fmla="*/ 1886 w 2861"/>
                  <a:gd name="T43" fmla="*/ 1750 h 1861"/>
                  <a:gd name="T44" fmla="*/ 1908 w 2861"/>
                  <a:gd name="T45" fmla="*/ 1780 h 1861"/>
                  <a:gd name="T46" fmla="*/ 1908 w 2861"/>
                  <a:gd name="T47" fmla="*/ 1819 h 1861"/>
                  <a:gd name="T48" fmla="*/ 1886 w 2861"/>
                  <a:gd name="T49" fmla="*/ 1849 h 1861"/>
                  <a:gd name="T50" fmla="*/ 1849 w 2861"/>
                  <a:gd name="T51" fmla="*/ 1861 h 1861"/>
                  <a:gd name="T52" fmla="*/ 110 w 2861"/>
                  <a:gd name="T53" fmla="*/ 1857 h 1861"/>
                  <a:gd name="T54" fmla="*/ 61 w 2861"/>
                  <a:gd name="T55" fmla="*/ 1837 h 1861"/>
                  <a:gd name="T56" fmla="*/ 24 w 2861"/>
                  <a:gd name="T57" fmla="*/ 1798 h 1861"/>
                  <a:gd name="T58" fmla="*/ 3 w 2861"/>
                  <a:gd name="T59" fmla="*/ 1747 h 1861"/>
                  <a:gd name="T60" fmla="*/ 0 w 2861"/>
                  <a:gd name="T61" fmla="*/ 141 h 1861"/>
                  <a:gd name="T62" fmla="*/ 11 w 2861"/>
                  <a:gd name="T63" fmla="*/ 87 h 1861"/>
                  <a:gd name="T64" fmla="*/ 41 w 2861"/>
                  <a:gd name="T65" fmla="*/ 43 h 1861"/>
                  <a:gd name="T66" fmla="*/ 85 w 2861"/>
                  <a:gd name="T67" fmla="*/ 12 h 1861"/>
                  <a:gd name="T68" fmla="*/ 138 w 2861"/>
                  <a:gd name="T6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1" h="1861">
                    <a:moveTo>
                      <a:pt x="138" y="0"/>
                    </a:moveTo>
                    <a:lnTo>
                      <a:pt x="2724" y="0"/>
                    </a:lnTo>
                    <a:lnTo>
                      <a:pt x="2746" y="2"/>
                    </a:lnTo>
                    <a:lnTo>
                      <a:pt x="2766" y="7"/>
                    </a:lnTo>
                    <a:lnTo>
                      <a:pt x="2786" y="16"/>
                    </a:lnTo>
                    <a:lnTo>
                      <a:pt x="2805" y="28"/>
                    </a:lnTo>
                    <a:lnTo>
                      <a:pt x="2821" y="43"/>
                    </a:lnTo>
                    <a:lnTo>
                      <a:pt x="2838" y="65"/>
                    </a:lnTo>
                    <a:lnTo>
                      <a:pt x="2850" y="88"/>
                    </a:lnTo>
                    <a:lnTo>
                      <a:pt x="2858" y="113"/>
                    </a:lnTo>
                    <a:lnTo>
                      <a:pt x="2861" y="141"/>
                    </a:lnTo>
                    <a:lnTo>
                      <a:pt x="2861" y="1099"/>
                    </a:lnTo>
                    <a:lnTo>
                      <a:pt x="2858" y="1117"/>
                    </a:lnTo>
                    <a:lnTo>
                      <a:pt x="2849" y="1135"/>
                    </a:lnTo>
                    <a:lnTo>
                      <a:pt x="2836" y="1148"/>
                    </a:lnTo>
                    <a:lnTo>
                      <a:pt x="2819" y="1157"/>
                    </a:lnTo>
                    <a:lnTo>
                      <a:pt x="2799" y="1160"/>
                    </a:lnTo>
                    <a:lnTo>
                      <a:pt x="2781" y="1157"/>
                    </a:lnTo>
                    <a:lnTo>
                      <a:pt x="2764" y="1148"/>
                    </a:lnTo>
                    <a:lnTo>
                      <a:pt x="2750" y="1135"/>
                    </a:lnTo>
                    <a:lnTo>
                      <a:pt x="2742" y="1117"/>
                    </a:lnTo>
                    <a:lnTo>
                      <a:pt x="2739" y="1099"/>
                    </a:lnTo>
                    <a:lnTo>
                      <a:pt x="2739" y="141"/>
                    </a:lnTo>
                    <a:lnTo>
                      <a:pt x="2738" y="138"/>
                    </a:lnTo>
                    <a:lnTo>
                      <a:pt x="2738" y="134"/>
                    </a:lnTo>
                    <a:lnTo>
                      <a:pt x="2736" y="132"/>
                    </a:lnTo>
                    <a:lnTo>
                      <a:pt x="2735" y="131"/>
                    </a:lnTo>
                    <a:lnTo>
                      <a:pt x="2732" y="129"/>
                    </a:lnTo>
                    <a:lnTo>
                      <a:pt x="2730" y="127"/>
                    </a:lnTo>
                    <a:lnTo>
                      <a:pt x="2729" y="125"/>
                    </a:lnTo>
                    <a:lnTo>
                      <a:pt x="2726" y="123"/>
                    </a:lnTo>
                    <a:lnTo>
                      <a:pt x="2724" y="123"/>
                    </a:lnTo>
                    <a:lnTo>
                      <a:pt x="2720" y="122"/>
                    </a:lnTo>
                    <a:lnTo>
                      <a:pt x="138" y="122"/>
                    </a:lnTo>
                    <a:lnTo>
                      <a:pt x="130" y="125"/>
                    </a:lnTo>
                    <a:lnTo>
                      <a:pt x="125" y="132"/>
                    </a:lnTo>
                    <a:lnTo>
                      <a:pt x="123" y="141"/>
                    </a:lnTo>
                    <a:lnTo>
                      <a:pt x="123" y="1720"/>
                    </a:lnTo>
                    <a:lnTo>
                      <a:pt x="125" y="1729"/>
                    </a:lnTo>
                    <a:lnTo>
                      <a:pt x="130" y="1735"/>
                    </a:lnTo>
                    <a:lnTo>
                      <a:pt x="138" y="1738"/>
                    </a:lnTo>
                    <a:lnTo>
                      <a:pt x="1849" y="1738"/>
                    </a:lnTo>
                    <a:lnTo>
                      <a:pt x="1868" y="1741"/>
                    </a:lnTo>
                    <a:lnTo>
                      <a:pt x="1886" y="1750"/>
                    </a:lnTo>
                    <a:lnTo>
                      <a:pt x="1899" y="1763"/>
                    </a:lnTo>
                    <a:lnTo>
                      <a:pt x="1908" y="1780"/>
                    </a:lnTo>
                    <a:lnTo>
                      <a:pt x="1911" y="1799"/>
                    </a:lnTo>
                    <a:lnTo>
                      <a:pt x="1908" y="1819"/>
                    </a:lnTo>
                    <a:lnTo>
                      <a:pt x="1899" y="1835"/>
                    </a:lnTo>
                    <a:lnTo>
                      <a:pt x="1886" y="1849"/>
                    </a:lnTo>
                    <a:lnTo>
                      <a:pt x="1868" y="1857"/>
                    </a:lnTo>
                    <a:lnTo>
                      <a:pt x="1849" y="1861"/>
                    </a:lnTo>
                    <a:lnTo>
                      <a:pt x="138" y="1861"/>
                    </a:lnTo>
                    <a:lnTo>
                      <a:pt x="110" y="1857"/>
                    </a:lnTo>
                    <a:lnTo>
                      <a:pt x="85" y="1850"/>
                    </a:lnTo>
                    <a:lnTo>
                      <a:pt x="61" y="1837"/>
                    </a:lnTo>
                    <a:lnTo>
                      <a:pt x="41" y="1819"/>
                    </a:lnTo>
                    <a:lnTo>
                      <a:pt x="24" y="1798"/>
                    </a:lnTo>
                    <a:lnTo>
                      <a:pt x="11" y="1774"/>
                    </a:lnTo>
                    <a:lnTo>
                      <a:pt x="3" y="1747"/>
                    </a:lnTo>
                    <a:lnTo>
                      <a:pt x="0" y="1720"/>
                    </a:lnTo>
                    <a:lnTo>
                      <a:pt x="0" y="141"/>
                    </a:lnTo>
                    <a:lnTo>
                      <a:pt x="3" y="113"/>
                    </a:lnTo>
                    <a:lnTo>
                      <a:pt x="11" y="87"/>
                    </a:lnTo>
                    <a:lnTo>
                      <a:pt x="24" y="64"/>
                    </a:lnTo>
                    <a:lnTo>
                      <a:pt x="41" y="43"/>
                    </a:lnTo>
                    <a:lnTo>
                      <a:pt x="61" y="25"/>
                    </a:lnTo>
                    <a:lnTo>
                      <a:pt x="85" y="12"/>
                    </a:lnTo>
                    <a:lnTo>
                      <a:pt x="110" y="3"/>
                    </a:lnTo>
                    <a:lnTo>
                      <a:pt x="138"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26"/>
              <p:cNvSpPr/>
              <p:nvPr/>
            </p:nvSpPr>
            <p:spPr bwMode="auto">
              <a:xfrm>
                <a:off x="4719638" y="1616075"/>
                <a:ext cx="36512" cy="36512"/>
              </a:xfrm>
              <a:custGeom>
                <a:avLst/>
                <a:gdLst>
                  <a:gd name="T0" fmla="*/ 92 w 183"/>
                  <a:gd name="T1" fmla="*/ 0 h 183"/>
                  <a:gd name="T2" fmla="*/ 116 w 183"/>
                  <a:gd name="T3" fmla="*/ 3 h 183"/>
                  <a:gd name="T4" fmla="*/ 138 w 183"/>
                  <a:gd name="T5" fmla="*/ 12 h 183"/>
                  <a:gd name="T6" fmla="*/ 157 w 183"/>
                  <a:gd name="T7" fmla="*/ 26 h 183"/>
                  <a:gd name="T8" fmla="*/ 171 w 183"/>
                  <a:gd name="T9" fmla="*/ 45 h 183"/>
                  <a:gd name="T10" fmla="*/ 180 w 183"/>
                  <a:gd name="T11" fmla="*/ 67 h 183"/>
                  <a:gd name="T12" fmla="*/ 183 w 183"/>
                  <a:gd name="T13" fmla="*/ 92 h 183"/>
                  <a:gd name="T14" fmla="*/ 180 w 183"/>
                  <a:gd name="T15" fmla="*/ 116 h 183"/>
                  <a:gd name="T16" fmla="*/ 171 w 183"/>
                  <a:gd name="T17" fmla="*/ 138 h 183"/>
                  <a:gd name="T18" fmla="*/ 157 w 183"/>
                  <a:gd name="T19" fmla="*/ 157 h 183"/>
                  <a:gd name="T20" fmla="*/ 138 w 183"/>
                  <a:gd name="T21" fmla="*/ 171 h 183"/>
                  <a:gd name="T22" fmla="*/ 116 w 183"/>
                  <a:gd name="T23" fmla="*/ 180 h 183"/>
                  <a:gd name="T24" fmla="*/ 92 w 183"/>
                  <a:gd name="T25" fmla="*/ 183 h 183"/>
                  <a:gd name="T26" fmla="*/ 68 w 183"/>
                  <a:gd name="T27" fmla="*/ 180 h 183"/>
                  <a:gd name="T28" fmla="*/ 46 w 183"/>
                  <a:gd name="T29" fmla="*/ 171 h 183"/>
                  <a:gd name="T30" fmla="*/ 28 w 183"/>
                  <a:gd name="T31" fmla="*/ 157 h 183"/>
                  <a:gd name="T32" fmla="*/ 13 w 183"/>
                  <a:gd name="T33" fmla="*/ 138 h 183"/>
                  <a:gd name="T34" fmla="*/ 3 w 183"/>
                  <a:gd name="T35" fmla="*/ 116 h 183"/>
                  <a:gd name="T36" fmla="*/ 0 w 183"/>
                  <a:gd name="T37" fmla="*/ 92 h 183"/>
                  <a:gd name="T38" fmla="*/ 3 w 183"/>
                  <a:gd name="T39" fmla="*/ 67 h 183"/>
                  <a:gd name="T40" fmla="*/ 13 w 183"/>
                  <a:gd name="T41" fmla="*/ 45 h 183"/>
                  <a:gd name="T42" fmla="*/ 28 w 183"/>
                  <a:gd name="T43" fmla="*/ 26 h 183"/>
                  <a:gd name="T44" fmla="*/ 46 w 183"/>
                  <a:gd name="T45" fmla="*/ 12 h 183"/>
                  <a:gd name="T46" fmla="*/ 68 w 183"/>
                  <a:gd name="T47" fmla="*/ 3 h 183"/>
                  <a:gd name="T48" fmla="*/ 92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2" y="0"/>
                    </a:moveTo>
                    <a:lnTo>
                      <a:pt x="116" y="3"/>
                    </a:lnTo>
                    <a:lnTo>
                      <a:pt x="138" y="12"/>
                    </a:lnTo>
                    <a:lnTo>
                      <a:pt x="157" y="26"/>
                    </a:lnTo>
                    <a:lnTo>
                      <a:pt x="171" y="45"/>
                    </a:lnTo>
                    <a:lnTo>
                      <a:pt x="180" y="67"/>
                    </a:lnTo>
                    <a:lnTo>
                      <a:pt x="183" y="92"/>
                    </a:lnTo>
                    <a:lnTo>
                      <a:pt x="180" y="116"/>
                    </a:lnTo>
                    <a:lnTo>
                      <a:pt x="171" y="138"/>
                    </a:lnTo>
                    <a:lnTo>
                      <a:pt x="157" y="157"/>
                    </a:lnTo>
                    <a:lnTo>
                      <a:pt x="138" y="171"/>
                    </a:lnTo>
                    <a:lnTo>
                      <a:pt x="116" y="180"/>
                    </a:lnTo>
                    <a:lnTo>
                      <a:pt x="92" y="183"/>
                    </a:lnTo>
                    <a:lnTo>
                      <a:pt x="68" y="180"/>
                    </a:lnTo>
                    <a:lnTo>
                      <a:pt x="46" y="171"/>
                    </a:lnTo>
                    <a:lnTo>
                      <a:pt x="28" y="157"/>
                    </a:lnTo>
                    <a:lnTo>
                      <a:pt x="13" y="138"/>
                    </a:lnTo>
                    <a:lnTo>
                      <a:pt x="3" y="116"/>
                    </a:lnTo>
                    <a:lnTo>
                      <a:pt x="0" y="92"/>
                    </a:lnTo>
                    <a:lnTo>
                      <a:pt x="3" y="67"/>
                    </a:lnTo>
                    <a:lnTo>
                      <a:pt x="13" y="45"/>
                    </a:lnTo>
                    <a:lnTo>
                      <a:pt x="28" y="26"/>
                    </a:lnTo>
                    <a:lnTo>
                      <a:pt x="46" y="12"/>
                    </a:lnTo>
                    <a:lnTo>
                      <a:pt x="68"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27"/>
              <p:cNvSpPr/>
              <p:nvPr/>
            </p:nvSpPr>
            <p:spPr bwMode="auto">
              <a:xfrm>
                <a:off x="4719638" y="1670050"/>
                <a:ext cx="36512" cy="36512"/>
              </a:xfrm>
              <a:custGeom>
                <a:avLst/>
                <a:gdLst>
                  <a:gd name="T0" fmla="*/ 92 w 183"/>
                  <a:gd name="T1" fmla="*/ 0 h 183"/>
                  <a:gd name="T2" fmla="*/ 116 w 183"/>
                  <a:gd name="T3" fmla="*/ 3 h 183"/>
                  <a:gd name="T4" fmla="*/ 138 w 183"/>
                  <a:gd name="T5" fmla="*/ 13 h 183"/>
                  <a:gd name="T6" fmla="*/ 157 w 183"/>
                  <a:gd name="T7" fmla="*/ 27 h 183"/>
                  <a:gd name="T8" fmla="*/ 171 w 183"/>
                  <a:gd name="T9" fmla="*/ 46 h 183"/>
                  <a:gd name="T10" fmla="*/ 180 w 183"/>
                  <a:gd name="T11" fmla="*/ 68 h 183"/>
                  <a:gd name="T12" fmla="*/ 183 w 183"/>
                  <a:gd name="T13" fmla="*/ 92 h 183"/>
                  <a:gd name="T14" fmla="*/ 180 w 183"/>
                  <a:gd name="T15" fmla="*/ 116 h 183"/>
                  <a:gd name="T16" fmla="*/ 171 w 183"/>
                  <a:gd name="T17" fmla="*/ 138 h 183"/>
                  <a:gd name="T18" fmla="*/ 157 w 183"/>
                  <a:gd name="T19" fmla="*/ 157 h 183"/>
                  <a:gd name="T20" fmla="*/ 138 w 183"/>
                  <a:gd name="T21" fmla="*/ 171 h 183"/>
                  <a:gd name="T22" fmla="*/ 116 w 183"/>
                  <a:gd name="T23" fmla="*/ 180 h 183"/>
                  <a:gd name="T24" fmla="*/ 92 w 183"/>
                  <a:gd name="T25" fmla="*/ 183 h 183"/>
                  <a:gd name="T26" fmla="*/ 68 w 183"/>
                  <a:gd name="T27" fmla="*/ 180 h 183"/>
                  <a:gd name="T28" fmla="*/ 46 w 183"/>
                  <a:gd name="T29" fmla="*/ 171 h 183"/>
                  <a:gd name="T30" fmla="*/ 28 w 183"/>
                  <a:gd name="T31" fmla="*/ 157 h 183"/>
                  <a:gd name="T32" fmla="*/ 13 w 183"/>
                  <a:gd name="T33" fmla="*/ 138 h 183"/>
                  <a:gd name="T34" fmla="*/ 3 w 183"/>
                  <a:gd name="T35" fmla="*/ 116 h 183"/>
                  <a:gd name="T36" fmla="*/ 0 w 183"/>
                  <a:gd name="T37" fmla="*/ 92 h 183"/>
                  <a:gd name="T38" fmla="*/ 3 w 183"/>
                  <a:gd name="T39" fmla="*/ 68 h 183"/>
                  <a:gd name="T40" fmla="*/ 13 w 183"/>
                  <a:gd name="T41" fmla="*/ 46 h 183"/>
                  <a:gd name="T42" fmla="*/ 28 w 183"/>
                  <a:gd name="T43" fmla="*/ 27 h 183"/>
                  <a:gd name="T44" fmla="*/ 46 w 183"/>
                  <a:gd name="T45" fmla="*/ 13 h 183"/>
                  <a:gd name="T46" fmla="*/ 68 w 183"/>
                  <a:gd name="T47" fmla="*/ 3 h 183"/>
                  <a:gd name="T48" fmla="*/ 92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2" y="0"/>
                    </a:moveTo>
                    <a:lnTo>
                      <a:pt x="116" y="3"/>
                    </a:lnTo>
                    <a:lnTo>
                      <a:pt x="138" y="13"/>
                    </a:lnTo>
                    <a:lnTo>
                      <a:pt x="157" y="27"/>
                    </a:lnTo>
                    <a:lnTo>
                      <a:pt x="171" y="46"/>
                    </a:lnTo>
                    <a:lnTo>
                      <a:pt x="180" y="68"/>
                    </a:lnTo>
                    <a:lnTo>
                      <a:pt x="183" y="92"/>
                    </a:lnTo>
                    <a:lnTo>
                      <a:pt x="180" y="116"/>
                    </a:lnTo>
                    <a:lnTo>
                      <a:pt x="171" y="138"/>
                    </a:lnTo>
                    <a:lnTo>
                      <a:pt x="157" y="157"/>
                    </a:lnTo>
                    <a:lnTo>
                      <a:pt x="138" y="171"/>
                    </a:lnTo>
                    <a:lnTo>
                      <a:pt x="116" y="180"/>
                    </a:lnTo>
                    <a:lnTo>
                      <a:pt x="92" y="183"/>
                    </a:lnTo>
                    <a:lnTo>
                      <a:pt x="68" y="180"/>
                    </a:lnTo>
                    <a:lnTo>
                      <a:pt x="46" y="171"/>
                    </a:lnTo>
                    <a:lnTo>
                      <a:pt x="28" y="157"/>
                    </a:lnTo>
                    <a:lnTo>
                      <a:pt x="13" y="138"/>
                    </a:lnTo>
                    <a:lnTo>
                      <a:pt x="3" y="116"/>
                    </a:lnTo>
                    <a:lnTo>
                      <a:pt x="0" y="92"/>
                    </a:lnTo>
                    <a:lnTo>
                      <a:pt x="3" y="68"/>
                    </a:lnTo>
                    <a:lnTo>
                      <a:pt x="13" y="46"/>
                    </a:lnTo>
                    <a:lnTo>
                      <a:pt x="28" y="27"/>
                    </a:lnTo>
                    <a:lnTo>
                      <a:pt x="46" y="13"/>
                    </a:lnTo>
                    <a:lnTo>
                      <a:pt x="68"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28"/>
              <p:cNvSpPr/>
              <p:nvPr/>
            </p:nvSpPr>
            <p:spPr bwMode="auto">
              <a:xfrm>
                <a:off x="4719638" y="1725613"/>
                <a:ext cx="36512" cy="36512"/>
              </a:xfrm>
              <a:custGeom>
                <a:avLst/>
                <a:gdLst>
                  <a:gd name="T0" fmla="*/ 92 w 183"/>
                  <a:gd name="T1" fmla="*/ 0 h 183"/>
                  <a:gd name="T2" fmla="*/ 116 w 183"/>
                  <a:gd name="T3" fmla="*/ 3 h 183"/>
                  <a:gd name="T4" fmla="*/ 138 w 183"/>
                  <a:gd name="T5" fmla="*/ 12 h 183"/>
                  <a:gd name="T6" fmla="*/ 157 w 183"/>
                  <a:gd name="T7" fmla="*/ 26 h 183"/>
                  <a:gd name="T8" fmla="*/ 171 w 183"/>
                  <a:gd name="T9" fmla="*/ 45 h 183"/>
                  <a:gd name="T10" fmla="*/ 180 w 183"/>
                  <a:gd name="T11" fmla="*/ 67 h 183"/>
                  <a:gd name="T12" fmla="*/ 183 w 183"/>
                  <a:gd name="T13" fmla="*/ 91 h 183"/>
                  <a:gd name="T14" fmla="*/ 180 w 183"/>
                  <a:gd name="T15" fmla="*/ 116 h 183"/>
                  <a:gd name="T16" fmla="*/ 171 w 183"/>
                  <a:gd name="T17" fmla="*/ 138 h 183"/>
                  <a:gd name="T18" fmla="*/ 157 w 183"/>
                  <a:gd name="T19" fmla="*/ 156 h 183"/>
                  <a:gd name="T20" fmla="*/ 138 w 183"/>
                  <a:gd name="T21" fmla="*/ 170 h 183"/>
                  <a:gd name="T22" fmla="*/ 116 w 183"/>
                  <a:gd name="T23" fmla="*/ 180 h 183"/>
                  <a:gd name="T24" fmla="*/ 92 w 183"/>
                  <a:gd name="T25" fmla="*/ 183 h 183"/>
                  <a:gd name="T26" fmla="*/ 68 w 183"/>
                  <a:gd name="T27" fmla="*/ 180 h 183"/>
                  <a:gd name="T28" fmla="*/ 46 w 183"/>
                  <a:gd name="T29" fmla="*/ 170 h 183"/>
                  <a:gd name="T30" fmla="*/ 28 w 183"/>
                  <a:gd name="T31" fmla="*/ 156 h 183"/>
                  <a:gd name="T32" fmla="*/ 13 w 183"/>
                  <a:gd name="T33" fmla="*/ 138 h 183"/>
                  <a:gd name="T34" fmla="*/ 3 w 183"/>
                  <a:gd name="T35" fmla="*/ 116 h 183"/>
                  <a:gd name="T36" fmla="*/ 0 w 183"/>
                  <a:gd name="T37" fmla="*/ 91 h 183"/>
                  <a:gd name="T38" fmla="*/ 3 w 183"/>
                  <a:gd name="T39" fmla="*/ 67 h 183"/>
                  <a:gd name="T40" fmla="*/ 13 w 183"/>
                  <a:gd name="T41" fmla="*/ 45 h 183"/>
                  <a:gd name="T42" fmla="*/ 28 w 183"/>
                  <a:gd name="T43" fmla="*/ 26 h 183"/>
                  <a:gd name="T44" fmla="*/ 46 w 183"/>
                  <a:gd name="T45" fmla="*/ 12 h 183"/>
                  <a:gd name="T46" fmla="*/ 68 w 183"/>
                  <a:gd name="T47" fmla="*/ 3 h 183"/>
                  <a:gd name="T48" fmla="*/ 92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2" y="0"/>
                    </a:moveTo>
                    <a:lnTo>
                      <a:pt x="116" y="3"/>
                    </a:lnTo>
                    <a:lnTo>
                      <a:pt x="138" y="12"/>
                    </a:lnTo>
                    <a:lnTo>
                      <a:pt x="157" y="26"/>
                    </a:lnTo>
                    <a:lnTo>
                      <a:pt x="171" y="45"/>
                    </a:lnTo>
                    <a:lnTo>
                      <a:pt x="180" y="67"/>
                    </a:lnTo>
                    <a:lnTo>
                      <a:pt x="183" y="91"/>
                    </a:lnTo>
                    <a:lnTo>
                      <a:pt x="180" y="116"/>
                    </a:lnTo>
                    <a:lnTo>
                      <a:pt x="171" y="138"/>
                    </a:lnTo>
                    <a:lnTo>
                      <a:pt x="157" y="156"/>
                    </a:lnTo>
                    <a:lnTo>
                      <a:pt x="138" y="170"/>
                    </a:lnTo>
                    <a:lnTo>
                      <a:pt x="116" y="180"/>
                    </a:lnTo>
                    <a:lnTo>
                      <a:pt x="92" y="183"/>
                    </a:lnTo>
                    <a:lnTo>
                      <a:pt x="68" y="180"/>
                    </a:lnTo>
                    <a:lnTo>
                      <a:pt x="46" y="170"/>
                    </a:lnTo>
                    <a:lnTo>
                      <a:pt x="28" y="156"/>
                    </a:lnTo>
                    <a:lnTo>
                      <a:pt x="13" y="138"/>
                    </a:lnTo>
                    <a:lnTo>
                      <a:pt x="3" y="116"/>
                    </a:lnTo>
                    <a:lnTo>
                      <a:pt x="0" y="91"/>
                    </a:lnTo>
                    <a:lnTo>
                      <a:pt x="3" y="67"/>
                    </a:lnTo>
                    <a:lnTo>
                      <a:pt x="13" y="45"/>
                    </a:lnTo>
                    <a:lnTo>
                      <a:pt x="28" y="26"/>
                    </a:lnTo>
                    <a:lnTo>
                      <a:pt x="46" y="12"/>
                    </a:lnTo>
                    <a:lnTo>
                      <a:pt x="68"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Freeform 29"/>
              <p:cNvSpPr/>
              <p:nvPr/>
            </p:nvSpPr>
            <p:spPr bwMode="auto">
              <a:xfrm>
                <a:off x="4779963" y="1616075"/>
                <a:ext cx="36512" cy="36512"/>
              </a:xfrm>
              <a:custGeom>
                <a:avLst/>
                <a:gdLst>
                  <a:gd name="T0" fmla="*/ 92 w 184"/>
                  <a:gd name="T1" fmla="*/ 0 h 183"/>
                  <a:gd name="T2" fmla="*/ 116 w 184"/>
                  <a:gd name="T3" fmla="*/ 3 h 183"/>
                  <a:gd name="T4" fmla="*/ 138 w 184"/>
                  <a:gd name="T5" fmla="*/ 12 h 183"/>
                  <a:gd name="T6" fmla="*/ 156 w 184"/>
                  <a:gd name="T7" fmla="*/ 26 h 183"/>
                  <a:gd name="T8" fmla="*/ 171 w 184"/>
                  <a:gd name="T9" fmla="*/ 45 h 183"/>
                  <a:gd name="T10" fmla="*/ 181 w 184"/>
                  <a:gd name="T11" fmla="*/ 67 h 183"/>
                  <a:gd name="T12" fmla="*/ 184 w 184"/>
                  <a:gd name="T13" fmla="*/ 92 h 183"/>
                  <a:gd name="T14" fmla="*/ 181 w 184"/>
                  <a:gd name="T15" fmla="*/ 116 h 183"/>
                  <a:gd name="T16" fmla="*/ 171 w 184"/>
                  <a:gd name="T17" fmla="*/ 138 h 183"/>
                  <a:gd name="T18" fmla="*/ 156 w 184"/>
                  <a:gd name="T19" fmla="*/ 157 h 183"/>
                  <a:gd name="T20" fmla="*/ 138 w 184"/>
                  <a:gd name="T21" fmla="*/ 171 h 183"/>
                  <a:gd name="T22" fmla="*/ 116 w 184"/>
                  <a:gd name="T23" fmla="*/ 180 h 183"/>
                  <a:gd name="T24" fmla="*/ 92 w 184"/>
                  <a:gd name="T25" fmla="*/ 183 h 183"/>
                  <a:gd name="T26" fmla="*/ 67 w 184"/>
                  <a:gd name="T27" fmla="*/ 180 h 183"/>
                  <a:gd name="T28" fmla="*/ 46 w 184"/>
                  <a:gd name="T29" fmla="*/ 171 h 183"/>
                  <a:gd name="T30" fmla="*/ 27 w 184"/>
                  <a:gd name="T31" fmla="*/ 157 h 183"/>
                  <a:gd name="T32" fmla="*/ 13 w 184"/>
                  <a:gd name="T33" fmla="*/ 138 h 183"/>
                  <a:gd name="T34" fmla="*/ 4 w 184"/>
                  <a:gd name="T35" fmla="*/ 116 h 183"/>
                  <a:gd name="T36" fmla="*/ 0 w 184"/>
                  <a:gd name="T37" fmla="*/ 92 h 183"/>
                  <a:gd name="T38" fmla="*/ 4 w 184"/>
                  <a:gd name="T39" fmla="*/ 67 h 183"/>
                  <a:gd name="T40" fmla="*/ 13 w 184"/>
                  <a:gd name="T41" fmla="*/ 45 h 183"/>
                  <a:gd name="T42" fmla="*/ 27 w 184"/>
                  <a:gd name="T43" fmla="*/ 26 h 183"/>
                  <a:gd name="T44" fmla="*/ 46 w 184"/>
                  <a:gd name="T45" fmla="*/ 12 h 183"/>
                  <a:gd name="T46" fmla="*/ 67 w 184"/>
                  <a:gd name="T47" fmla="*/ 3 h 183"/>
                  <a:gd name="T48" fmla="*/ 92 w 184"/>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183">
                    <a:moveTo>
                      <a:pt x="92" y="0"/>
                    </a:moveTo>
                    <a:lnTo>
                      <a:pt x="116" y="3"/>
                    </a:lnTo>
                    <a:lnTo>
                      <a:pt x="138" y="12"/>
                    </a:lnTo>
                    <a:lnTo>
                      <a:pt x="156" y="26"/>
                    </a:lnTo>
                    <a:lnTo>
                      <a:pt x="171" y="45"/>
                    </a:lnTo>
                    <a:lnTo>
                      <a:pt x="181" y="67"/>
                    </a:lnTo>
                    <a:lnTo>
                      <a:pt x="184" y="92"/>
                    </a:lnTo>
                    <a:lnTo>
                      <a:pt x="181" y="116"/>
                    </a:lnTo>
                    <a:lnTo>
                      <a:pt x="171" y="138"/>
                    </a:lnTo>
                    <a:lnTo>
                      <a:pt x="156" y="157"/>
                    </a:lnTo>
                    <a:lnTo>
                      <a:pt x="138" y="171"/>
                    </a:lnTo>
                    <a:lnTo>
                      <a:pt x="116" y="180"/>
                    </a:lnTo>
                    <a:lnTo>
                      <a:pt x="92" y="183"/>
                    </a:lnTo>
                    <a:lnTo>
                      <a:pt x="67" y="180"/>
                    </a:lnTo>
                    <a:lnTo>
                      <a:pt x="46" y="171"/>
                    </a:lnTo>
                    <a:lnTo>
                      <a:pt x="27" y="157"/>
                    </a:lnTo>
                    <a:lnTo>
                      <a:pt x="13" y="138"/>
                    </a:lnTo>
                    <a:lnTo>
                      <a:pt x="4" y="116"/>
                    </a:lnTo>
                    <a:lnTo>
                      <a:pt x="0" y="92"/>
                    </a:lnTo>
                    <a:lnTo>
                      <a:pt x="4" y="67"/>
                    </a:lnTo>
                    <a:lnTo>
                      <a:pt x="13" y="45"/>
                    </a:lnTo>
                    <a:lnTo>
                      <a:pt x="27" y="26"/>
                    </a:lnTo>
                    <a:lnTo>
                      <a:pt x="46" y="12"/>
                    </a:lnTo>
                    <a:lnTo>
                      <a:pt x="67"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Freeform 30"/>
              <p:cNvSpPr/>
              <p:nvPr/>
            </p:nvSpPr>
            <p:spPr bwMode="auto">
              <a:xfrm>
                <a:off x="4779963" y="1670050"/>
                <a:ext cx="36512" cy="36512"/>
              </a:xfrm>
              <a:custGeom>
                <a:avLst/>
                <a:gdLst>
                  <a:gd name="T0" fmla="*/ 92 w 184"/>
                  <a:gd name="T1" fmla="*/ 0 h 183"/>
                  <a:gd name="T2" fmla="*/ 116 w 184"/>
                  <a:gd name="T3" fmla="*/ 3 h 183"/>
                  <a:gd name="T4" fmla="*/ 138 w 184"/>
                  <a:gd name="T5" fmla="*/ 13 h 183"/>
                  <a:gd name="T6" fmla="*/ 156 w 184"/>
                  <a:gd name="T7" fmla="*/ 27 h 183"/>
                  <a:gd name="T8" fmla="*/ 171 w 184"/>
                  <a:gd name="T9" fmla="*/ 46 h 183"/>
                  <a:gd name="T10" fmla="*/ 181 w 184"/>
                  <a:gd name="T11" fmla="*/ 68 h 183"/>
                  <a:gd name="T12" fmla="*/ 184 w 184"/>
                  <a:gd name="T13" fmla="*/ 92 h 183"/>
                  <a:gd name="T14" fmla="*/ 181 w 184"/>
                  <a:gd name="T15" fmla="*/ 116 h 183"/>
                  <a:gd name="T16" fmla="*/ 171 w 184"/>
                  <a:gd name="T17" fmla="*/ 138 h 183"/>
                  <a:gd name="T18" fmla="*/ 156 w 184"/>
                  <a:gd name="T19" fmla="*/ 157 h 183"/>
                  <a:gd name="T20" fmla="*/ 138 w 184"/>
                  <a:gd name="T21" fmla="*/ 171 h 183"/>
                  <a:gd name="T22" fmla="*/ 116 w 184"/>
                  <a:gd name="T23" fmla="*/ 180 h 183"/>
                  <a:gd name="T24" fmla="*/ 92 w 184"/>
                  <a:gd name="T25" fmla="*/ 183 h 183"/>
                  <a:gd name="T26" fmla="*/ 67 w 184"/>
                  <a:gd name="T27" fmla="*/ 180 h 183"/>
                  <a:gd name="T28" fmla="*/ 46 w 184"/>
                  <a:gd name="T29" fmla="*/ 171 h 183"/>
                  <a:gd name="T30" fmla="*/ 27 w 184"/>
                  <a:gd name="T31" fmla="*/ 157 h 183"/>
                  <a:gd name="T32" fmla="*/ 13 w 184"/>
                  <a:gd name="T33" fmla="*/ 138 h 183"/>
                  <a:gd name="T34" fmla="*/ 4 w 184"/>
                  <a:gd name="T35" fmla="*/ 116 h 183"/>
                  <a:gd name="T36" fmla="*/ 0 w 184"/>
                  <a:gd name="T37" fmla="*/ 92 h 183"/>
                  <a:gd name="T38" fmla="*/ 4 w 184"/>
                  <a:gd name="T39" fmla="*/ 68 h 183"/>
                  <a:gd name="T40" fmla="*/ 13 w 184"/>
                  <a:gd name="T41" fmla="*/ 46 h 183"/>
                  <a:gd name="T42" fmla="*/ 27 w 184"/>
                  <a:gd name="T43" fmla="*/ 27 h 183"/>
                  <a:gd name="T44" fmla="*/ 46 w 184"/>
                  <a:gd name="T45" fmla="*/ 13 h 183"/>
                  <a:gd name="T46" fmla="*/ 67 w 184"/>
                  <a:gd name="T47" fmla="*/ 3 h 183"/>
                  <a:gd name="T48" fmla="*/ 92 w 184"/>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183">
                    <a:moveTo>
                      <a:pt x="92" y="0"/>
                    </a:moveTo>
                    <a:lnTo>
                      <a:pt x="116" y="3"/>
                    </a:lnTo>
                    <a:lnTo>
                      <a:pt x="138" y="13"/>
                    </a:lnTo>
                    <a:lnTo>
                      <a:pt x="156" y="27"/>
                    </a:lnTo>
                    <a:lnTo>
                      <a:pt x="171" y="46"/>
                    </a:lnTo>
                    <a:lnTo>
                      <a:pt x="181" y="68"/>
                    </a:lnTo>
                    <a:lnTo>
                      <a:pt x="184" y="92"/>
                    </a:lnTo>
                    <a:lnTo>
                      <a:pt x="181" y="116"/>
                    </a:lnTo>
                    <a:lnTo>
                      <a:pt x="171" y="138"/>
                    </a:lnTo>
                    <a:lnTo>
                      <a:pt x="156" y="157"/>
                    </a:lnTo>
                    <a:lnTo>
                      <a:pt x="138" y="171"/>
                    </a:lnTo>
                    <a:lnTo>
                      <a:pt x="116" y="180"/>
                    </a:lnTo>
                    <a:lnTo>
                      <a:pt x="92" y="183"/>
                    </a:lnTo>
                    <a:lnTo>
                      <a:pt x="67" y="180"/>
                    </a:lnTo>
                    <a:lnTo>
                      <a:pt x="46" y="171"/>
                    </a:lnTo>
                    <a:lnTo>
                      <a:pt x="27" y="157"/>
                    </a:lnTo>
                    <a:lnTo>
                      <a:pt x="13" y="138"/>
                    </a:lnTo>
                    <a:lnTo>
                      <a:pt x="4" y="116"/>
                    </a:lnTo>
                    <a:lnTo>
                      <a:pt x="0" y="92"/>
                    </a:lnTo>
                    <a:lnTo>
                      <a:pt x="4" y="68"/>
                    </a:lnTo>
                    <a:lnTo>
                      <a:pt x="13" y="46"/>
                    </a:lnTo>
                    <a:lnTo>
                      <a:pt x="27" y="27"/>
                    </a:lnTo>
                    <a:lnTo>
                      <a:pt x="46" y="13"/>
                    </a:lnTo>
                    <a:lnTo>
                      <a:pt x="67"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31"/>
              <p:cNvSpPr/>
              <p:nvPr/>
            </p:nvSpPr>
            <p:spPr bwMode="auto">
              <a:xfrm>
                <a:off x="4779963" y="1725613"/>
                <a:ext cx="36512" cy="36512"/>
              </a:xfrm>
              <a:custGeom>
                <a:avLst/>
                <a:gdLst>
                  <a:gd name="T0" fmla="*/ 92 w 184"/>
                  <a:gd name="T1" fmla="*/ 0 h 183"/>
                  <a:gd name="T2" fmla="*/ 116 w 184"/>
                  <a:gd name="T3" fmla="*/ 3 h 183"/>
                  <a:gd name="T4" fmla="*/ 138 w 184"/>
                  <a:gd name="T5" fmla="*/ 12 h 183"/>
                  <a:gd name="T6" fmla="*/ 156 w 184"/>
                  <a:gd name="T7" fmla="*/ 26 h 183"/>
                  <a:gd name="T8" fmla="*/ 171 w 184"/>
                  <a:gd name="T9" fmla="*/ 45 h 183"/>
                  <a:gd name="T10" fmla="*/ 181 w 184"/>
                  <a:gd name="T11" fmla="*/ 67 h 183"/>
                  <a:gd name="T12" fmla="*/ 184 w 184"/>
                  <a:gd name="T13" fmla="*/ 91 h 183"/>
                  <a:gd name="T14" fmla="*/ 181 w 184"/>
                  <a:gd name="T15" fmla="*/ 116 h 183"/>
                  <a:gd name="T16" fmla="*/ 171 w 184"/>
                  <a:gd name="T17" fmla="*/ 138 h 183"/>
                  <a:gd name="T18" fmla="*/ 156 w 184"/>
                  <a:gd name="T19" fmla="*/ 156 h 183"/>
                  <a:gd name="T20" fmla="*/ 138 w 184"/>
                  <a:gd name="T21" fmla="*/ 170 h 183"/>
                  <a:gd name="T22" fmla="*/ 116 w 184"/>
                  <a:gd name="T23" fmla="*/ 180 h 183"/>
                  <a:gd name="T24" fmla="*/ 92 w 184"/>
                  <a:gd name="T25" fmla="*/ 183 h 183"/>
                  <a:gd name="T26" fmla="*/ 67 w 184"/>
                  <a:gd name="T27" fmla="*/ 180 h 183"/>
                  <a:gd name="T28" fmla="*/ 46 w 184"/>
                  <a:gd name="T29" fmla="*/ 170 h 183"/>
                  <a:gd name="T30" fmla="*/ 27 w 184"/>
                  <a:gd name="T31" fmla="*/ 156 h 183"/>
                  <a:gd name="T32" fmla="*/ 13 w 184"/>
                  <a:gd name="T33" fmla="*/ 138 h 183"/>
                  <a:gd name="T34" fmla="*/ 4 w 184"/>
                  <a:gd name="T35" fmla="*/ 116 h 183"/>
                  <a:gd name="T36" fmla="*/ 0 w 184"/>
                  <a:gd name="T37" fmla="*/ 91 h 183"/>
                  <a:gd name="T38" fmla="*/ 4 w 184"/>
                  <a:gd name="T39" fmla="*/ 67 h 183"/>
                  <a:gd name="T40" fmla="*/ 13 w 184"/>
                  <a:gd name="T41" fmla="*/ 45 h 183"/>
                  <a:gd name="T42" fmla="*/ 27 w 184"/>
                  <a:gd name="T43" fmla="*/ 26 h 183"/>
                  <a:gd name="T44" fmla="*/ 46 w 184"/>
                  <a:gd name="T45" fmla="*/ 12 h 183"/>
                  <a:gd name="T46" fmla="*/ 67 w 184"/>
                  <a:gd name="T47" fmla="*/ 3 h 183"/>
                  <a:gd name="T48" fmla="*/ 92 w 184"/>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183">
                    <a:moveTo>
                      <a:pt x="92" y="0"/>
                    </a:moveTo>
                    <a:lnTo>
                      <a:pt x="116" y="3"/>
                    </a:lnTo>
                    <a:lnTo>
                      <a:pt x="138" y="12"/>
                    </a:lnTo>
                    <a:lnTo>
                      <a:pt x="156" y="26"/>
                    </a:lnTo>
                    <a:lnTo>
                      <a:pt x="171" y="45"/>
                    </a:lnTo>
                    <a:lnTo>
                      <a:pt x="181" y="67"/>
                    </a:lnTo>
                    <a:lnTo>
                      <a:pt x="184" y="91"/>
                    </a:lnTo>
                    <a:lnTo>
                      <a:pt x="181" y="116"/>
                    </a:lnTo>
                    <a:lnTo>
                      <a:pt x="171" y="138"/>
                    </a:lnTo>
                    <a:lnTo>
                      <a:pt x="156" y="156"/>
                    </a:lnTo>
                    <a:lnTo>
                      <a:pt x="138" y="170"/>
                    </a:lnTo>
                    <a:lnTo>
                      <a:pt x="116" y="180"/>
                    </a:lnTo>
                    <a:lnTo>
                      <a:pt x="92" y="183"/>
                    </a:lnTo>
                    <a:lnTo>
                      <a:pt x="67" y="180"/>
                    </a:lnTo>
                    <a:lnTo>
                      <a:pt x="46" y="170"/>
                    </a:lnTo>
                    <a:lnTo>
                      <a:pt x="27" y="156"/>
                    </a:lnTo>
                    <a:lnTo>
                      <a:pt x="13" y="138"/>
                    </a:lnTo>
                    <a:lnTo>
                      <a:pt x="4" y="116"/>
                    </a:lnTo>
                    <a:lnTo>
                      <a:pt x="0" y="91"/>
                    </a:lnTo>
                    <a:lnTo>
                      <a:pt x="4" y="67"/>
                    </a:lnTo>
                    <a:lnTo>
                      <a:pt x="13" y="45"/>
                    </a:lnTo>
                    <a:lnTo>
                      <a:pt x="27" y="26"/>
                    </a:lnTo>
                    <a:lnTo>
                      <a:pt x="46" y="12"/>
                    </a:lnTo>
                    <a:lnTo>
                      <a:pt x="67" y="3"/>
                    </a:lnTo>
                    <a:lnTo>
                      <a:pt x="9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32"/>
              <p:cNvSpPr/>
              <p:nvPr/>
            </p:nvSpPr>
            <p:spPr bwMode="auto">
              <a:xfrm>
                <a:off x="4840288" y="1616075"/>
                <a:ext cx="36512" cy="36512"/>
              </a:xfrm>
              <a:custGeom>
                <a:avLst/>
                <a:gdLst>
                  <a:gd name="T0" fmla="*/ 91 w 183"/>
                  <a:gd name="T1" fmla="*/ 0 h 183"/>
                  <a:gd name="T2" fmla="*/ 116 w 183"/>
                  <a:gd name="T3" fmla="*/ 3 h 183"/>
                  <a:gd name="T4" fmla="*/ 138 w 183"/>
                  <a:gd name="T5" fmla="*/ 12 h 183"/>
                  <a:gd name="T6" fmla="*/ 156 w 183"/>
                  <a:gd name="T7" fmla="*/ 26 h 183"/>
                  <a:gd name="T8" fmla="*/ 170 w 183"/>
                  <a:gd name="T9" fmla="*/ 45 h 183"/>
                  <a:gd name="T10" fmla="*/ 180 w 183"/>
                  <a:gd name="T11" fmla="*/ 67 h 183"/>
                  <a:gd name="T12" fmla="*/ 183 w 183"/>
                  <a:gd name="T13" fmla="*/ 92 h 183"/>
                  <a:gd name="T14" fmla="*/ 180 w 183"/>
                  <a:gd name="T15" fmla="*/ 116 h 183"/>
                  <a:gd name="T16" fmla="*/ 170 w 183"/>
                  <a:gd name="T17" fmla="*/ 138 h 183"/>
                  <a:gd name="T18" fmla="*/ 156 w 183"/>
                  <a:gd name="T19" fmla="*/ 157 h 183"/>
                  <a:gd name="T20" fmla="*/ 138 w 183"/>
                  <a:gd name="T21" fmla="*/ 171 h 183"/>
                  <a:gd name="T22" fmla="*/ 116 w 183"/>
                  <a:gd name="T23" fmla="*/ 180 h 183"/>
                  <a:gd name="T24" fmla="*/ 91 w 183"/>
                  <a:gd name="T25" fmla="*/ 183 h 183"/>
                  <a:gd name="T26" fmla="*/ 67 w 183"/>
                  <a:gd name="T27" fmla="*/ 180 h 183"/>
                  <a:gd name="T28" fmla="*/ 45 w 183"/>
                  <a:gd name="T29" fmla="*/ 171 h 183"/>
                  <a:gd name="T30" fmla="*/ 26 w 183"/>
                  <a:gd name="T31" fmla="*/ 157 h 183"/>
                  <a:gd name="T32" fmla="*/ 12 w 183"/>
                  <a:gd name="T33" fmla="*/ 138 h 183"/>
                  <a:gd name="T34" fmla="*/ 3 w 183"/>
                  <a:gd name="T35" fmla="*/ 116 h 183"/>
                  <a:gd name="T36" fmla="*/ 0 w 183"/>
                  <a:gd name="T37" fmla="*/ 92 h 183"/>
                  <a:gd name="T38" fmla="*/ 3 w 183"/>
                  <a:gd name="T39" fmla="*/ 67 h 183"/>
                  <a:gd name="T40" fmla="*/ 12 w 183"/>
                  <a:gd name="T41" fmla="*/ 45 h 183"/>
                  <a:gd name="T42" fmla="*/ 26 w 183"/>
                  <a:gd name="T43" fmla="*/ 26 h 183"/>
                  <a:gd name="T44" fmla="*/ 45 w 183"/>
                  <a:gd name="T45" fmla="*/ 12 h 183"/>
                  <a:gd name="T46" fmla="*/ 67 w 183"/>
                  <a:gd name="T47" fmla="*/ 3 h 183"/>
                  <a:gd name="T48" fmla="*/ 91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1" y="0"/>
                    </a:moveTo>
                    <a:lnTo>
                      <a:pt x="116" y="3"/>
                    </a:lnTo>
                    <a:lnTo>
                      <a:pt x="138" y="12"/>
                    </a:lnTo>
                    <a:lnTo>
                      <a:pt x="156" y="26"/>
                    </a:lnTo>
                    <a:lnTo>
                      <a:pt x="170" y="45"/>
                    </a:lnTo>
                    <a:lnTo>
                      <a:pt x="180" y="67"/>
                    </a:lnTo>
                    <a:lnTo>
                      <a:pt x="183" y="92"/>
                    </a:lnTo>
                    <a:lnTo>
                      <a:pt x="180" y="116"/>
                    </a:lnTo>
                    <a:lnTo>
                      <a:pt x="170" y="138"/>
                    </a:lnTo>
                    <a:lnTo>
                      <a:pt x="156" y="157"/>
                    </a:lnTo>
                    <a:lnTo>
                      <a:pt x="138" y="171"/>
                    </a:lnTo>
                    <a:lnTo>
                      <a:pt x="116" y="180"/>
                    </a:lnTo>
                    <a:lnTo>
                      <a:pt x="91" y="183"/>
                    </a:lnTo>
                    <a:lnTo>
                      <a:pt x="67" y="180"/>
                    </a:lnTo>
                    <a:lnTo>
                      <a:pt x="45" y="171"/>
                    </a:lnTo>
                    <a:lnTo>
                      <a:pt x="26" y="157"/>
                    </a:lnTo>
                    <a:lnTo>
                      <a:pt x="12" y="138"/>
                    </a:lnTo>
                    <a:lnTo>
                      <a:pt x="3" y="116"/>
                    </a:lnTo>
                    <a:lnTo>
                      <a:pt x="0" y="92"/>
                    </a:lnTo>
                    <a:lnTo>
                      <a:pt x="3" y="67"/>
                    </a:lnTo>
                    <a:lnTo>
                      <a:pt x="12" y="45"/>
                    </a:lnTo>
                    <a:lnTo>
                      <a:pt x="26" y="26"/>
                    </a:lnTo>
                    <a:lnTo>
                      <a:pt x="45" y="12"/>
                    </a:lnTo>
                    <a:lnTo>
                      <a:pt x="67" y="3"/>
                    </a:lnTo>
                    <a:lnTo>
                      <a:pt x="9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33"/>
              <p:cNvSpPr/>
              <p:nvPr/>
            </p:nvSpPr>
            <p:spPr bwMode="auto">
              <a:xfrm>
                <a:off x="4840288" y="1670050"/>
                <a:ext cx="36512" cy="36512"/>
              </a:xfrm>
              <a:custGeom>
                <a:avLst/>
                <a:gdLst>
                  <a:gd name="T0" fmla="*/ 91 w 183"/>
                  <a:gd name="T1" fmla="*/ 0 h 183"/>
                  <a:gd name="T2" fmla="*/ 116 w 183"/>
                  <a:gd name="T3" fmla="*/ 3 h 183"/>
                  <a:gd name="T4" fmla="*/ 138 w 183"/>
                  <a:gd name="T5" fmla="*/ 13 h 183"/>
                  <a:gd name="T6" fmla="*/ 156 w 183"/>
                  <a:gd name="T7" fmla="*/ 27 h 183"/>
                  <a:gd name="T8" fmla="*/ 170 w 183"/>
                  <a:gd name="T9" fmla="*/ 46 h 183"/>
                  <a:gd name="T10" fmla="*/ 180 w 183"/>
                  <a:gd name="T11" fmla="*/ 68 h 183"/>
                  <a:gd name="T12" fmla="*/ 183 w 183"/>
                  <a:gd name="T13" fmla="*/ 92 h 183"/>
                  <a:gd name="T14" fmla="*/ 180 w 183"/>
                  <a:gd name="T15" fmla="*/ 116 h 183"/>
                  <a:gd name="T16" fmla="*/ 170 w 183"/>
                  <a:gd name="T17" fmla="*/ 138 h 183"/>
                  <a:gd name="T18" fmla="*/ 156 w 183"/>
                  <a:gd name="T19" fmla="*/ 157 h 183"/>
                  <a:gd name="T20" fmla="*/ 138 w 183"/>
                  <a:gd name="T21" fmla="*/ 171 h 183"/>
                  <a:gd name="T22" fmla="*/ 116 w 183"/>
                  <a:gd name="T23" fmla="*/ 180 h 183"/>
                  <a:gd name="T24" fmla="*/ 91 w 183"/>
                  <a:gd name="T25" fmla="*/ 183 h 183"/>
                  <a:gd name="T26" fmla="*/ 67 w 183"/>
                  <a:gd name="T27" fmla="*/ 180 h 183"/>
                  <a:gd name="T28" fmla="*/ 45 w 183"/>
                  <a:gd name="T29" fmla="*/ 171 h 183"/>
                  <a:gd name="T30" fmla="*/ 26 w 183"/>
                  <a:gd name="T31" fmla="*/ 157 h 183"/>
                  <a:gd name="T32" fmla="*/ 12 w 183"/>
                  <a:gd name="T33" fmla="*/ 138 h 183"/>
                  <a:gd name="T34" fmla="*/ 3 w 183"/>
                  <a:gd name="T35" fmla="*/ 116 h 183"/>
                  <a:gd name="T36" fmla="*/ 0 w 183"/>
                  <a:gd name="T37" fmla="*/ 92 h 183"/>
                  <a:gd name="T38" fmla="*/ 3 w 183"/>
                  <a:gd name="T39" fmla="*/ 68 h 183"/>
                  <a:gd name="T40" fmla="*/ 12 w 183"/>
                  <a:gd name="T41" fmla="*/ 46 h 183"/>
                  <a:gd name="T42" fmla="*/ 26 w 183"/>
                  <a:gd name="T43" fmla="*/ 27 h 183"/>
                  <a:gd name="T44" fmla="*/ 45 w 183"/>
                  <a:gd name="T45" fmla="*/ 13 h 183"/>
                  <a:gd name="T46" fmla="*/ 67 w 183"/>
                  <a:gd name="T47" fmla="*/ 3 h 183"/>
                  <a:gd name="T48" fmla="*/ 91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1" y="0"/>
                    </a:moveTo>
                    <a:lnTo>
                      <a:pt x="116" y="3"/>
                    </a:lnTo>
                    <a:lnTo>
                      <a:pt x="138" y="13"/>
                    </a:lnTo>
                    <a:lnTo>
                      <a:pt x="156" y="27"/>
                    </a:lnTo>
                    <a:lnTo>
                      <a:pt x="170" y="46"/>
                    </a:lnTo>
                    <a:lnTo>
                      <a:pt x="180" y="68"/>
                    </a:lnTo>
                    <a:lnTo>
                      <a:pt x="183" y="92"/>
                    </a:lnTo>
                    <a:lnTo>
                      <a:pt x="180" y="116"/>
                    </a:lnTo>
                    <a:lnTo>
                      <a:pt x="170" y="138"/>
                    </a:lnTo>
                    <a:lnTo>
                      <a:pt x="156" y="157"/>
                    </a:lnTo>
                    <a:lnTo>
                      <a:pt x="138" y="171"/>
                    </a:lnTo>
                    <a:lnTo>
                      <a:pt x="116" y="180"/>
                    </a:lnTo>
                    <a:lnTo>
                      <a:pt x="91" y="183"/>
                    </a:lnTo>
                    <a:lnTo>
                      <a:pt x="67" y="180"/>
                    </a:lnTo>
                    <a:lnTo>
                      <a:pt x="45" y="171"/>
                    </a:lnTo>
                    <a:lnTo>
                      <a:pt x="26" y="157"/>
                    </a:lnTo>
                    <a:lnTo>
                      <a:pt x="12" y="138"/>
                    </a:lnTo>
                    <a:lnTo>
                      <a:pt x="3" y="116"/>
                    </a:lnTo>
                    <a:lnTo>
                      <a:pt x="0" y="92"/>
                    </a:lnTo>
                    <a:lnTo>
                      <a:pt x="3" y="68"/>
                    </a:lnTo>
                    <a:lnTo>
                      <a:pt x="12" y="46"/>
                    </a:lnTo>
                    <a:lnTo>
                      <a:pt x="26" y="27"/>
                    </a:lnTo>
                    <a:lnTo>
                      <a:pt x="45" y="13"/>
                    </a:lnTo>
                    <a:lnTo>
                      <a:pt x="67" y="3"/>
                    </a:lnTo>
                    <a:lnTo>
                      <a:pt x="9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34"/>
              <p:cNvSpPr/>
              <p:nvPr/>
            </p:nvSpPr>
            <p:spPr bwMode="auto">
              <a:xfrm>
                <a:off x="4840288" y="1725613"/>
                <a:ext cx="36512" cy="36512"/>
              </a:xfrm>
              <a:custGeom>
                <a:avLst/>
                <a:gdLst>
                  <a:gd name="T0" fmla="*/ 91 w 183"/>
                  <a:gd name="T1" fmla="*/ 0 h 183"/>
                  <a:gd name="T2" fmla="*/ 116 w 183"/>
                  <a:gd name="T3" fmla="*/ 3 h 183"/>
                  <a:gd name="T4" fmla="*/ 138 w 183"/>
                  <a:gd name="T5" fmla="*/ 12 h 183"/>
                  <a:gd name="T6" fmla="*/ 156 w 183"/>
                  <a:gd name="T7" fmla="*/ 26 h 183"/>
                  <a:gd name="T8" fmla="*/ 170 w 183"/>
                  <a:gd name="T9" fmla="*/ 45 h 183"/>
                  <a:gd name="T10" fmla="*/ 180 w 183"/>
                  <a:gd name="T11" fmla="*/ 67 h 183"/>
                  <a:gd name="T12" fmla="*/ 183 w 183"/>
                  <a:gd name="T13" fmla="*/ 91 h 183"/>
                  <a:gd name="T14" fmla="*/ 180 w 183"/>
                  <a:gd name="T15" fmla="*/ 116 h 183"/>
                  <a:gd name="T16" fmla="*/ 170 w 183"/>
                  <a:gd name="T17" fmla="*/ 138 h 183"/>
                  <a:gd name="T18" fmla="*/ 156 w 183"/>
                  <a:gd name="T19" fmla="*/ 156 h 183"/>
                  <a:gd name="T20" fmla="*/ 138 w 183"/>
                  <a:gd name="T21" fmla="*/ 170 h 183"/>
                  <a:gd name="T22" fmla="*/ 116 w 183"/>
                  <a:gd name="T23" fmla="*/ 180 h 183"/>
                  <a:gd name="T24" fmla="*/ 91 w 183"/>
                  <a:gd name="T25" fmla="*/ 183 h 183"/>
                  <a:gd name="T26" fmla="*/ 67 w 183"/>
                  <a:gd name="T27" fmla="*/ 180 h 183"/>
                  <a:gd name="T28" fmla="*/ 45 w 183"/>
                  <a:gd name="T29" fmla="*/ 170 h 183"/>
                  <a:gd name="T30" fmla="*/ 26 w 183"/>
                  <a:gd name="T31" fmla="*/ 156 h 183"/>
                  <a:gd name="T32" fmla="*/ 12 w 183"/>
                  <a:gd name="T33" fmla="*/ 138 h 183"/>
                  <a:gd name="T34" fmla="*/ 3 w 183"/>
                  <a:gd name="T35" fmla="*/ 116 h 183"/>
                  <a:gd name="T36" fmla="*/ 0 w 183"/>
                  <a:gd name="T37" fmla="*/ 91 h 183"/>
                  <a:gd name="T38" fmla="*/ 3 w 183"/>
                  <a:gd name="T39" fmla="*/ 67 h 183"/>
                  <a:gd name="T40" fmla="*/ 12 w 183"/>
                  <a:gd name="T41" fmla="*/ 45 h 183"/>
                  <a:gd name="T42" fmla="*/ 26 w 183"/>
                  <a:gd name="T43" fmla="*/ 26 h 183"/>
                  <a:gd name="T44" fmla="*/ 45 w 183"/>
                  <a:gd name="T45" fmla="*/ 12 h 183"/>
                  <a:gd name="T46" fmla="*/ 67 w 183"/>
                  <a:gd name="T47" fmla="*/ 3 h 183"/>
                  <a:gd name="T48" fmla="*/ 91 w 183"/>
                  <a:gd name="T4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3">
                    <a:moveTo>
                      <a:pt x="91" y="0"/>
                    </a:moveTo>
                    <a:lnTo>
                      <a:pt x="116" y="3"/>
                    </a:lnTo>
                    <a:lnTo>
                      <a:pt x="138" y="12"/>
                    </a:lnTo>
                    <a:lnTo>
                      <a:pt x="156" y="26"/>
                    </a:lnTo>
                    <a:lnTo>
                      <a:pt x="170" y="45"/>
                    </a:lnTo>
                    <a:lnTo>
                      <a:pt x="180" y="67"/>
                    </a:lnTo>
                    <a:lnTo>
                      <a:pt x="183" y="91"/>
                    </a:lnTo>
                    <a:lnTo>
                      <a:pt x="180" y="116"/>
                    </a:lnTo>
                    <a:lnTo>
                      <a:pt x="170" y="138"/>
                    </a:lnTo>
                    <a:lnTo>
                      <a:pt x="156" y="156"/>
                    </a:lnTo>
                    <a:lnTo>
                      <a:pt x="138" y="170"/>
                    </a:lnTo>
                    <a:lnTo>
                      <a:pt x="116" y="180"/>
                    </a:lnTo>
                    <a:lnTo>
                      <a:pt x="91" y="183"/>
                    </a:lnTo>
                    <a:lnTo>
                      <a:pt x="67" y="180"/>
                    </a:lnTo>
                    <a:lnTo>
                      <a:pt x="45" y="170"/>
                    </a:lnTo>
                    <a:lnTo>
                      <a:pt x="26" y="156"/>
                    </a:lnTo>
                    <a:lnTo>
                      <a:pt x="12" y="138"/>
                    </a:lnTo>
                    <a:lnTo>
                      <a:pt x="3" y="116"/>
                    </a:lnTo>
                    <a:lnTo>
                      <a:pt x="0" y="91"/>
                    </a:lnTo>
                    <a:lnTo>
                      <a:pt x="3" y="67"/>
                    </a:lnTo>
                    <a:lnTo>
                      <a:pt x="12" y="45"/>
                    </a:lnTo>
                    <a:lnTo>
                      <a:pt x="26" y="26"/>
                    </a:lnTo>
                    <a:lnTo>
                      <a:pt x="45" y="12"/>
                    </a:lnTo>
                    <a:lnTo>
                      <a:pt x="67" y="3"/>
                    </a:lnTo>
                    <a:lnTo>
                      <a:pt x="91"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7345592" y="2717918"/>
              <a:ext cx="215139" cy="214191"/>
              <a:chOff x="6296025" y="2622551"/>
              <a:chExt cx="720725" cy="717550"/>
            </a:xfrm>
            <a:grpFill/>
          </p:grpSpPr>
          <p:sp>
            <p:nvSpPr>
              <p:cNvPr id="62" name="Freeform 99"/>
              <p:cNvSpPr/>
              <p:nvPr/>
            </p:nvSpPr>
            <p:spPr bwMode="auto">
              <a:xfrm>
                <a:off x="6296025" y="2622551"/>
                <a:ext cx="720725" cy="717550"/>
              </a:xfrm>
              <a:custGeom>
                <a:avLst/>
                <a:gdLst>
                  <a:gd name="T0" fmla="*/ 2702 w 3631"/>
                  <a:gd name="T1" fmla="*/ 2 h 3624"/>
                  <a:gd name="T2" fmla="*/ 2729 w 3631"/>
                  <a:gd name="T3" fmla="*/ 14 h 3624"/>
                  <a:gd name="T4" fmla="*/ 2737 w 3631"/>
                  <a:gd name="T5" fmla="*/ 21 h 3624"/>
                  <a:gd name="T6" fmla="*/ 2760 w 3631"/>
                  <a:gd name="T7" fmla="*/ 40 h 3624"/>
                  <a:gd name="T8" fmla="*/ 2795 w 3631"/>
                  <a:gd name="T9" fmla="*/ 70 h 3624"/>
                  <a:gd name="T10" fmla="*/ 2843 w 3631"/>
                  <a:gd name="T11" fmla="*/ 107 h 3624"/>
                  <a:gd name="T12" fmla="*/ 2860 w 3631"/>
                  <a:gd name="T13" fmla="*/ 132 h 3624"/>
                  <a:gd name="T14" fmla="*/ 2864 w 3631"/>
                  <a:gd name="T15" fmla="*/ 162 h 3624"/>
                  <a:gd name="T16" fmla="*/ 2852 w 3631"/>
                  <a:gd name="T17" fmla="*/ 190 h 3624"/>
                  <a:gd name="T18" fmla="*/ 2827 w 3631"/>
                  <a:gd name="T19" fmla="*/ 207 h 3624"/>
                  <a:gd name="T20" fmla="*/ 2798 w 3631"/>
                  <a:gd name="T21" fmla="*/ 211 h 3624"/>
                  <a:gd name="T22" fmla="*/ 2770 w 3631"/>
                  <a:gd name="T23" fmla="*/ 199 h 3624"/>
                  <a:gd name="T24" fmla="*/ 2714 w 3631"/>
                  <a:gd name="T25" fmla="*/ 150 h 3624"/>
                  <a:gd name="T26" fmla="*/ 1909 w 3631"/>
                  <a:gd name="T27" fmla="*/ 692 h 3624"/>
                  <a:gd name="T28" fmla="*/ 1879 w 3631"/>
                  <a:gd name="T29" fmla="*/ 703 h 3624"/>
                  <a:gd name="T30" fmla="*/ 1847 w 3631"/>
                  <a:gd name="T31" fmla="*/ 697 h 3624"/>
                  <a:gd name="T32" fmla="*/ 117 w 3631"/>
                  <a:gd name="T33" fmla="*/ 671 h 3624"/>
                  <a:gd name="T34" fmla="*/ 694 w 3631"/>
                  <a:gd name="T35" fmla="*/ 2788 h 3624"/>
                  <a:gd name="T36" fmla="*/ 727 w 3631"/>
                  <a:gd name="T37" fmla="*/ 2775 h 3624"/>
                  <a:gd name="T38" fmla="*/ 761 w 3631"/>
                  <a:gd name="T39" fmla="*/ 2783 h 3624"/>
                  <a:gd name="T40" fmla="*/ 2653 w 3631"/>
                  <a:gd name="T41" fmla="*/ 2762 h 3624"/>
                  <a:gd name="T42" fmla="*/ 2678 w 3631"/>
                  <a:gd name="T43" fmla="*/ 2748 h 3624"/>
                  <a:gd name="T44" fmla="*/ 2708 w 3631"/>
                  <a:gd name="T45" fmla="*/ 2748 h 3624"/>
                  <a:gd name="T46" fmla="*/ 3514 w 3631"/>
                  <a:gd name="T47" fmla="*/ 3200 h 3624"/>
                  <a:gd name="T48" fmla="*/ 3517 w 3631"/>
                  <a:gd name="T49" fmla="*/ 890 h 3624"/>
                  <a:gd name="T50" fmla="*/ 3538 w 3631"/>
                  <a:gd name="T51" fmla="*/ 861 h 3624"/>
                  <a:gd name="T52" fmla="*/ 3572 w 3631"/>
                  <a:gd name="T53" fmla="*/ 849 h 3624"/>
                  <a:gd name="T54" fmla="*/ 3607 w 3631"/>
                  <a:gd name="T55" fmla="*/ 861 h 3624"/>
                  <a:gd name="T56" fmla="*/ 3627 w 3631"/>
                  <a:gd name="T57" fmla="*/ 890 h 3624"/>
                  <a:gd name="T58" fmla="*/ 3631 w 3631"/>
                  <a:gd name="T59" fmla="*/ 3302 h 3624"/>
                  <a:gd name="T60" fmla="*/ 3623 w 3631"/>
                  <a:gd name="T61" fmla="*/ 3332 h 3624"/>
                  <a:gd name="T62" fmla="*/ 3602 w 3631"/>
                  <a:gd name="T63" fmla="*/ 3352 h 3624"/>
                  <a:gd name="T64" fmla="*/ 3572 w 3631"/>
                  <a:gd name="T65" fmla="*/ 3361 h 3624"/>
                  <a:gd name="T66" fmla="*/ 3544 w 3631"/>
                  <a:gd name="T67" fmla="*/ 3352 h 3624"/>
                  <a:gd name="T68" fmla="*/ 1944 w 3631"/>
                  <a:gd name="T69" fmla="*/ 3606 h 3624"/>
                  <a:gd name="T70" fmla="*/ 1918 w 3631"/>
                  <a:gd name="T71" fmla="*/ 3621 h 3624"/>
                  <a:gd name="T72" fmla="*/ 1887 w 3631"/>
                  <a:gd name="T73" fmla="*/ 3621 h 3624"/>
                  <a:gd name="T74" fmla="*/ 735 w 3631"/>
                  <a:gd name="T75" fmla="*/ 2908 h 3624"/>
                  <a:gd name="T76" fmla="*/ 93 w 3631"/>
                  <a:gd name="T77" fmla="*/ 3436 h 3624"/>
                  <a:gd name="T78" fmla="*/ 85 w 3631"/>
                  <a:gd name="T79" fmla="*/ 3442 h 3624"/>
                  <a:gd name="T80" fmla="*/ 79 w 3631"/>
                  <a:gd name="T81" fmla="*/ 3443 h 3624"/>
                  <a:gd name="T82" fmla="*/ 74 w 3631"/>
                  <a:gd name="T83" fmla="*/ 3445 h 3624"/>
                  <a:gd name="T84" fmla="*/ 56 w 3631"/>
                  <a:gd name="T85" fmla="*/ 3445 h 3624"/>
                  <a:gd name="T86" fmla="*/ 32 w 3631"/>
                  <a:gd name="T87" fmla="*/ 3440 h 3624"/>
                  <a:gd name="T88" fmla="*/ 24 w 3631"/>
                  <a:gd name="T89" fmla="*/ 3434 h 3624"/>
                  <a:gd name="T90" fmla="*/ 18 w 3631"/>
                  <a:gd name="T91" fmla="*/ 3429 h 3624"/>
                  <a:gd name="T92" fmla="*/ 12 w 3631"/>
                  <a:gd name="T93" fmla="*/ 3421 h 3624"/>
                  <a:gd name="T94" fmla="*/ 5 w 3631"/>
                  <a:gd name="T95" fmla="*/ 3413 h 3624"/>
                  <a:gd name="T96" fmla="*/ 4 w 3631"/>
                  <a:gd name="T97" fmla="*/ 3410 h 3624"/>
                  <a:gd name="T98" fmla="*/ 3 w 3631"/>
                  <a:gd name="T99" fmla="*/ 3408 h 3624"/>
                  <a:gd name="T100" fmla="*/ 1 w 3631"/>
                  <a:gd name="T101" fmla="*/ 3401 h 3624"/>
                  <a:gd name="T102" fmla="*/ 0 w 3631"/>
                  <a:gd name="T103" fmla="*/ 645 h 3624"/>
                  <a:gd name="T104" fmla="*/ 10 w 3631"/>
                  <a:gd name="T105" fmla="*/ 613 h 3624"/>
                  <a:gd name="T106" fmla="*/ 694 w 3631"/>
                  <a:gd name="T107" fmla="*/ 17 h 3624"/>
                  <a:gd name="T108" fmla="*/ 725 w 3631"/>
                  <a:gd name="T109" fmla="*/ 4 h 3624"/>
                  <a:gd name="T110" fmla="*/ 758 w 3631"/>
                  <a:gd name="T111" fmla="*/ 8 h 3624"/>
                  <a:gd name="T112" fmla="*/ 2659 w 3631"/>
                  <a:gd name="T113" fmla="*/ 11 h 3624"/>
                  <a:gd name="T114" fmla="*/ 2686 w 3631"/>
                  <a:gd name="T115" fmla="*/ 0 h 3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31" h="3624">
                    <a:moveTo>
                      <a:pt x="2686" y="0"/>
                    </a:moveTo>
                    <a:lnTo>
                      <a:pt x="2702" y="2"/>
                    </a:lnTo>
                    <a:lnTo>
                      <a:pt x="2716" y="6"/>
                    </a:lnTo>
                    <a:lnTo>
                      <a:pt x="2729" y="14"/>
                    </a:lnTo>
                    <a:lnTo>
                      <a:pt x="2731" y="16"/>
                    </a:lnTo>
                    <a:lnTo>
                      <a:pt x="2737" y="21"/>
                    </a:lnTo>
                    <a:lnTo>
                      <a:pt x="2747" y="29"/>
                    </a:lnTo>
                    <a:lnTo>
                      <a:pt x="2760" y="40"/>
                    </a:lnTo>
                    <a:lnTo>
                      <a:pt x="2777" y="53"/>
                    </a:lnTo>
                    <a:lnTo>
                      <a:pt x="2795" y="70"/>
                    </a:lnTo>
                    <a:lnTo>
                      <a:pt x="2819" y="87"/>
                    </a:lnTo>
                    <a:lnTo>
                      <a:pt x="2843" y="107"/>
                    </a:lnTo>
                    <a:lnTo>
                      <a:pt x="2854" y="119"/>
                    </a:lnTo>
                    <a:lnTo>
                      <a:pt x="2860" y="132"/>
                    </a:lnTo>
                    <a:lnTo>
                      <a:pt x="2864" y="147"/>
                    </a:lnTo>
                    <a:lnTo>
                      <a:pt x="2864" y="162"/>
                    </a:lnTo>
                    <a:lnTo>
                      <a:pt x="2860" y="176"/>
                    </a:lnTo>
                    <a:lnTo>
                      <a:pt x="2852" y="190"/>
                    </a:lnTo>
                    <a:lnTo>
                      <a:pt x="2841" y="201"/>
                    </a:lnTo>
                    <a:lnTo>
                      <a:pt x="2827" y="207"/>
                    </a:lnTo>
                    <a:lnTo>
                      <a:pt x="2812" y="212"/>
                    </a:lnTo>
                    <a:lnTo>
                      <a:pt x="2798" y="211"/>
                    </a:lnTo>
                    <a:lnTo>
                      <a:pt x="2783" y="206"/>
                    </a:lnTo>
                    <a:lnTo>
                      <a:pt x="2770" y="199"/>
                    </a:lnTo>
                    <a:lnTo>
                      <a:pt x="2740" y="173"/>
                    </a:lnTo>
                    <a:lnTo>
                      <a:pt x="2714" y="150"/>
                    </a:lnTo>
                    <a:lnTo>
                      <a:pt x="2691" y="131"/>
                    </a:lnTo>
                    <a:lnTo>
                      <a:pt x="1909" y="692"/>
                    </a:lnTo>
                    <a:lnTo>
                      <a:pt x="1895" y="698"/>
                    </a:lnTo>
                    <a:lnTo>
                      <a:pt x="1879" y="703"/>
                    </a:lnTo>
                    <a:lnTo>
                      <a:pt x="1864" y="701"/>
                    </a:lnTo>
                    <a:lnTo>
                      <a:pt x="1847" y="697"/>
                    </a:lnTo>
                    <a:lnTo>
                      <a:pt x="740" y="131"/>
                    </a:lnTo>
                    <a:lnTo>
                      <a:pt x="117" y="671"/>
                    </a:lnTo>
                    <a:lnTo>
                      <a:pt x="117" y="3265"/>
                    </a:lnTo>
                    <a:lnTo>
                      <a:pt x="694" y="2788"/>
                    </a:lnTo>
                    <a:lnTo>
                      <a:pt x="711" y="2779"/>
                    </a:lnTo>
                    <a:lnTo>
                      <a:pt x="727" y="2775"/>
                    </a:lnTo>
                    <a:lnTo>
                      <a:pt x="745" y="2776"/>
                    </a:lnTo>
                    <a:lnTo>
                      <a:pt x="761" y="2783"/>
                    </a:lnTo>
                    <a:lnTo>
                      <a:pt x="1895" y="3489"/>
                    </a:lnTo>
                    <a:lnTo>
                      <a:pt x="2653" y="2762"/>
                    </a:lnTo>
                    <a:lnTo>
                      <a:pt x="2665" y="2753"/>
                    </a:lnTo>
                    <a:lnTo>
                      <a:pt x="2678" y="2748"/>
                    </a:lnTo>
                    <a:lnTo>
                      <a:pt x="2694" y="2746"/>
                    </a:lnTo>
                    <a:lnTo>
                      <a:pt x="2708" y="2748"/>
                    </a:lnTo>
                    <a:lnTo>
                      <a:pt x="2724" y="2753"/>
                    </a:lnTo>
                    <a:lnTo>
                      <a:pt x="3514" y="3200"/>
                    </a:lnTo>
                    <a:lnTo>
                      <a:pt x="3514" y="907"/>
                    </a:lnTo>
                    <a:lnTo>
                      <a:pt x="3517" y="890"/>
                    </a:lnTo>
                    <a:lnTo>
                      <a:pt x="3525" y="873"/>
                    </a:lnTo>
                    <a:lnTo>
                      <a:pt x="3538" y="861"/>
                    </a:lnTo>
                    <a:lnTo>
                      <a:pt x="3554" y="852"/>
                    </a:lnTo>
                    <a:lnTo>
                      <a:pt x="3572" y="849"/>
                    </a:lnTo>
                    <a:lnTo>
                      <a:pt x="3591" y="852"/>
                    </a:lnTo>
                    <a:lnTo>
                      <a:pt x="3607" y="861"/>
                    </a:lnTo>
                    <a:lnTo>
                      <a:pt x="3620" y="873"/>
                    </a:lnTo>
                    <a:lnTo>
                      <a:pt x="3627" y="890"/>
                    </a:lnTo>
                    <a:lnTo>
                      <a:pt x="3631" y="907"/>
                    </a:lnTo>
                    <a:lnTo>
                      <a:pt x="3631" y="3302"/>
                    </a:lnTo>
                    <a:lnTo>
                      <a:pt x="3629" y="3318"/>
                    </a:lnTo>
                    <a:lnTo>
                      <a:pt x="3623" y="3332"/>
                    </a:lnTo>
                    <a:lnTo>
                      <a:pt x="3614" y="3343"/>
                    </a:lnTo>
                    <a:lnTo>
                      <a:pt x="3602" y="3352"/>
                    </a:lnTo>
                    <a:lnTo>
                      <a:pt x="3588" y="3358"/>
                    </a:lnTo>
                    <a:lnTo>
                      <a:pt x="3572" y="3361"/>
                    </a:lnTo>
                    <a:lnTo>
                      <a:pt x="3557" y="3358"/>
                    </a:lnTo>
                    <a:lnTo>
                      <a:pt x="3544" y="3352"/>
                    </a:lnTo>
                    <a:lnTo>
                      <a:pt x="2703" y="2876"/>
                    </a:lnTo>
                    <a:lnTo>
                      <a:pt x="1944" y="3606"/>
                    </a:lnTo>
                    <a:lnTo>
                      <a:pt x="1932" y="3616"/>
                    </a:lnTo>
                    <a:lnTo>
                      <a:pt x="1918" y="3621"/>
                    </a:lnTo>
                    <a:lnTo>
                      <a:pt x="1904" y="3624"/>
                    </a:lnTo>
                    <a:lnTo>
                      <a:pt x="1887" y="3621"/>
                    </a:lnTo>
                    <a:lnTo>
                      <a:pt x="1872" y="3615"/>
                    </a:lnTo>
                    <a:lnTo>
                      <a:pt x="735" y="2908"/>
                    </a:lnTo>
                    <a:lnTo>
                      <a:pt x="97" y="3433"/>
                    </a:lnTo>
                    <a:lnTo>
                      <a:pt x="93" y="3436"/>
                    </a:lnTo>
                    <a:lnTo>
                      <a:pt x="88" y="3440"/>
                    </a:lnTo>
                    <a:lnTo>
                      <a:pt x="85" y="3442"/>
                    </a:lnTo>
                    <a:lnTo>
                      <a:pt x="82" y="3442"/>
                    </a:lnTo>
                    <a:lnTo>
                      <a:pt x="79" y="3443"/>
                    </a:lnTo>
                    <a:lnTo>
                      <a:pt x="77" y="3444"/>
                    </a:lnTo>
                    <a:lnTo>
                      <a:pt x="74" y="3445"/>
                    </a:lnTo>
                    <a:lnTo>
                      <a:pt x="71" y="3445"/>
                    </a:lnTo>
                    <a:lnTo>
                      <a:pt x="56" y="3445"/>
                    </a:lnTo>
                    <a:lnTo>
                      <a:pt x="44" y="3443"/>
                    </a:lnTo>
                    <a:lnTo>
                      <a:pt x="32" y="3440"/>
                    </a:lnTo>
                    <a:lnTo>
                      <a:pt x="29" y="3438"/>
                    </a:lnTo>
                    <a:lnTo>
                      <a:pt x="24" y="3434"/>
                    </a:lnTo>
                    <a:lnTo>
                      <a:pt x="21" y="3432"/>
                    </a:lnTo>
                    <a:lnTo>
                      <a:pt x="18" y="3429"/>
                    </a:lnTo>
                    <a:lnTo>
                      <a:pt x="14" y="3424"/>
                    </a:lnTo>
                    <a:lnTo>
                      <a:pt x="12" y="3421"/>
                    </a:lnTo>
                    <a:lnTo>
                      <a:pt x="9" y="3417"/>
                    </a:lnTo>
                    <a:lnTo>
                      <a:pt x="5" y="3413"/>
                    </a:lnTo>
                    <a:lnTo>
                      <a:pt x="5" y="3411"/>
                    </a:lnTo>
                    <a:lnTo>
                      <a:pt x="4" y="3410"/>
                    </a:lnTo>
                    <a:lnTo>
                      <a:pt x="3" y="3409"/>
                    </a:lnTo>
                    <a:lnTo>
                      <a:pt x="3" y="3408"/>
                    </a:lnTo>
                    <a:lnTo>
                      <a:pt x="2" y="3405"/>
                    </a:lnTo>
                    <a:lnTo>
                      <a:pt x="1" y="3401"/>
                    </a:lnTo>
                    <a:lnTo>
                      <a:pt x="0" y="3399"/>
                    </a:lnTo>
                    <a:lnTo>
                      <a:pt x="0" y="645"/>
                    </a:lnTo>
                    <a:lnTo>
                      <a:pt x="3" y="628"/>
                    </a:lnTo>
                    <a:lnTo>
                      <a:pt x="10" y="613"/>
                    </a:lnTo>
                    <a:lnTo>
                      <a:pt x="21" y="601"/>
                    </a:lnTo>
                    <a:lnTo>
                      <a:pt x="694" y="17"/>
                    </a:lnTo>
                    <a:lnTo>
                      <a:pt x="708" y="8"/>
                    </a:lnTo>
                    <a:lnTo>
                      <a:pt x="725" y="4"/>
                    </a:lnTo>
                    <a:lnTo>
                      <a:pt x="743" y="4"/>
                    </a:lnTo>
                    <a:lnTo>
                      <a:pt x="758" y="8"/>
                    </a:lnTo>
                    <a:lnTo>
                      <a:pt x="1868" y="575"/>
                    </a:lnTo>
                    <a:lnTo>
                      <a:pt x="2659" y="11"/>
                    </a:lnTo>
                    <a:lnTo>
                      <a:pt x="2672" y="4"/>
                    </a:lnTo>
                    <a:lnTo>
                      <a:pt x="2686"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3" name="Freeform 100"/>
              <p:cNvSpPr>
                <a:spLocks noEditPoints="1"/>
              </p:cNvSpPr>
              <p:nvPr/>
            </p:nvSpPr>
            <p:spPr bwMode="auto">
              <a:xfrm>
                <a:off x="6429375" y="2713038"/>
                <a:ext cx="423863" cy="473075"/>
              </a:xfrm>
              <a:custGeom>
                <a:avLst/>
                <a:gdLst>
                  <a:gd name="T0" fmla="*/ 1206 w 2138"/>
                  <a:gd name="T1" fmla="*/ 1530 h 2389"/>
                  <a:gd name="T2" fmla="*/ 1231 w 2138"/>
                  <a:gd name="T3" fmla="*/ 1576 h 2389"/>
                  <a:gd name="T4" fmla="*/ 1218 w 2138"/>
                  <a:gd name="T5" fmla="*/ 2364 h 2389"/>
                  <a:gd name="T6" fmla="*/ 1172 w 2138"/>
                  <a:gd name="T7" fmla="*/ 2389 h 2389"/>
                  <a:gd name="T8" fmla="*/ 1125 w 2138"/>
                  <a:gd name="T9" fmla="*/ 2364 h 2389"/>
                  <a:gd name="T10" fmla="*/ 1114 w 2138"/>
                  <a:gd name="T11" fmla="*/ 1576 h 2389"/>
                  <a:gd name="T12" fmla="*/ 1137 w 2138"/>
                  <a:gd name="T13" fmla="*/ 1530 h 2389"/>
                  <a:gd name="T14" fmla="*/ 59 w 2138"/>
                  <a:gd name="T15" fmla="*/ 1168 h 2389"/>
                  <a:gd name="T16" fmla="*/ 106 w 2138"/>
                  <a:gd name="T17" fmla="*/ 1192 h 2389"/>
                  <a:gd name="T18" fmla="*/ 118 w 2138"/>
                  <a:gd name="T19" fmla="*/ 1980 h 2389"/>
                  <a:gd name="T20" fmla="*/ 94 w 2138"/>
                  <a:gd name="T21" fmla="*/ 2026 h 2389"/>
                  <a:gd name="T22" fmla="*/ 41 w 2138"/>
                  <a:gd name="T23" fmla="*/ 2035 h 2389"/>
                  <a:gd name="T24" fmla="*/ 3 w 2138"/>
                  <a:gd name="T25" fmla="*/ 1998 h 2389"/>
                  <a:gd name="T26" fmla="*/ 3 w 2138"/>
                  <a:gd name="T27" fmla="*/ 1208 h 2389"/>
                  <a:gd name="T28" fmla="*/ 41 w 2138"/>
                  <a:gd name="T29" fmla="*/ 1171 h 2389"/>
                  <a:gd name="T30" fmla="*/ 2098 w 2138"/>
                  <a:gd name="T31" fmla="*/ 1142 h 2389"/>
                  <a:gd name="T32" fmla="*/ 2136 w 2138"/>
                  <a:gd name="T33" fmla="*/ 1179 h 2389"/>
                  <a:gd name="T34" fmla="*/ 2136 w 2138"/>
                  <a:gd name="T35" fmla="*/ 1969 h 2389"/>
                  <a:gd name="T36" fmla="*/ 2098 w 2138"/>
                  <a:gd name="T37" fmla="*/ 2006 h 2389"/>
                  <a:gd name="T38" fmla="*/ 2045 w 2138"/>
                  <a:gd name="T39" fmla="*/ 1998 h 2389"/>
                  <a:gd name="T40" fmla="*/ 2021 w 2138"/>
                  <a:gd name="T41" fmla="*/ 1951 h 2389"/>
                  <a:gd name="T42" fmla="*/ 2032 w 2138"/>
                  <a:gd name="T43" fmla="*/ 1162 h 2389"/>
                  <a:gd name="T44" fmla="*/ 2079 w 2138"/>
                  <a:gd name="T45" fmla="*/ 1138 h 2389"/>
                  <a:gd name="T46" fmla="*/ 1206 w 2138"/>
                  <a:gd name="T47" fmla="*/ 391 h 2389"/>
                  <a:gd name="T48" fmla="*/ 1231 w 2138"/>
                  <a:gd name="T49" fmla="*/ 438 h 2389"/>
                  <a:gd name="T50" fmla="*/ 1218 w 2138"/>
                  <a:gd name="T51" fmla="*/ 1226 h 2389"/>
                  <a:gd name="T52" fmla="*/ 1172 w 2138"/>
                  <a:gd name="T53" fmla="*/ 1249 h 2389"/>
                  <a:gd name="T54" fmla="*/ 1125 w 2138"/>
                  <a:gd name="T55" fmla="*/ 1226 h 2389"/>
                  <a:gd name="T56" fmla="*/ 1114 w 2138"/>
                  <a:gd name="T57" fmla="*/ 438 h 2389"/>
                  <a:gd name="T58" fmla="*/ 1137 w 2138"/>
                  <a:gd name="T59" fmla="*/ 391 h 2389"/>
                  <a:gd name="T60" fmla="*/ 67 w 2138"/>
                  <a:gd name="T61" fmla="*/ 158 h 2389"/>
                  <a:gd name="T62" fmla="*/ 115 w 2138"/>
                  <a:gd name="T63" fmla="*/ 182 h 2389"/>
                  <a:gd name="T64" fmla="*/ 126 w 2138"/>
                  <a:gd name="T65" fmla="*/ 800 h 2389"/>
                  <a:gd name="T66" fmla="*/ 103 w 2138"/>
                  <a:gd name="T67" fmla="*/ 848 h 2389"/>
                  <a:gd name="T68" fmla="*/ 50 w 2138"/>
                  <a:gd name="T69" fmla="*/ 855 h 2389"/>
                  <a:gd name="T70" fmla="*/ 12 w 2138"/>
                  <a:gd name="T71" fmla="*/ 818 h 2389"/>
                  <a:gd name="T72" fmla="*/ 12 w 2138"/>
                  <a:gd name="T73" fmla="*/ 197 h 2389"/>
                  <a:gd name="T74" fmla="*/ 50 w 2138"/>
                  <a:gd name="T75" fmla="*/ 161 h 2389"/>
                  <a:gd name="T76" fmla="*/ 2098 w 2138"/>
                  <a:gd name="T77" fmla="*/ 2 h 2389"/>
                  <a:gd name="T78" fmla="*/ 2136 w 2138"/>
                  <a:gd name="T79" fmla="*/ 40 h 2389"/>
                  <a:gd name="T80" fmla="*/ 2136 w 2138"/>
                  <a:gd name="T81" fmla="*/ 830 h 2389"/>
                  <a:gd name="T82" fmla="*/ 2098 w 2138"/>
                  <a:gd name="T83" fmla="*/ 868 h 2389"/>
                  <a:gd name="T84" fmla="*/ 2045 w 2138"/>
                  <a:gd name="T85" fmla="*/ 859 h 2389"/>
                  <a:gd name="T86" fmla="*/ 2021 w 2138"/>
                  <a:gd name="T87" fmla="*/ 811 h 2389"/>
                  <a:gd name="T88" fmla="*/ 2032 w 2138"/>
                  <a:gd name="T89" fmla="*/ 23 h 2389"/>
                  <a:gd name="T90" fmla="*/ 2079 w 2138"/>
                  <a:gd name="T91" fmla="*/ 0 h 2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38" h="2389">
                    <a:moveTo>
                      <a:pt x="1172" y="1518"/>
                    </a:moveTo>
                    <a:lnTo>
                      <a:pt x="1190" y="1521"/>
                    </a:lnTo>
                    <a:lnTo>
                      <a:pt x="1206" y="1530"/>
                    </a:lnTo>
                    <a:lnTo>
                      <a:pt x="1218" y="1542"/>
                    </a:lnTo>
                    <a:lnTo>
                      <a:pt x="1227" y="1559"/>
                    </a:lnTo>
                    <a:lnTo>
                      <a:pt x="1231" y="1576"/>
                    </a:lnTo>
                    <a:lnTo>
                      <a:pt x="1231" y="2330"/>
                    </a:lnTo>
                    <a:lnTo>
                      <a:pt x="1227" y="2349"/>
                    </a:lnTo>
                    <a:lnTo>
                      <a:pt x="1218" y="2364"/>
                    </a:lnTo>
                    <a:lnTo>
                      <a:pt x="1206" y="2378"/>
                    </a:lnTo>
                    <a:lnTo>
                      <a:pt x="1190" y="2385"/>
                    </a:lnTo>
                    <a:lnTo>
                      <a:pt x="1172" y="2389"/>
                    </a:lnTo>
                    <a:lnTo>
                      <a:pt x="1153" y="2385"/>
                    </a:lnTo>
                    <a:lnTo>
                      <a:pt x="1137" y="2378"/>
                    </a:lnTo>
                    <a:lnTo>
                      <a:pt x="1125" y="2364"/>
                    </a:lnTo>
                    <a:lnTo>
                      <a:pt x="1116" y="2349"/>
                    </a:lnTo>
                    <a:lnTo>
                      <a:pt x="1114" y="2330"/>
                    </a:lnTo>
                    <a:lnTo>
                      <a:pt x="1114" y="1576"/>
                    </a:lnTo>
                    <a:lnTo>
                      <a:pt x="1116" y="1559"/>
                    </a:lnTo>
                    <a:lnTo>
                      <a:pt x="1125" y="1542"/>
                    </a:lnTo>
                    <a:lnTo>
                      <a:pt x="1137" y="1530"/>
                    </a:lnTo>
                    <a:lnTo>
                      <a:pt x="1153" y="1521"/>
                    </a:lnTo>
                    <a:lnTo>
                      <a:pt x="1172" y="1518"/>
                    </a:lnTo>
                    <a:close/>
                    <a:moveTo>
                      <a:pt x="59" y="1168"/>
                    </a:moveTo>
                    <a:lnTo>
                      <a:pt x="77" y="1171"/>
                    </a:lnTo>
                    <a:lnTo>
                      <a:pt x="94" y="1179"/>
                    </a:lnTo>
                    <a:lnTo>
                      <a:pt x="106" y="1192"/>
                    </a:lnTo>
                    <a:lnTo>
                      <a:pt x="115" y="1208"/>
                    </a:lnTo>
                    <a:lnTo>
                      <a:pt x="118" y="1226"/>
                    </a:lnTo>
                    <a:lnTo>
                      <a:pt x="118" y="1980"/>
                    </a:lnTo>
                    <a:lnTo>
                      <a:pt x="115" y="1998"/>
                    </a:lnTo>
                    <a:lnTo>
                      <a:pt x="106" y="2014"/>
                    </a:lnTo>
                    <a:lnTo>
                      <a:pt x="94" y="2026"/>
                    </a:lnTo>
                    <a:lnTo>
                      <a:pt x="77" y="2035"/>
                    </a:lnTo>
                    <a:lnTo>
                      <a:pt x="59" y="2039"/>
                    </a:lnTo>
                    <a:lnTo>
                      <a:pt x="41" y="2035"/>
                    </a:lnTo>
                    <a:lnTo>
                      <a:pt x="24" y="2026"/>
                    </a:lnTo>
                    <a:lnTo>
                      <a:pt x="12" y="2014"/>
                    </a:lnTo>
                    <a:lnTo>
                      <a:pt x="3" y="1998"/>
                    </a:lnTo>
                    <a:lnTo>
                      <a:pt x="0" y="1980"/>
                    </a:lnTo>
                    <a:lnTo>
                      <a:pt x="0" y="1226"/>
                    </a:lnTo>
                    <a:lnTo>
                      <a:pt x="3" y="1208"/>
                    </a:lnTo>
                    <a:lnTo>
                      <a:pt x="12" y="1192"/>
                    </a:lnTo>
                    <a:lnTo>
                      <a:pt x="24" y="1179"/>
                    </a:lnTo>
                    <a:lnTo>
                      <a:pt x="41" y="1171"/>
                    </a:lnTo>
                    <a:lnTo>
                      <a:pt x="59" y="1168"/>
                    </a:lnTo>
                    <a:close/>
                    <a:moveTo>
                      <a:pt x="2079" y="1138"/>
                    </a:moveTo>
                    <a:lnTo>
                      <a:pt x="2098" y="1142"/>
                    </a:lnTo>
                    <a:lnTo>
                      <a:pt x="2115" y="1150"/>
                    </a:lnTo>
                    <a:lnTo>
                      <a:pt x="2127" y="1162"/>
                    </a:lnTo>
                    <a:lnTo>
                      <a:pt x="2136" y="1179"/>
                    </a:lnTo>
                    <a:lnTo>
                      <a:pt x="2138" y="1198"/>
                    </a:lnTo>
                    <a:lnTo>
                      <a:pt x="2138" y="1951"/>
                    </a:lnTo>
                    <a:lnTo>
                      <a:pt x="2136" y="1969"/>
                    </a:lnTo>
                    <a:lnTo>
                      <a:pt x="2127" y="1985"/>
                    </a:lnTo>
                    <a:lnTo>
                      <a:pt x="2115" y="1998"/>
                    </a:lnTo>
                    <a:lnTo>
                      <a:pt x="2098" y="2006"/>
                    </a:lnTo>
                    <a:lnTo>
                      <a:pt x="2079" y="2009"/>
                    </a:lnTo>
                    <a:lnTo>
                      <a:pt x="2061" y="2006"/>
                    </a:lnTo>
                    <a:lnTo>
                      <a:pt x="2045" y="1998"/>
                    </a:lnTo>
                    <a:lnTo>
                      <a:pt x="2032" y="1985"/>
                    </a:lnTo>
                    <a:lnTo>
                      <a:pt x="2024" y="1969"/>
                    </a:lnTo>
                    <a:lnTo>
                      <a:pt x="2021" y="1951"/>
                    </a:lnTo>
                    <a:lnTo>
                      <a:pt x="2021" y="1198"/>
                    </a:lnTo>
                    <a:lnTo>
                      <a:pt x="2024" y="1179"/>
                    </a:lnTo>
                    <a:lnTo>
                      <a:pt x="2032" y="1162"/>
                    </a:lnTo>
                    <a:lnTo>
                      <a:pt x="2045" y="1150"/>
                    </a:lnTo>
                    <a:lnTo>
                      <a:pt x="2061" y="1142"/>
                    </a:lnTo>
                    <a:lnTo>
                      <a:pt x="2079" y="1138"/>
                    </a:lnTo>
                    <a:close/>
                    <a:moveTo>
                      <a:pt x="1172" y="380"/>
                    </a:moveTo>
                    <a:lnTo>
                      <a:pt x="1190" y="382"/>
                    </a:lnTo>
                    <a:lnTo>
                      <a:pt x="1206" y="391"/>
                    </a:lnTo>
                    <a:lnTo>
                      <a:pt x="1218" y="403"/>
                    </a:lnTo>
                    <a:lnTo>
                      <a:pt x="1227" y="420"/>
                    </a:lnTo>
                    <a:lnTo>
                      <a:pt x="1231" y="438"/>
                    </a:lnTo>
                    <a:lnTo>
                      <a:pt x="1231" y="1191"/>
                    </a:lnTo>
                    <a:lnTo>
                      <a:pt x="1227" y="1210"/>
                    </a:lnTo>
                    <a:lnTo>
                      <a:pt x="1218" y="1226"/>
                    </a:lnTo>
                    <a:lnTo>
                      <a:pt x="1206" y="1238"/>
                    </a:lnTo>
                    <a:lnTo>
                      <a:pt x="1190" y="1247"/>
                    </a:lnTo>
                    <a:lnTo>
                      <a:pt x="1172" y="1249"/>
                    </a:lnTo>
                    <a:lnTo>
                      <a:pt x="1153" y="1247"/>
                    </a:lnTo>
                    <a:lnTo>
                      <a:pt x="1137" y="1238"/>
                    </a:lnTo>
                    <a:lnTo>
                      <a:pt x="1125" y="1226"/>
                    </a:lnTo>
                    <a:lnTo>
                      <a:pt x="1116" y="1210"/>
                    </a:lnTo>
                    <a:lnTo>
                      <a:pt x="1114" y="1191"/>
                    </a:lnTo>
                    <a:lnTo>
                      <a:pt x="1114" y="438"/>
                    </a:lnTo>
                    <a:lnTo>
                      <a:pt x="1116" y="420"/>
                    </a:lnTo>
                    <a:lnTo>
                      <a:pt x="1125" y="403"/>
                    </a:lnTo>
                    <a:lnTo>
                      <a:pt x="1137" y="391"/>
                    </a:lnTo>
                    <a:lnTo>
                      <a:pt x="1153" y="382"/>
                    </a:lnTo>
                    <a:lnTo>
                      <a:pt x="1172" y="380"/>
                    </a:lnTo>
                    <a:close/>
                    <a:moveTo>
                      <a:pt x="67" y="158"/>
                    </a:moveTo>
                    <a:lnTo>
                      <a:pt x="86" y="161"/>
                    </a:lnTo>
                    <a:lnTo>
                      <a:pt x="103" y="169"/>
                    </a:lnTo>
                    <a:lnTo>
                      <a:pt x="115" y="182"/>
                    </a:lnTo>
                    <a:lnTo>
                      <a:pt x="124" y="197"/>
                    </a:lnTo>
                    <a:lnTo>
                      <a:pt x="126" y="216"/>
                    </a:lnTo>
                    <a:lnTo>
                      <a:pt x="126" y="800"/>
                    </a:lnTo>
                    <a:lnTo>
                      <a:pt x="124" y="818"/>
                    </a:lnTo>
                    <a:lnTo>
                      <a:pt x="115" y="835"/>
                    </a:lnTo>
                    <a:lnTo>
                      <a:pt x="103" y="848"/>
                    </a:lnTo>
                    <a:lnTo>
                      <a:pt x="86" y="855"/>
                    </a:lnTo>
                    <a:lnTo>
                      <a:pt x="67" y="859"/>
                    </a:lnTo>
                    <a:lnTo>
                      <a:pt x="50" y="855"/>
                    </a:lnTo>
                    <a:lnTo>
                      <a:pt x="33" y="848"/>
                    </a:lnTo>
                    <a:lnTo>
                      <a:pt x="21" y="835"/>
                    </a:lnTo>
                    <a:lnTo>
                      <a:pt x="12" y="818"/>
                    </a:lnTo>
                    <a:lnTo>
                      <a:pt x="9" y="800"/>
                    </a:lnTo>
                    <a:lnTo>
                      <a:pt x="9" y="216"/>
                    </a:lnTo>
                    <a:lnTo>
                      <a:pt x="12" y="197"/>
                    </a:lnTo>
                    <a:lnTo>
                      <a:pt x="21" y="182"/>
                    </a:lnTo>
                    <a:lnTo>
                      <a:pt x="33" y="169"/>
                    </a:lnTo>
                    <a:lnTo>
                      <a:pt x="50" y="161"/>
                    </a:lnTo>
                    <a:lnTo>
                      <a:pt x="67" y="158"/>
                    </a:lnTo>
                    <a:close/>
                    <a:moveTo>
                      <a:pt x="2079" y="0"/>
                    </a:moveTo>
                    <a:lnTo>
                      <a:pt x="2098" y="2"/>
                    </a:lnTo>
                    <a:lnTo>
                      <a:pt x="2115" y="11"/>
                    </a:lnTo>
                    <a:lnTo>
                      <a:pt x="2127" y="23"/>
                    </a:lnTo>
                    <a:lnTo>
                      <a:pt x="2136" y="40"/>
                    </a:lnTo>
                    <a:lnTo>
                      <a:pt x="2138" y="59"/>
                    </a:lnTo>
                    <a:lnTo>
                      <a:pt x="2138" y="811"/>
                    </a:lnTo>
                    <a:lnTo>
                      <a:pt x="2136" y="830"/>
                    </a:lnTo>
                    <a:lnTo>
                      <a:pt x="2127" y="847"/>
                    </a:lnTo>
                    <a:lnTo>
                      <a:pt x="2115" y="859"/>
                    </a:lnTo>
                    <a:lnTo>
                      <a:pt x="2098" y="868"/>
                    </a:lnTo>
                    <a:lnTo>
                      <a:pt x="2079" y="870"/>
                    </a:lnTo>
                    <a:lnTo>
                      <a:pt x="2061" y="868"/>
                    </a:lnTo>
                    <a:lnTo>
                      <a:pt x="2045" y="859"/>
                    </a:lnTo>
                    <a:lnTo>
                      <a:pt x="2032" y="847"/>
                    </a:lnTo>
                    <a:lnTo>
                      <a:pt x="2024" y="830"/>
                    </a:lnTo>
                    <a:lnTo>
                      <a:pt x="2021" y="811"/>
                    </a:lnTo>
                    <a:lnTo>
                      <a:pt x="2021" y="59"/>
                    </a:lnTo>
                    <a:lnTo>
                      <a:pt x="2024" y="40"/>
                    </a:lnTo>
                    <a:lnTo>
                      <a:pt x="2032" y="23"/>
                    </a:lnTo>
                    <a:lnTo>
                      <a:pt x="2045" y="11"/>
                    </a:lnTo>
                    <a:lnTo>
                      <a:pt x="2061" y="2"/>
                    </a:lnTo>
                    <a:lnTo>
                      <a:pt x="2079"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4" name="Freeform 101"/>
              <p:cNvSpPr/>
              <p:nvPr/>
            </p:nvSpPr>
            <p:spPr bwMode="auto">
              <a:xfrm>
                <a:off x="6423025" y="2854326"/>
                <a:ext cx="512763" cy="150813"/>
              </a:xfrm>
              <a:custGeom>
                <a:avLst/>
                <a:gdLst>
                  <a:gd name="T0" fmla="*/ 2523 w 2578"/>
                  <a:gd name="T1" fmla="*/ 0 h 757"/>
                  <a:gd name="T2" fmla="*/ 2539 w 2578"/>
                  <a:gd name="T3" fmla="*/ 3 h 757"/>
                  <a:gd name="T4" fmla="*/ 2552 w 2578"/>
                  <a:gd name="T5" fmla="*/ 9 h 757"/>
                  <a:gd name="T6" fmla="*/ 2563 w 2578"/>
                  <a:gd name="T7" fmla="*/ 19 h 757"/>
                  <a:gd name="T8" fmla="*/ 2572 w 2578"/>
                  <a:gd name="T9" fmla="*/ 33 h 757"/>
                  <a:gd name="T10" fmla="*/ 2577 w 2578"/>
                  <a:gd name="T11" fmla="*/ 48 h 757"/>
                  <a:gd name="T12" fmla="*/ 2578 w 2578"/>
                  <a:gd name="T13" fmla="*/ 62 h 757"/>
                  <a:gd name="T14" fmla="*/ 2575 w 2578"/>
                  <a:gd name="T15" fmla="*/ 78 h 757"/>
                  <a:gd name="T16" fmla="*/ 2568 w 2578"/>
                  <a:gd name="T17" fmla="*/ 91 h 757"/>
                  <a:gd name="T18" fmla="*/ 2558 w 2578"/>
                  <a:gd name="T19" fmla="*/ 103 h 757"/>
                  <a:gd name="T20" fmla="*/ 2546 w 2578"/>
                  <a:gd name="T21" fmla="*/ 112 h 757"/>
                  <a:gd name="T22" fmla="*/ 1229 w 2578"/>
                  <a:gd name="T23" fmla="*/ 753 h 757"/>
                  <a:gd name="T24" fmla="*/ 1215 w 2578"/>
                  <a:gd name="T25" fmla="*/ 756 h 757"/>
                  <a:gd name="T26" fmla="*/ 1202 w 2578"/>
                  <a:gd name="T27" fmla="*/ 757 h 757"/>
                  <a:gd name="T28" fmla="*/ 1190 w 2578"/>
                  <a:gd name="T29" fmla="*/ 757 h 757"/>
                  <a:gd name="T30" fmla="*/ 1178 w 2578"/>
                  <a:gd name="T31" fmla="*/ 753 h 757"/>
                  <a:gd name="T32" fmla="*/ 37 w 2578"/>
                  <a:gd name="T33" fmla="*/ 287 h 757"/>
                  <a:gd name="T34" fmla="*/ 23 w 2578"/>
                  <a:gd name="T35" fmla="*/ 279 h 757"/>
                  <a:gd name="T36" fmla="*/ 12 w 2578"/>
                  <a:gd name="T37" fmla="*/ 268 h 757"/>
                  <a:gd name="T38" fmla="*/ 5 w 2578"/>
                  <a:gd name="T39" fmla="*/ 255 h 757"/>
                  <a:gd name="T40" fmla="*/ 0 w 2578"/>
                  <a:gd name="T41" fmla="*/ 241 h 757"/>
                  <a:gd name="T42" fmla="*/ 0 w 2578"/>
                  <a:gd name="T43" fmla="*/ 225 h 757"/>
                  <a:gd name="T44" fmla="*/ 5 w 2578"/>
                  <a:gd name="T45" fmla="*/ 211 h 757"/>
                  <a:gd name="T46" fmla="*/ 11 w 2578"/>
                  <a:gd name="T47" fmla="*/ 198 h 757"/>
                  <a:gd name="T48" fmla="*/ 22 w 2578"/>
                  <a:gd name="T49" fmla="*/ 187 h 757"/>
                  <a:gd name="T50" fmla="*/ 36 w 2578"/>
                  <a:gd name="T51" fmla="*/ 179 h 757"/>
                  <a:gd name="T52" fmla="*/ 50 w 2578"/>
                  <a:gd name="T53" fmla="*/ 176 h 757"/>
                  <a:gd name="T54" fmla="*/ 65 w 2578"/>
                  <a:gd name="T55" fmla="*/ 175 h 757"/>
                  <a:gd name="T56" fmla="*/ 80 w 2578"/>
                  <a:gd name="T57" fmla="*/ 179 h 757"/>
                  <a:gd name="T58" fmla="*/ 1199 w 2578"/>
                  <a:gd name="T59" fmla="*/ 637 h 757"/>
                  <a:gd name="T60" fmla="*/ 2493 w 2578"/>
                  <a:gd name="T61" fmla="*/ 6 h 757"/>
                  <a:gd name="T62" fmla="*/ 2508 w 2578"/>
                  <a:gd name="T63" fmla="*/ 1 h 757"/>
                  <a:gd name="T64" fmla="*/ 2523 w 2578"/>
                  <a:gd name="T6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8" h="757">
                    <a:moveTo>
                      <a:pt x="2523" y="0"/>
                    </a:moveTo>
                    <a:lnTo>
                      <a:pt x="2539" y="3"/>
                    </a:lnTo>
                    <a:lnTo>
                      <a:pt x="2552" y="9"/>
                    </a:lnTo>
                    <a:lnTo>
                      <a:pt x="2563" y="19"/>
                    </a:lnTo>
                    <a:lnTo>
                      <a:pt x="2572" y="33"/>
                    </a:lnTo>
                    <a:lnTo>
                      <a:pt x="2577" y="48"/>
                    </a:lnTo>
                    <a:lnTo>
                      <a:pt x="2578" y="62"/>
                    </a:lnTo>
                    <a:lnTo>
                      <a:pt x="2575" y="78"/>
                    </a:lnTo>
                    <a:lnTo>
                      <a:pt x="2568" y="91"/>
                    </a:lnTo>
                    <a:lnTo>
                      <a:pt x="2558" y="103"/>
                    </a:lnTo>
                    <a:lnTo>
                      <a:pt x="2546" y="112"/>
                    </a:lnTo>
                    <a:lnTo>
                      <a:pt x="1229" y="753"/>
                    </a:lnTo>
                    <a:lnTo>
                      <a:pt x="1215" y="756"/>
                    </a:lnTo>
                    <a:lnTo>
                      <a:pt x="1202" y="757"/>
                    </a:lnTo>
                    <a:lnTo>
                      <a:pt x="1190" y="757"/>
                    </a:lnTo>
                    <a:lnTo>
                      <a:pt x="1178" y="753"/>
                    </a:lnTo>
                    <a:lnTo>
                      <a:pt x="37" y="287"/>
                    </a:lnTo>
                    <a:lnTo>
                      <a:pt x="23" y="279"/>
                    </a:lnTo>
                    <a:lnTo>
                      <a:pt x="12" y="268"/>
                    </a:lnTo>
                    <a:lnTo>
                      <a:pt x="5" y="255"/>
                    </a:lnTo>
                    <a:lnTo>
                      <a:pt x="0" y="241"/>
                    </a:lnTo>
                    <a:lnTo>
                      <a:pt x="0" y="225"/>
                    </a:lnTo>
                    <a:lnTo>
                      <a:pt x="5" y="211"/>
                    </a:lnTo>
                    <a:lnTo>
                      <a:pt x="11" y="198"/>
                    </a:lnTo>
                    <a:lnTo>
                      <a:pt x="22" y="187"/>
                    </a:lnTo>
                    <a:lnTo>
                      <a:pt x="36" y="179"/>
                    </a:lnTo>
                    <a:lnTo>
                      <a:pt x="50" y="176"/>
                    </a:lnTo>
                    <a:lnTo>
                      <a:pt x="65" y="175"/>
                    </a:lnTo>
                    <a:lnTo>
                      <a:pt x="80" y="179"/>
                    </a:lnTo>
                    <a:lnTo>
                      <a:pt x="1199" y="637"/>
                    </a:lnTo>
                    <a:lnTo>
                      <a:pt x="2493" y="6"/>
                    </a:lnTo>
                    <a:lnTo>
                      <a:pt x="2508" y="1"/>
                    </a:lnTo>
                    <a:lnTo>
                      <a:pt x="2523"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5" name="Freeform 102"/>
              <p:cNvSpPr>
                <a:spLocks noEditPoints="1"/>
              </p:cNvSpPr>
              <p:nvPr/>
            </p:nvSpPr>
            <p:spPr bwMode="auto">
              <a:xfrm>
                <a:off x="6859588" y="2640013"/>
                <a:ext cx="139700" cy="190500"/>
              </a:xfrm>
              <a:custGeom>
                <a:avLst/>
                <a:gdLst>
                  <a:gd name="T0" fmla="*/ 325 w 703"/>
                  <a:gd name="T1" fmla="*/ 120 h 964"/>
                  <a:gd name="T2" fmla="*/ 251 w 703"/>
                  <a:gd name="T3" fmla="*/ 145 h 964"/>
                  <a:gd name="T4" fmla="*/ 189 w 703"/>
                  <a:gd name="T5" fmla="*/ 190 h 964"/>
                  <a:gd name="T6" fmla="*/ 144 w 703"/>
                  <a:gd name="T7" fmla="*/ 250 h 964"/>
                  <a:gd name="T8" fmla="*/ 120 w 703"/>
                  <a:gd name="T9" fmla="*/ 324 h 964"/>
                  <a:gd name="T10" fmla="*/ 120 w 703"/>
                  <a:gd name="T11" fmla="*/ 406 h 964"/>
                  <a:gd name="T12" fmla="*/ 144 w 703"/>
                  <a:gd name="T13" fmla="*/ 479 h 964"/>
                  <a:gd name="T14" fmla="*/ 189 w 703"/>
                  <a:gd name="T15" fmla="*/ 541 h 964"/>
                  <a:gd name="T16" fmla="*/ 251 w 703"/>
                  <a:gd name="T17" fmla="*/ 585 h 964"/>
                  <a:gd name="T18" fmla="*/ 325 w 703"/>
                  <a:gd name="T19" fmla="*/ 610 h 964"/>
                  <a:gd name="T20" fmla="*/ 406 w 703"/>
                  <a:gd name="T21" fmla="*/ 610 h 964"/>
                  <a:gd name="T22" fmla="*/ 480 w 703"/>
                  <a:gd name="T23" fmla="*/ 585 h 964"/>
                  <a:gd name="T24" fmla="*/ 541 w 703"/>
                  <a:gd name="T25" fmla="*/ 541 h 964"/>
                  <a:gd name="T26" fmla="*/ 587 w 703"/>
                  <a:gd name="T27" fmla="*/ 479 h 964"/>
                  <a:gd name="T28" fmla="*/ 611 w 703"/>
                  <a:gd name="T29" fmla="*/ 406 h 964"/>
                  <a:gd name="T30" fmla="*/ 611 w 703"/>
                  <a:gd name="T31" fmla="*/ 324 h 964"/>
                  <a:gd name="T32" fmla="*/ 587 w 703"/>
                  <a:gd name="T33" fmla="*/ 250 h 964"/>
                  <a:gd name="T34" fmla="*/ 541 w 703"/>
                  <a:gd name="T35" fmla="*/ 190 h 964"/>
                  <a:gd name="T36" fmla="*/ 480 w 703"/>
                  <a:gd name="T37" fmla="*/ 145 h 964"/>
                  <a:gd name="T38" fmla="*/ 406 w 703"/>
                  <a:gd name="T39" fmla="*/ 120 h 964"/>
                  <a:gd name="T40" fmla="*/ 351 w 703"/>
                  <a:gd name="T41" fmla="*/ 0 h 964"/>
                  <a:gd name="T42" fmla="*/ 444 w 703"/>
                  <a:gd name="T43" fmla="*/ 13 h 964"/>
                  <a:gd name="T44" fmla="*/ 528 w 703"/>
                  <a:gd name="T45" fmla="*/ 48 h 964"/>
                  <a:gd name="T46" fmla="*/ 599 w 703"/>
                  <a:gd name="T47" fmla="*/ 103 h 964"/>
                  <a:gd name="T48" fmla="*/ 654 w 703"/>
                  <a:gd name="T49" fmla="*/ 173 h 964"/>
                  <a:gd name="T50" fmla="*/ 689 w 703"/>
                  <a:gd name="T51" fmla="*/ 257 h 964"/>
                  <a:gd name="T52" fmla="*/ 703 w 703"/>
                  <a:gd name="T53" fmla="*/ 351 h 964"/>
                  <a:gd name="T54" fmla="*/ 695 w 703"/>
                  <a:gd name="T55" fmla="*/ 406 h 964"/>
                  <a:gd name="T56" fmla="*/ 676 w 703"/>
                  <a:gd name="T57" fmla="*/ 468 h 964"/>
                  <a:gd name="T58" fmla="*/ 647 w 703"/>
                  <a:gd name="T59" fmla="*/ 537 h 964"/>
                  <a:gd name="T60" fmla="*/ 611 w 703"/>
                  <a:gd name="T61" fmla="*/ 607 h 964"/>
                  <a:gd name="T62" fmla="*/ 570 w 703"/>
                  <a:gd name="T63" fmla="*/ 678 h 964"/>
                  <a:gd name="T64" fmla="*/ 526 w 703"/>
                  <a:gd name="T65" fmla="*/ 746 h 964"/>
                  <a:gd name="T66" fmla="*/ 483 w 703"/>
                  <a:gd name="T67" fmla="*/ 810 h 964"/>
                  <a:gd name="T68" fmla="*/ 441 w 703"/>
                  <a:gd name="T69" fmla="*/ 865 h 964"/>
                  <a:gd name="T70" fmla="*/ 405 w 703"/>
                  <a:gd name="T71" fmla="*/ 911 h 964"/>
                  <a:gd name="T72" fmla="*/ 376 w 703"/>
                  <a:gd name="T73" fmla="*/ 944 h 964"/>
                  <a:gd name="T74" fmla="*/ 356 w 703"/>
                  <a:gd name="T75" fmla="*/ 961 h 964"/>
                  <a:gd name="T76" fmla="*/ 345 w 703"/>
                  <a:gd name="T77" fmla="*/ 961 h 964"/>
                  <a:gd name="T78" fmla="*/ 326 w 703"/>
                  <a:gd name="T79" fmla="*/ 944 h 964"/>
                  <a:gd name="T80" fmla="*/ 296 w 703"/>
                  <a:gd name="T81" fmla="*/ 911 h 964"/>
                  <a:gd name="T82" fmla="*/ 260 w 703"/>
                  <a:gd name="T83" fmla="*/ 865 h 964"/>
                  <a:gd name="T84" fmla="*/ 219 w 703"/>
                  <a:gd name="T85" fmla="*/ 810 h 964"/>
                  <a:gd name="T86" fmla="*/ 175 w 703"/>
                  <a:gd name="T87" fmla="*/ 746 h 964"/>
                  <a:gd name="T88" fmla="*/ 132 w 703"/>
                  <a:gd name="T89" fmla="*/ 678 h 964"/>
                  <a:gd name="T90" fmla="*/ 90 w 703"/>
                  <a:gd name="T91" fmla="*/ 607 h 964"/>
                  <a:gd name="T92" fmla="*/ 55 w 703"/>
                  <a:gd name="T93" fmla="*/ 537 h 964"/>
                  <a:gd name="T94" fmla="*/ 25 w 703"/>
                  <a:gd name="T95" fmla="*/ 468 h 964"/>
                  <a:gd name="T96" fmla="*/ 6 w 703"/>
                  <a:gd name="T97" fmla="*/ 406 h 964"/>
                  <a:gd name="T98" fmla="*/ 0 w 703"/>
                  <a:gd name="T99" fmla="*/ 351 h 964"/>
                  <a:gd name="T100" fmla="*/ 12 w 703"/>
                  <a:gd name="T101" fmla="*/ 257 h 964"/>
                  <a:gd name="T102" fmla="*/ 47 w 703"/>
                  <a:gd name="T103" fmla="*/ 173 h 964"/>
                  <a:gd name="T104" fmla="*/ 102 w 703"/>
                  <a:gd name="T105" fmla="*/ 103 h 964"/>
                  <a:gd name="T106" fmla="*/ 174 w 703"/>
                  <a:gd name="T107" fmla="*/ 48 h 964"/>
                  <a:gd name="T108" fmla="*/ 258 w 703"/>
                  <a:gd name="T109" fmla="*/ 13 h 964"/>
                  <a:gd name="T110" fmla="*/ 351 w 703"/>
                  <a:gd name="T111" fmla="*/ 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3" h="964">
                    <a:moveTo>
                      <a:pt x="365" y="117"/>
                    </a:moveTo>
                    <a:lnTo>
                      <a:pt x="325" y="120"/>
                    </a:lnTo>
                    <a:lnTo>
                      <a:pt x="287" y="129"/>
                    </a:lnTo>
                    <a:lnTo>
                      <a:pt x="251" y="145"/>
                    </a:lnTo>
                    <a:lnTo>
                      <a:pt x="218" y="165"/>
                    </a:lnTo>
                    <a:lnTo>
                      <a:pt x="189" y="190"/>
                    </a:lnTo>
                    <a:lnTo>
                      <a:pt x="164" y="219"/>
                    </a:lnTo>
                    <a:lnTo>
                      <a:pt x="144" y="250"/>
                    </a:lnTo>
                    <a:lnTo>
                      <a:pt x="129" y="287"/>
                    </a:lnTo>
                    <a:lnTo>
                      <a:pt x="120" y="324"/>
                    </a:lnTo>
                    <a:lnTo>
                      <a:pt x="117" y="365"/>
                    </a:lnTo>
                    <a:lnTo>
                      <a:pt x="120" y="406"/>
                    </a:lnTo>
                    <a:lnTo>
                      <a:pt x="129" y="443"/>
                    </a:lnTo>
                    <a:lnTo>
                      <a:pt x="144" y="479"/>
                    </a:lnTo>
                    <a:lnTo>
                      <a:pt x="164" y="511"/>
                    </a:lnTo>
                    <a:lnTo>
                      <a:pt x="189" y="541"/>
                    </a:lnTo>
                    <a:lnTo>
                      <a:pt x="218" y="565"/>
                    </a:lnTo>
                    <a:lnTo>
                      <a:pt x="251" y="585"/>
                    </a:lnTo>
                    <a:lnTo>
                      <a:pt x="287" y="600"/>
                    </a:lnTo>
                    <a:lnTo>
                      <a:pt x="325" y="610"/>
                    </a:lnTo>
                    <a:lnTo>
                      <a:pt x="365" y="614"/>
                    </a:lnTo>
                    <a:lnTo>
                      <a:pt x="406" y="610"/>
                    </a:lnTo>
                    <a:lnTo>
                      <a:pt x="444" y="600"/>
                    </a:lnTo>
                    <a:lnTo>
                      <a:pt x="480" y="585"/>
                    </a:lnTo>
                    <a:lnTo>
                      <a:pt x="513" y="565"/>
                    </a:lnTo>
                    <a:lnTo>
                      <a:pt x="541" y="541"/>
                    </a:lnTo>
                    <a:lnTo>
                      <a:pt x="567" y="511"/>
                    </a:lnTo>
                    <a:lnTo>
                      <a:pt x="587" y="479"/>
                    </a:lnTo>
                    <a:lnTo>
                      <a:pt x="602" y="443"/>
                    </a:lnTo>
                    <a:lnTo>
                      <a:pt x="611" y="406"/>
                    </a:lnTo>
                    <a:lnTo>
                      <a:pt x="614" y="365"/>
                    </a:lnTo>
                    <a:lnTo>
                      <a:pt x="611" y="324"/>
                    </a:lnTo>
                    <a:lnTo>
                      <a:pt x="602" y="287"/>
                    </a:lnTo>
                    <a:lnTo>
                      <a:pt x="587" y="250"/>
                    </a:lnTo>
                    <a:lnTo>
                      <a:pt x="567" y="219"/>
                    </a:lnTo>
                    <a:lnTo>
                      <a:pt x="541" y="190"/>
                    </a:lnTo>
                    <a:lnTo>
                      <a:pt x="513" y="165"/>
                    </a:lnTo>
                    <a:lnTo>
                      <a:pt x="480" y="145"/>
                    </a:lnTo>
                    <a:lnTo>
                      <a:pt x="444" y="129"/>
                    </a:lnTo>
                    <a:lnTo>
                      <a:pt x="406" y="120"/>
                    </a:lnTo>
                    <a:lnTo>
                      <a:pt x="365" y="117"/>
                    </a:lnTo>
                    <a:close/>
                    <a:moveTo>
                      <a:pt x="351" y="0"/>
                    </a:moveTo>
                    <a:lnTo>
                      <a:pt x="398" y="3"/>
                    </a:lnTo>
                    <a:lnTo>
                      <a:pt x="444" y="13"/>
                    </a:lnTo>
                    <a:lnTo>
                      <a:pt x="487" y="28"/>
                    </a:lnTo>
                    <a:lnTo>
                      <a:pt x="528" y="48"/>
                    </a:lnTo>
                    <a:lnTo>
                      <a:pt x="565" y="73"/>
                    </a:lnTo>
                    <a:lnTo>
                      <a:pt x="599" y="103"/>
                    </a:lnTo>
                    <a:lnTo>
                      <a:pt x="629" y="137"/>
                    </a:lnTo>
                    <a:lnTo>
                      <a:pt x="654" y="173"/>
                    </a:lnTo>
                    <a:lnTo>
                      <a:pt x="674" y="214"/>
                    </a:lnTo>
                    <a:lnTo>
                      <a:pt x="689" y="257"/>
                    </a:lnTo>
                    <a:lnTo>
                      <a:pt x="699" y="303"/>
                    </a:lnTo>
                    <a:lnTo>
                      <a:pt x="703" y="351"/>
                    </a:lnTo>
                    <a:lnTo>
                      <a:pt x="700" y="377"/>
                    </a:lnTo>
                    <a:lnTo>
                      <a:pt x="695" y="406"/>
                    </a:lnTo>
                    <a:lnTo>
                      <a:pt x="687" y="436"/>
                    </a:lnTo>
                    <a:lnTo>
                      <a:pt x="676" y="468"/>
                    </a:lnTo>
                    <a:lnTo>
                      <a:pt x="663" y="501"/>
                    </a:lnTo>
                    <a:lnTo>
                      <a:pt x="647" y="537"/>
                    </a:lnTo>
                    <a:lnTo>
                      <a:pt x="630" y="572"/>
                    </a:lnTo>
                    <a:lnTo>
                      <a:pt x="611" y="607"/>
                    </a:lnTo>
                    <a:lnTo>
                      <a:pt x="591" y="642"/>
                    </a:lnTo>
                    <a:lnTo>
                      <a:pt x="570" y="678"/>
                    </a:lnTo>
                    <a:lnTo>
                      <a:pt x="548" y="713"/>
                    </a:lnTo>
                    <a:lnTo>
                      <a:pt x="526" y="746"/>
                    </a:lnTo>
                    <a:lnTo>
                      <a:pt x="504" y="779"/>
                    </a:lnTo>
                    <a:lnTo>
                      <a:pt x="483" y="810"/>
                    </a:lnTo>
                    <a:lnTo>
                      <a:pt x="462" y="838"/>
                    </a:lnTo>
                    <a:lnTo>
                      <a:pt x="441" y="865"/>
                    </a:lnTo>
                    <a:lnTo>
                      <a:pt x="422" y="889"/>
                    </a:lnTo>
                    <a:lnTo>
                      <a:pt x="405" y="911"/>
                    </a:lnTo>
                    <a:lnTo>
                      <a:pt x="389" y="928"/>
                    </a:lnTo>
                    <a:lnTo>
                      <a:pt x="376" y="944"/>
                    </a:lnTo>
                    <a:lnTo>
                      <a:pt x="365" y="955"/>
                    </a:lnTo>
                    <a:lnTo>
                      <a:pt x="356" y="961"/>
                    </a:lnTo>
                    <a:lnTo>
                      <a:pt x="351" y="964"/>
                    </a:lnTo>
                    <a:lnTo>
                      <a:pt x="345" y="961"/>
                    </a:lnTo>
                    <a:lnTo>
                      <a:pt x="337" y="955"/>
                    </a:lnTo>
                    <a:lnTo>
                      <a:pt x="326" y="944"/>
                    </a:lnTo>
                    <a:lnTo>
                      <a:pt x="312" y="928"/>
                    </a:lnTo>
                    <a:lnTo>
                      <a:pt x="296" y="911"/>
                    </a:lnTo>
                    <a:lnTo>
                      <a:pt x="279" y="889"/>
                    </a:lnTo>
                    <a:lnTo>
                      <a:pt x="260" y="865"/>
                    </a:lnTo>
                    <a:lnTo>
                      <a:pt x="240" y="838"/>
                    </a:lnTo>
                    <a:lnTo>
                      <a:pt x="219" y="810"/>
                    </a:lnTo>
                    <a:lnTo>
                      <a:pt x="197" y="779"/>
                    </a:lnTo>
                    <a:lnTo>
                      <a:pt x="175" y="746"/>
                    </a:lnTo>
                    <a:lnTo>
                      <a:pt x="153" y="713"/>
                    </a:lnTo>
                    <a:lnTo>
                      <a:pt x="132" y="678"/>
                    </a:lnTo>
                    <a:lnTo>
                      <a:pt x="110" y="642"/>
                    </a:lnTo>
                    <a:lnTo>
                      <a:pt x="90" y="607"/>
                    </a:lnTo>
                    <a:lnTo>
                      <a:pt x="71" y="572"/>
                    </a:lnTo>
                    <a:lnTo>
                      <a:pt x="55" y="537"/>
                    </a:lnTo>
                    <a:lnTo>
                      <a:pt x="38" y="501"/>
                    </a:lnTo>
                    <a:lnTo>
                      <a:pt x="25" y="468"/>
                    </a:lnTo>
                    <a:lnTo>
                      <a:pt x="14" y="436"/>
                    </a:lnTo>
                    <a:lnTo>
                      <a:pt x="6" y="406"/>
                    </a:lnTo>
                    <a:lnTo>
                      <a:pt x="1" y="377"/>
                    </a:lnTo>
                    <a:lnTo>
                      <a:pt x="0" y="351"/>
                    </a:lnTo>
                    <a:lnTo>
                      <a:pt x="3" y="303"/>
                    </a:lnTo>
                    <a:lnTo>
                      <a:pt x="12" y="257"/>
                    </a:lnTo>
                    <a:lnTo>
                      <a:pt x="27" y="214"/>
                    </a:lnTo>
                    <a:lnTo>
                      <a:pt x="47" y="173"/>
                    </a:lnTo>
                    <a:lnTo>
                      <a:pt x="72" y="137"/>
                    </a:lnTo>
                    <a:lnTo>
                      <a:pt x="102" y="103"/>
                    </a:lnTo>
                    <a:lnTo>
                      <a:pt x="136" y="73"/>
                    </a:lnTo>
                    <a:lnTo>
                      <a:pt x="174" y="48"/>
                    </a:lnTo>
                    <a:lnTo>
                      <a:pt x="215" y="28"/>
                    </a:lnTo>
                    <a:lnTo>
                      <a:pt x="258" y="13"/>
                    </a:lnTo>
                    <a:lnTo>
                      <a:pt x="303" y="3"/>
                    </a:lnTo>
                    <a:lnTo>
                      <a:pt x="351"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79" name="矩形 78"/>
          <p:cNvSpPr/>
          <p:nvPr/>
        </p:nvSpPr>
        <p:spPr>
          <a:xfrm>
            <a:off x="1083869" y="1304444"/>
            <a:ext cx="10009112" cy="1323439"/>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鲲鹏学院是鲲鹏生态的在线培训认证平台</a:t>
            </a:r>
            <a:r>
              <a:rPr lang="zh-CN" altLang="en-US" sz="2000" dirty="0" smtClean="0">
                <a:latin typeface="微软雅黑" panose="020B0503020204020204" pitchFamily="34" charset="-122"/>
                <a:ea typeface="微软雅黑" panose="020B0503020204020204" pitchFamily="34" charset="-122"/>
                <a:cs typeface="+mn-ea"/>
                <a:sym typeface="+mn-lt"/>
              </a:rPr>
              <a:t>，</a:t>
            </a:r>
            <a:r>
              <a:rPr lang="zh-CN" altLang="en-US" sz="2000" dirty="0" smtClean="0">
                <a:latin typeface="微软雅黑" panose="020B0503020204020204" pitchFamily="34" charset="-122"/>
                <a:ea typeface="微软雅黑" panose="020B0503020204020204" pitchFamily="34" charset="-122"/>
              </a:rPr>
              <a:t>体系化</a:t>
            </a:r>
            <a:r>
              <a:rPr lang="zh-CN" altLang="en-US" sz="2000" dirty="0">
                <a:latin typeface="微软雅黑" panose="020B0503020204020204" pitchFamily="34" charset="-122"/>
                <a:ea typeface="微软雅黑" panose="020B0503020204020204" pitchFamily="34" charset="-122"/>
              </a:rPr>
              <a:t>的培训课程</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mn-ea"/>
                <a:sym typeface="+mn-lt"/>
              </a:rPr>
              <a:t>一站式体验学</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练</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证</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训，</a:t>
            </a:r>
            <a:r>
              <a:rPr lang="zh-CN" altLang="en-US" sz="2000" dirty="0" smtClean="0">
                <a:latin typeface="微软雅黑" panose="020B0503020204020204" pitchFamily="34" charset="-122"/>
                <a:ea typeface="微软雅黑" panose="020B0503020204020204" pitchFamily="34" charset="-122"/>
              </a:rPr>
              <a:t>快速</a:t>
            </a:r>
            <a:r>
              <a:rPr lang="zh-CN" altLang="en-US" sz="2000" dirty="0">
                <a:latin typeface="微软雅黑" panose="020B0503020204020204" pitchFamily="34" charset="-122"/>
                <a:ea typeface="微软雅黑" panose="020B0503020204020204" pitchFamily="34" charset="-122"/>
              </a:rPr>
              <a:t>完成学习覆盖，</a:t>
            </a:r>
            <a:r>
              <a:rPr lang="zh-CN" altLang="en-US" sz="2000" dirty="0" smtClean="0">
                <a:latin typeface="微软雅黑" panose="020B0503020204020204" pitchFamily="34" charset="-122"/>
                <a:ea typeface="微软雅黑" panose="020B0503020204020204" pitchFamily="34" charset="-122"/>
              </a:rPr>
              <a:t>让用户轻松</a:t>
            </a:r>
            <a:r>
              <a:rPr lang="zh-CN" altLang="en-US" sz="2000" dirty="0" smtClean="0">
                <a:latin typeface="微软雅黑" panose="020B0503020204020204" pitchFamily="34" charset="-122"/>
                <a:ea typeface="微软雅黑" panose="020B0503020204020204" pitchFamily="34" charset="-122"/>
                <a:cs typeface="+mn-ea"/>
                <a:sym typeface="+mn-lt"/>
              </a:rPr>
              <a:t>成为</a:t>
            </a:r>
            <a:r>
              <a:rPr lang="zh-CN" altLang="en-US" sz="2000" dirty="0">
                <a:latin typeface="微软雅黑" panose="020B0503020204020204" pitchFamily="34" charset="-122"/>
                <a:ea typeface="微软雅黑" panose="020B0503020204020204" pitchFamily="34" charset="-122"/>
                <a:cs typeface="+mn-ea"/>
                <a:sym typeface="+mn-lt"/>
              </a:rPr>
              <a:t>用鲲鹏产品进行开发、创新的专业</a:t>
            </a:r>
            <a:r>
              <a:rPr lang="zh-CN" altLang="en-US" sz="2000" dirty="0" smtClean="0">
                <a:latin typeface="微软雅黑" panose="020B0503020204020204" pitchFamily="34" charset="-122"/>
                <a:ea typeface="微软雅黑" panose="020B0503020204020204" pitchFamily="34" charset="-122"/>
                <a:cs typeface="+mn-ea"/>
                <a:sym typeface="+mn-lt"/>
              </a:rPr>
              <a:t>人才。</a:t>
            </a:r>
            <a:endParaRPr lang="en-US" altLang="zh-CN" sz="2000" dirty="0" smtClean="0">
              <a:latin typeface="微软雅黑" panose="020B0503020204020204" pitchFamily="34" charset="-122"/>
              <a:ea typeface="微软雅黑" panose="020B0503020204020204" pitchFamily="34" charset="-122"/>
              <a:cs typeface="+mn-ea"/>
              <a:sym typeface="+mn-lt"/>
            </a:endParaRPr>
          </a:p>
          <a:p>
            <a:endParaRPr lang="zh-CN" altLang="en-US" sz="20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鲲鹏在线课程</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008063" y="1359987"/>
            <a:ext cx="10009112" cy="923330"/>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鲲鹏在线课程是鲲鹏社区为鲲鹏</a:t>
            </a:r>
            <a:r>
              <a:rPr lang="zh-CN" altLang="en-US" sz="1800" dirty="0">
                <a:latin typeface="微软雅黑" panose="020B0503020204020204" pitchFamily="34" charset="-122"/>
                <a:ea typeface="微软雅黑" panose="020B0503020204020204" pitchFamily="34" charset="-122"/>
              </a:rPr>
              <a:t>软件开发</a:t>
            </a:r>
            <a:r>
              <a:rPr lang="zh-CN" altLang="en-US" sz="1800" dirty="0" smtClean="0">
                <a:latin typeface="微软雅黑" panose="020B0503020204020204" pitchFamily="34" charset="-122"/>
                <a:ea typeface="微软雅黑" panose="020B0503020204020204" pitchFamily="34" charset="-122"/>
              </a:rPr>
              <a:t>人员专业设计，旨在帮助开发人员了解</a:t>
            </a:r>
            <a:r>
              <a:rPr lang="zh-CN" altLang="en-US" sz="1800" dirty="0">
                <a:latin typeface="微软雅黑" panose="020B0503020204020204" pitchFamily="34" charset="-122"/>
                <a:ea typeface="微软雅黑" panose="020B0503020204020204" pitchFamily="34" charset="-122"/>
              </a:rPr>
              <a:t>鲲鹏体系的基础知识、软硬件产品、云服务，</a:t>
            </a:r>
            <a:r>
              <a:rPr lang="zh-CN" altLang="en-US" sz="1800" dirty="0" smtClean="0">
                <a:latin typeface="微软雅黑" panose="020B0503020204020204" pitchFamily="34" charset="-122"/>
                <a:ea typeface="微软雅黑" panose="020B0503020204020204" pitchFamily="34" charset="-122"/>
              </a:rPr>
              <a:t>以及</a:t>
            </a:r>
            <a:r>
              <a:rPr lang="en-US" altLang="zh-CN" sz="1800" dirty="0">
                <a:latin typeface="微软雅黑" panose="020B0503020204020204" pitchFamily="34" charset="-122"/>
                <a:ea typeface="微软雅黑" panose="020B0503020204020204" pitchFamily="34" charset="-122"/>
              </a:rPr>
              <a:t>X86</a:t>
            </a:r>
            <a:r>
              <a:rPr lang="zh-CN" altLang="en-US" sz="1800" dirty="0">
                <a:latin typeface="微软雅黑" panose="020B0503020204020204" pitchFamily="34" charset="-122"/>
                <a:ea typeface="微软雅黑" panose="020B0503020204020204" pitchFamily="34" charset="-122"/>
              </a:rPr>
              <a:t>应用如何迁移上鲲鹏平台</a:t>
            </a:r>
            <a:r>
              <a:rPr lang="zh-CN" altLang="en-US" sz="1800" dirty="0" smtClean="0">
                <a:latin typeface="微软雅黑" panose="020B0503020204020204" pitchFamily="34" charset="-122"/>
                <a:ea typeface="微软雅黑" panose="020B0503020204020204" pitchFamily="34" charset="-122"/>
              </a:rPr>
              <a:t>。目前主要提供以下课程： </a:t>
            </a:r>
            <a:endParaRPr lang="zh-CN" altLang="en-US" sz="1800" dirty="0">
              <a:latin typeface="微软雅黑" panose="020B0503020204020204" pitchFamily="34" charset="-122"/>
              <a:ea typeface="微软雅黑" panose="020B0503020204020204" pitchFamily="34" charset="-122"/>
            </a:endParaRPr>
          </a:p>
        </p:txBody>
      </p:sp>
      <p:sp>
        <p:nvSpPr>
          <p:cNvPr id="4" name="任意多边形 3"/>
          <p:cNvSpPr/>
          <p:nvPr/>
        </p:nvSpPr>
        <p:spPr>
          <a:xfrm>
            <a:off x="6351968" y="4589495"/>
            <a:ext cx="1841731" cy="1417002"/>
          </a:xfrm>
          <a:custGeom>
            <a:avLst/>
            <a:gdLst>
              <a:gd name="connsiteX0" fmla="*/ 0 w 1841731"/>
              <a:gd name="connsiteY0" fmla="*/ 0 h 1417002"/>
              <a:gd name="connsiteX1" fmla="*/ 920865 w 1841731"/>
              <a:gd name="connsiteY1" fmla="*/ 0 h 1417002"/>
              <a:gd name="connsiteX2" fmla="*/ 920865 w 1841731"/>
              <a:gd name="connsiteY2" fmla="*/ 1417002 h 1417002"/>
              <a:gd name="connsiteX3" fmla="*/ 1841731 w 1841731"/>
              <a:gd name="connsiteY3" fmla="*/ 1417002 h 1417002"/>
            </a:gdLst>
            <a:ahLst/>
            <a:cxnLst>
              <a:cxn ang="0">
                <a:pos x="connsiteX0" y="connsiteY0"/>
              </a:cxn>
              <a:cxn ang="0">
                <a:pos x="connsiteX1" y="connsiteY1"/>
              </a:cxn>
              <a:cxn ang="0">
                <a:pos x="connsiteX2" y="connsiteY2"/>
              </a:cxn>
              <a:cxn ang="0">
                <a:pos x="connsiteX3" y="connsiteY3"/>
              </a:cxn>
            </a:cxnLst>
            <a:rect l="l" t="t" r="r" b="b"/>
            <a:pathLst>
              <a:path w="1841731" h="1417002">
                <a:moveTo>
                  <a:pt x="0" y="0"/>
                </a:moveTo>
                <a:lnTo>
                  <a:pt x="920865" y="0"/>
                </a:lnTo>
                <a:lnTo>
                  <a:pt x="920865" y="1417002"/>
                </a:lnTo>
                <a:lnTo>
                  <a:pt x="1841731" y="1417002"/>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875472" tIns="650407" rIns="875471" bIns="650407"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8" name="任意多边形 7"/>
          <p:cNvSpPr/>
          <p:nvPr/>
        </p:nvSpPr>
        <p:spPr>
          <a:xfrm>
            <a:off x="6351968" y="4589495"/>
            <a:ext cx="1841731" cy="697119"/>
          </a:xfrm>
          <a:custGeom>
            <a:avLst/>
            <a:gdLst>
              <a:gd name="connsiteX0" fmla="*/ 0 w 1841731"/>
              <a:gd name="connsiteY0" fmla="*/ 0 h 697119"/>
              <a:gd name="connsiteX1" fmla="*/ 920865 w 1841731"/>
              <a:gd name="connsiteY1" fmla="*/ 0 h 697119"/>
              <a:gd name="connsiteX2" fmla="*/ 920865 w 1841731"/>
              <a:gd name="connsiteY2" fmla="*/ 697119 h 697119"/>
              <a:gd name="connsiteX3" fmla="*/ 1841731 w 1841731"/>
              <a:gd name="connsiteY3" fmla="*/ 697119 h 697119"/>
            </a:gdLst>
            <a:ahLst/>
            <a:cxnLst>
              <a:cxn ang="0">
                <a:pos x="connsiteX0" y="connsiteY0"/>
              </a:cxn>
              <a:cxn ang="0">
                <a:pos x="connsiteX1" y="connsiteY1"/>
              </a:cxn>
              <a:cxn ang="0">
                <a:pos x="connsiteX2" y="connsiteY2"/>
              </a:cxn>
              <a:cxn ang="0">
                <a:pos x="connsiteX3" y="connsiteY3"/>
              </a:cxn>
            </a:cxnLst>
            <a:rect l="l" t="t" r="r" b="b"/>
            <a:pathLst>
              <a:path w="1841731" h="697119">
                <a:moveTo>
                  <a:pt x="0" y="0"/>
                </a:moveTo>
                <a:lnTo>
                  <a:pt x="920865" y="0"/>
                </a:lnTo>
                <a:lnTo>
                  <a:pt x="920865" y="697119"/>
                </a:lnTo>
                <a:lnTo>
                  <a:pt x="1841731" y="697119"/>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884334" tIns="299328" rIns="884335" bIns="299329"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9" name="任意多边形 8"/>
          <p:cNvSpPr/>
          <p:nvPr/>
        </p:nvSpPr>
        <p:spPr>
          <a:xfrm>
            <a:off x="6351968" y="4521012"/>
            <a:ext cx="1841731" cy="91440"/>
          </a:xfrm>
          <a:custGeom>
            <a:avLst/>
            <a:gdLst>
              <a:gd name="connsiteX0" fmla="*/ 0 w 1841731"/>
              <a:gd name="connsiteY0" fmla="*/ 68483 h 91440"/>
              <a:gd name="connsiteX1" fmla="*/ 920865 w 1841731"/>
              <a:gd name="connsiteY1" fmla="*/ 68483 h 91440"/>
              <a:gd name="connsiteX2" fmla="*/ 920865 w 1841731"/>
              <a:gd name="connsiteY2" fmla="*/ 45720 h 91440"/>
              <a:gd name="connsiteX3" fmla="*/ 1841731 w 1841731"/>
              <a:gd name="connsiteY3" fmla="*/ 45720 h 91440"/>
            </a:gdLst>
            <a:ahLst/>
            <a:cxnLst>
              <a:cxn ang="0">
                <a:pos x="connsiteX0" y="connsiteY0"/>
              </a:cxn>
              <a:cxn ang="0">
                <a:pos x="connsiteX1" y="connsiteY1"/>
              </a:cxn>
              <a:cxn ang="0">
                <a:pos x="connsiteX2" y="connsiteY2"/>
              </a:cxn>
              <a:cxn ang="0">
                <a:pos x="connsiteX3" y="connsiteY3"/>
              </a:cxn>
            </a:cxnLst>
            <a:rect l="l" t="t" r="r" b="b"/>
            <a:pathLst>
              <a:path w="1841731" h="91440">
                <a:moveTo>
                  <a:pt x="0" y="68483"/>
                </a:moveTo>
                <a:lnTo>
                  <a:pt x="920865" y="68483"/>
                </a:lnTo>
                <a:lnTo>
                  <a:pt x="920865" y="45720"/>
                </a:lnTo>
                <a:lnTo>
                  <a:pt x="1841731" y="4572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887519" tIns="-327" rIns="887519" bIns="-326"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0" name="任意多边形 9"/>
          <p:cNvSpPr/>
          <p:nvPr/>
        </p:nvSpPr>
        <p:spPr>
          <a:xfrm>
            <a:off x="6351968" y="3846848"/>
            <a:ext cx="1841731" cy="742646"/>
          </a:xfrm>
          <a:custGeom>
            <a:avLst/>
            <a:gdLst>
              <a:gd name="connsiteX0" fmla="*/ 0 w 1841731"/>
              <a:gd name="connsiteY0" fmla="*/ 742646 h 742646"/>
              <a:gd name="connsiteX1" fmla="*/ 920865 w 1841731"/>
              <a:gd name="connsiteY1" fmla="*/ 742646 h 742646"/>
              <a:gd name="connsiteX2" fmla="*/ 920865 w 1841731"/>
              <a:gd name="connsiteY2" fmla="*/ 0 h 742646"/>
              <a:gd name="connsiteX3" fmla="*/ 1841731 w 1841731"/>
              <a:gd name="connsiteY3" fmla="*/ 0 h 742646"/>
            </a:gdLst>
            <a:ahLst/>
            <a:cxnLst>
              <a:cxn ang="0">
                <a:pos x="connsiteX0" y="connsiteY0"/>
              </a:cxn>
              <a:cxn ang="0">
                <a:pos x="connsiteX1" y="connsiteY1"/>
              </a:cxn>
              <a:cxn ang="0">
                <a:pos x="connsiteX2" y="connsiteY2"/>
              </a:cxn>
              <a:cxn ang="0">
                <a:pos x="connsiteX3" y="connsiteY3"/>
              </a:cxn>
            </a:cxnLst>
            <a:rect l="l" t="t" r="r" b="b"/>
            <a:pathLst>
              <a:path w="1841731" h="742646">
                <a:moveTo>
                  <a:pt x="0" y="742646"/>
                </a:moveTo>
                <a:lnTo>
                  <a:pt x="920865" y="742646"/>
                </a:lnTo>
                <a:lnTo>
                  <a:pt x="920865" y="0"/>
                </a:lnTo>
                <a:lnTo>
                  <a:pt x="1841731"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883920" tIns="321678" rIns="883920" bIns="321677"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1" name="任意多边形 10"/>
          <p:cNvSpPr/>
          <p:nvPr/>
        </p:nvSpPr>
        <p:spPr>
          <a:xfrm>
            <a:off x="6351968" y="3126965"/>
            <a:ext cx="1841731" cy="1462529"/>
          </a:xfrm>
          <a:custGeom>
            <a:avLst/>
            <a:gdLst>
              <a:gd name="connsiteX0" fmla="*/ 0 w 1841731"/>
              <a:gd name="connsiteY0" fmla="*/ 1462529 h 1462529"/>
              <a:gd name="connsiteX1" fmla="*/ 920865 w 1841731"/>
              <a:gd name="connsiteY1" fmla="*/ 1462529 h 1462529"/>
              <a:gd name="connsiteX2" fmla="*/ 920865 w 1841731"/>
              <a:gd name="connsiteY2" fmla="*/ 0 h 1462529"/>
              <a:gd name="connsiteX3" fmla="*/ 1841731 w 1841731"/>
              <a:gd name="connsiteY3" fmla="*/ 0 h 1462529"/>
            </a:gdLst>
            <a:ahLst/>
            <a:cxnLst>
              <a:cxn ang="0">
                <a:pos x="connsiteX0" y="connsiteY0"/>
              </a:cxn>
              <a:cxn ang="0">
                <a:pos x="connsiteX1" y="connsiteY1"/>
              </a:cxn>
              <a:cxn ang="0">
                <a:pos x="connsiteX2" y="connsiteY2"/>
              </a:cxn>
              <a:cxn ang="0">
                <a:pos x="connsiteX3" y="connsiteY3"/>
              </a:cxn>
            </a:cxnLst>
            <a:rect l="l" t="t" r="r" b="b"/>
            <a:pathLst>
              <a:path w="1841731" h="1462529">
                <a:moveTo>
                  <a:pt x="0" y="1462529"/>
                </a:moveTo>
                <a:lnTo>
                  <a:pt x="920865" y="1462529"/>
                </a:lnTo>
                <a:lnTo>
                  <a:pt x="920865" y="0"/>
                </a:lnTo>
                <a:lnTo>
                  <a:pt x="1841731" y="0"/>
                </a:lnTo>
              </a:path>
            </a:pathLst>
          </a:custGeom>
          <a:noFill/>
          <a:ln>
            <a:solidFill>
              <a:srgbClr val="00B0F0"/>
            </a:solidFill>
          </a:ln>
        </p:spPr>
        <p:style>
          <a:lnRef idx="2">
            <a:schemeClr val="accent6">
              <a:tint val="99000"/>
              <a:hueOff val="0"/>
              <a:satOff val="0"/>
              <a:lumOff val="0"/>
              <a:alphaOff val="0"/>
            </a:schemeClr>
          </a:lnRef>
          <a:fillRef idx="0">
            <a:scrgbClr r="0" g="0" b="0"/>
          </a:fillRef>
          <a:effectRef idx="0">
            <a:schemeClr val="accent6">
              <a:tint val="99000"/>
              <a:hueOff val="0"/>
              <a:satOff val="0"/>
              <a:lumOff val="0"/>
              <a:alphaOff val="0"/>
            </a:schemeClr>
          </a:effectRef>
          <a:fontRef idx="minor">
            <a:schemeClr val="tx1">
              <a:hueOff val="0"/>
              <a:satOff val="0"/>
              <a:lumOff val="0"/>
              <a:alphaOff val="0"/>
            </a:schemeClr>
          </a:fontRef>
        </p:style>
        <p:txBody>
          <a:bodyPr spcFirstLastPara="0" vert="horz" wrap="square" lIns="874771" tIns="672470" rIns="874770" bIns="672469"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2" name="任意多边形 11"/>
          <p:cNvSpPr/>
          <p:nvPr/>
        </p:nvSpPr>
        <p:spPr>
          <a:xfrm>
            <a:off x="5410330" y="4301542"/>
            <a:ext cx="1307368" cy="575906"/>
          </a:xfrm>
          <a:custGeom>
            <a:avLst/>
            <a:gdLst>
              <a:gd name="connsiteX0" fmla="*/ 0 w 1307368"/>
              <a:gd name="connsiteY0" fmla="*/ 0 h 575906"/>
              <a:gd name="connsiteX1" fmla="*/ 1307368 w 1307368"/>
              <a:gd name="connsiteY1" fmla="*/ 0 h 575906"/>
              <a:gd name="connsiteX2" fmla="*/ 1307368 w 1307368"/>
              <a:gd name="connsiteY2" fmla="*/ 575906 h 575906"/>
              <a:gd name="connsiteX3" fmla="*/ 0 w 1307368"/>
              <a:gd name="connsiteY3" fmla="*/ 575906 h 575906"/>
              <a:gd name="connsiteX4" fmla="*/ 0 w 1307368"/>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368" h="575906">
                <a:moveTo>
                  <a:pt x="0" y="0"/>
                </a:moveTo>
                <a:lnTo>
                  <a:pt x="1307368" y="0"/>
                </a:lnTo>
                <a:lnTo>
                  <a:pt x="1307368"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0" i="0" kern="1200" dirty="0" smtClean="0"/>
              <a:t>鲲鹏系列课程</a:t>
            </a:r>
            <a:endParaRPr lang="zh-CN" altLang="en-US" sz="1600" b="0" i="0" kern="1200" dirty="0" smtClean="0"/>
          </a:p>
        </p:txBody>
      </p:sp>
      <p:sp>
        <p:nvSpPr>
          <p:cNvPr id="13" name="任意多边形 12"/>
          <p:cNvSpPr/>
          <p:nvPr/>
        </p:nvSpPr>
        <p:spPr>
          <a:xfrm>
            <a:off x="8193699" y="2839012"/>
            <a:ext cx="1888973" cy="575906"/>
          </a:xfrm>
          <a:custGeom>
            <a:avLst/>
            <a:gdLst>
              <a:gd name="connsiteX0" fmla="*/ 0 w 1888973"/>
              <a:gd name="connsiteY0" fmla="*/ 0 h 575906"/>
              <a:gd name="connsiteX1" fmla="*/ 1888973 w 1888973"/>
              <a:gd name="connsiteY1" fmla="*/ 0 h 575906"/>
              <a:gd name="connsiteX2" fmla="*/ 1888973 w 1888973"/>
              <a:gd name="connsiteY2" fmla="*/ 575906 h 575906"/>
              <a:gd name="connsiteX3" fmla="*/ 0 w 1888973"/>
              <a:gd name="connsiteY3" fmla="*/ 575906 h 575906"/>
              <a:gd name="connsiteX4" fmla="*/ 0 w 1888973"/>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73" h="575906">
                <a:moveTo>
                  <a:pt x="0" y="0"/>
                </a:moveTo>
                <a:lnTo>
                  <a:pt x="1888973" y="0"/>
                </a:lnTo>
                <a:lnTo>
                  <a:pt x="1888973"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kern="1200" dirty="0" smtClean="0"/>
              <a:t>华为云鲲鹏服务与解决方案</a:t>
            </a:r>
            <a:endParaRPr lang="zh-CN" altLang="en-US" sz="1200" kern="1200" dirty="0"/>
          </a:p>
        </p:txBody>
      </p:sp>
      <p:sp>
        <p:nvSpPr>
          <p:cNvPr id="14" name="任意多边形 13"/>
          <p:cNvSpPr/>
          <p:nvPr/>
        </p:nvSpPr>
        <p:spPr>
          <a:xfrm>
            <a:off x="8193699" y="3558895"/>
            <a:ext cx="1888973" cy="575906"/>
          </a:xfrm>
          <a:custGeom>
            <a:avLst/>
            <a:gdLst>
              <a:gd name="connsiteX0" fmla="*/ 0 w 1888973"/>
              <a:gd name="connsiteY0" fmla="*/ 0 h 575906"/>
              <a:gd name="connsiteX1" fmla="*/ 1888973 w 1888973"/>
              <a:gd name="connsiteY1" fmla="*/ 0 h 575906"/>
              <a:gd name="connsiteX2" fmla="*/ 1888973 w 1888973"/>
              <a:gd name="connsiteY2" fmla="*/ 575906 h 575906"/>
              <a:gd name="connsiteX3" fmla="*/ 0 w 1888973"/>
              <a:gd name="connsiteY3" fmla="*/ 575906 h 575906"/>
              <a:gd name="connsiteX4" fmla="*/ 0 w 1888973"/>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73" h="575906">
                <a:moveTo>
                  <a:pt x="0" y="0"/>
                </a:moveTo>
                <a:lnTo>
                  <a:pt x="1888973" y="0"/>
                </a:lnTo>
                <a:lnTo>
                  <a:pt x="1888973"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t>TaiShan</a:t>
            </a:r>
            <a:r>
              <a:rPr lang="zh-CN" sz="1200" kern="1200" dirty="0" smtClean="0"/>
              <a:t>服务器及解决方案介绍</a:t>
            </a:r>
            <a:endParaRPr lang="zh-CN" altLang="en-US" sz="1200" b="0" kern="1200" dirty="0"/>
          </a:p>
        </p:txBody>
      </p:sp>
      <p:sp>
        <p:nvSpPr>
          <p:cNvPr id="15" name="任意多边形 14"/>
          <p:cNvSpPr/>
          <p:nvPr/>
        </p:nvSpPr>
        <p:spPr>
          <a:xfrm>
            <a:off x="8193699" y="4278778"/>
            <a:ext cx="1888973" cy="575906"/>
          </a:xfrm>
          <a:custGeom>
            <a:avLst/>
            <a:gdLst>
              <a:gd name="connsiteX0" fmla="*/ 0 w 1888973"/>
              <a:gd name="connsiteY0" fmla="*/ 0 h 575906"/>
              <a:gd name="connsiteX1" fmla="*/ 1888973 w 1888973"/>
              <a:gd name="connsiteY1" fmla="*/ 0 h 575906"/>
              <a:gd name="connsiteX2" fmla="*/ 1888973 w 1888973"/>
              <a:gd name="connsiteY2" fmla="*/ 575906 h 575906"/>
              <a:gd name="connsiteX3" fmla="*/ 0 w 1888973"/>
              <a:gd name="connsiteY3" fmla="*/ 575906 h 575906"/>
              <a:gd name="connsiteX4" fmla="*/ 0 w 1888973"/>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73" h="575906">
                <a:moveTo>
                  <a:pt x="0" y="0"/>
                </a:moveTo>
                <a:lnTo>
                  <a:pt x="1888973" y="0"/>
                </a:lnTo>
                <a:lnTo>
                  <a:pt x="1888973"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kern="1200" dirty="0" smtClean="0"/>
              <a:t>打造高效、可靠的</a:t>
            </a:r>
            <a:r>
              <a:rPr lang="en-US" sz="1200" kern="1200" dirty="0" err="1" smtClean="0"/>
              <a:t>TaiShan</a:t>
            </a:r>
            <a:r>
              <a:rPr lang="zh-CN" sz="1200" kern="1200" dirty="0" smtClean="0"/>
              <a:t>大数据平台</a:t>
            </a:r>
            <a:endParaRPr lang="zh-CN" altLang="en-US" sz="1200" kern="1200" dirty="0"/>
          </a:p>
        </p:txBody>
      </p:sp>
      <p:sp>
        <p:nvSpPr>
          <p:cNvPr id="16" name="任意多边形 15"/>
          <p:cNvSpPr/>
          <p:nvPr/>
        </p:nvSpPr>
        <p:spPr>
          <a:xfrm>
            <a:off x="8193699" y="4998661"/>
            <a:ext cx="1888973" cy="575906"/>
          </a:xfrm>
          <a:custGeom>
            <a:avLst/>
            <a:gdLst>
              <a:gd name="connsiteX0" fmla="*/ 0 w 1888973"/>
              <a:gd name="connsiteY0" fmla="*/ 0 h 575906"/>
              <a:gd name="connsiteX1" fmla="*/ 1888973 w 1888973"/>
              <a:gd name="connsiteY1" fmla="*/ 0 h 575906"/>
              <a:gd name="connsiteX2" fmla="*/ 1888973 w 1888973"/>
              <a:gd name="connsiteY2" fmla="*/ 575906 h 575906"/>
              <a:gd name="connsiteX3" fmla="*/ 0 w 1888973"/>
              <a:gd name="connsiteY3" fmla="*/ 575906 h 575906"/>
              <a:gd name="connsiteX4" fmla="*/ 0 w 1888973"/>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73" h="575906">
                <a:moveTo>
                  <a:pt x="0" y="0"/>
                </a:moveTo>
                <a:lnTo>
                  <a:pt x="1888973" y="0"/>
                </a:lnTo>
                <a:lnTo>
                  <a:pt x="1888973"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kern="1200" dirty="0" smtClean="0"/>
              <a:t>华为</a:t>
            </a:r>
            <a:r>
              <a:rPr lang="en-US" sz="1200" kern="1200" dirty="0" err="1" smtClean="0"/>
              <a:t>TaiShan</a:t>
            </a:r>
            <a:r>
              <a:rPr lang="en-US" sz="1200" kern="1200" dirty="0" smtClean="0"/>
              <a:t> </a:t>
            </a:r>
            <a:r>
              <a:rPr lang="zh-CN" sz="1200" kern="1200" dirty="0" smtClean="0"/>
              <a:t>原生应用解决方案介绍</a:t>
            </a:r>
            <a:endParaRPr lang="zh-CN" altLang="en-US" sz="1200" kern="1200" dirty="0"/>
          </a:p>
        </p:txBody>
      </p:sp>
      <p:sp>
        <p:nvSpPr>
          <p:cNvPr id="17" name="任意多边形 16"/>
          <p:cNvSpPr/>
          <p:nvPr/>
        </p:nvSpPr>
        <p:spPr>
          <a:xfrm>
            <a:off x="8193699" y="5718544"/>
            <a:ext cx="1888973" cy="575906"/>
          </a:xfrm>
          <a:custGeom>
            <a:avLst/>
            <a:gdLst>
              <a:gd name="connsiteX0" fmla="*/ 0 w 1888973"/>
              <a:gd name="connsiteY0" fmla="*/ 0 h 575906"/>
              <a:gd name="connsiteX1" fmla="*/ 1888973 w 1888973"/>
              <a:gd name="connsiteY1" fmla="*/ 0 h 575906"/>
              <a:gd name="connsiteX2" fmla="*/ 1888973 w 1888973"/>
              <a:gd name="connsiteY2" fmla="*/ 575906 h 575906"/>
              <a:gd name="connsiteX3" fmla="*/ 0 w 1888973"/>
              <a:gd name="connsiteY3" fmla="*/ 575906 h 575906"/>
              <a:gd name="connsiteX4" fmla="*/ 0 w 1888973"/>
              <a:gd name="connsiteY4" fmla="*/ 0 h 5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973" h="575906">
                <a:moveTo>
                  <a:pt x="0" y="0"/>
                </a:moveTo>
                <a:lnTo>
                  <a:pt x="1888973" y="0"/>
                </a:lnTo>
                <a:lnTo>
                  <a:pt x="1888973" y="575906"/>
                </a:lnTo>
                <a:lnTo>
                  <a:pt x="0" y="575906"/>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kern="1200" dirty="0" smtClean="0"/>
              <a:t>加速</a:t>
            </a:r>
            <a:r>
              <a:rPr lang="en-US" sz="1200" kern="1200" dirty="0" smtClean="0"/>
              <a:t>HPC</a:t>
            </a:r>
            <a:r>
              <a:rPr lang="zh-CN" sz="1200" kern="1200" dirty="0" smtClean="0"/>
              <a:t>与</a:t>
            </a:r>
            <a:r>
              <a:rPr lang="en-US" sz="1200" kern="1200" dirty="0" smtClean="0"/>
              <a:t>AI</a:t>
            </a:r>
            <a:r>
              <a:rPr lang="zh-CN" sz="1200" kern="1200" dirty="0" smtClean="0"/>
              <a:t>融合创新</a:t>
            </a:r>
            <a:r>
              <a:rPr lang="en-US" sz="1200" kern="1200" dirty="0" smtClean="0"/>
              <a:t>-</a:t>
            </a:r>
            <a:r>
              <a:rPr lang="en-US" sz="1200" kern="1200" dirty="0" err="1" smtClean="0"/>
              <a:t>TaiShan</a:t>
            </a:r>
            <a:r>
              <a:rPr lang="en-US" sz="1200" kern="1200" dirty="0" smtClean="0"/>
              <a:t> HPC</a:t>
            </a:r>
            <a:r>
              <a:rPr lang="zh-CN" sz="1200" kern="1200" dirty="0" smtClean="0"/>
              <a:t>解决方案介绍</a:t>
            </a:r>
            <a:endParaRPr lang="zh-CN" altLang="en-US" sz="1200" kern="1200"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9456" y="3164972"/>
            <a:ext cx="4068452" cy="271362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鲲鹏云端实验室</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379568" y="1233488"/>
            <a:ext cx="10009112" cy="923330"/>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鲲鹏云端实验室</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使用</a:t>
            </a:r>
            <a:r>
              <a:rPr lang="zh-CN" altLang="en-US" sz="1800" dirty="0">
                <a:latin typeface="微软雅黑" panose="020B0503020204020204" pitchFamily="34" charset="-122"/>
                <a:ea typeface="微软雅黑" panose="020B0503020204020204" pitchFamily="34" charset="-122"/>
              </a:rPr>
              <a:t>虚拟华为云账号，根据详细的实验手册，一步步指导操作，模拟真实场景，完善的虚拟环境配置搭建，</a:t>
            </a:r>
            <a:r>
              <a:rPr lang="zh-CN" altLang="en-US" sz="1800" dirty="0" smtClean="0">
                <a:latin typeface="微软雅黑" panose="020B0503020204020204" pitchFamily="34" charset="-122"/>
                <a:ea typeface="微软雅黑" panose="020B0503020204020204" pitchFamily="34" charset="-122"/>
              </a:rPr>
              <a:t>可快速</a:t>
            </a:r>
            <a:r>
              <a:rPr lang="zh-CN" altLang="en-US" sz="1800" dirty="0">
                <a:latin typeface="微软雅黑" panose="020B0503020204020204" pitchFamily="34" charset="-122"/>
                <a:ea typeface="微软雅黑" panose="020B0503020204020204" pitchFamily="34" charset="-122"/>
              </a:rPr>
              <a:t>体验华为云服务，在云端实现云服务的实践、调测和验证</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79568" y="2829773"/>
            <a:ext cx="3183269" cy="3053340"/>
          </a:xfrm>
          <a:prstGeom prst="rect">
            <a:avLst/>
          </a:prstGeom>
        </p:spPr>
      </p:pic>
      <p:graphicFrame>
        <p:nvGraphicFramePr>
          <p:cNvPr id="6" name="图示 5"/>
          <p:cNvGraphicFramePr/>
          <p:nvPr/>
        </p:nvGraphicFramePr>
        <p:xfrm>
          <a:off x="5132944" y="2838540"/>
          <a:ext cx="7056784"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鲲鹏认证体系</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235460" y="1233488"/>
            <a:ext cx="10009112" cy="1754326"/>
          </a:xfrm>
          <a:prstGeom prst="rect">
            <a:avLst/>
          </a:prstGeom>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鲲鹏认证体系是针对</a:t>
            </a:r>
            <a:r>
              <a:rPr lang="zh-CN" altLang="en-US" sz="1800" dirty="0">
                <a:latin typeface="微软雅黑" panose="020B0503020204020204" pitchFamily="34" charset="-122"/>
                <a:ea typeface="微软雅黑" panose="020B0503020204020204" pitchFamily="34" charset="-122"/>
              </a:rPr>
              <a:t>不同用户、产品类别，精心打造层次化的培训认证</a:t>
            </a:r>
            <a:r>
              <a:rPr lang="zh-CN" altLang="en-US" sz="1800" dirty="0" smtClean="0">
                <a:latin typeface="微软雅黑" panose="020B0503020204020204" pitchFamily="34" charset="-122"/>
                <a:ea typeface="微软雅黑" panose="020B0503020204020204" pitchFamily="34" charset="-122"/>
              </a:rPr>
              <a:t>，目前提供</a:t>
            </a:r>
            <a:r>
              <a:rPr lang="en-US" altLang="zh-CN" sz="1800" dirty="0" smtClean="0">
                <a:latin typeface="微软雅黑" panose="020B0503020204020204" pitchFamily="34" charset="-122"/>
                <a:ea typeface="微软雅黑" panose="020B0503020204020204" pitchFamily="34" charset="-122"/>
              </a:rPr>
              <a:t>HCIA</a:t>
            </a:r>
            <a:r>
              <a:rPr lang="zh-CN" altLang="en-US" sz="1800" dirty="0" smtClean="0">
                <a:latin typeface="微软雅黑" panose="020B0503020204020204" pitchFamily="34" charset="-122"/>
                <a:ea typeface="微软雅黑" panose="020B0503020204020204" pitchFamily="34" charset="-122"/>
              </a:rPr>
              <a:t>职业认证和微认证。</a:t>
            </a:r>
            <a:endParaRPr lang="en-US" altLang="zh-CN" sz="1800" dirty="0" smtClean="0">
              <a:latin typeface="微软雅黑" panose="020B0503020204020204" pitchFamily="34" charset="-122"/>
              <a:ea typeface="微软雅黑" panose="020B0503020204020204" pitchFamily="34" charset="-122"/>
            </a:endParaRPr>
          </a:p>
          <a:p>
            <a:pPr>
              <a:lnSpc>
                <a:spcPct val="150000"/>
              </a:lnSpc>
            </a:pPr>
            <a:r>
              <a:rPr lang="zh-CN" altLang="en-US" sz="1800" dirty="0" smtClean="0">
                <a:latin typeface="微软雅黑" panose="020B0503020204020204" pitchFamily="34" charset="-122"/>
                <a:ea typeface="微软雅黑" panose="020B0503020204020204" pitchFamily="34" charset="-122"/>
              </a:rPr>
              <a:t>职业认证可以帮助</a:t>
            </a:r>
            <a:r>
              <a:rPr lang="zh-CN" altLang="en-US" sz="1800" dirty="0">
                <a:latin typeface="微软雅黑" panose="020B0503020204020204" pitchFamily="34" charset="-122"/>
                <a:ea typeface="微软雅黑" panose="020B0503020204020204" pitchFamily="34" charset="-122"/>
              </a:rPr>
              <a:t>个人快速</a:t>
            </a:r>
            <a:r>
              <a:rPr lang="zh-CN" altLang="en-US" sz="1800" dirty="0" smtClean="0">
                <a:latin typeface="微软雅黑" panose="020B0503020204020204" pitchFamily="34" charset="-122"/>
                <a:ea typeface="微软雅黑" panose="020B0503020204020204" pitchFamily="34" charset="-122"/>
              </a:rPr>
              <a:t>掌握鲲鹏相关理论知识</a:t>
            </a:r>
            <a:r>
              <a:rPr lang="zh-CN" altLang="en-US" sz="1800" dirty="0">
                <a:latin typeface="微软雅黑" panose="020B0503020204020204" pitchFamily="34" charset="-122"/>
                <a:ea typeface="微软雅黑" panose="020B0503020204020204" pitchFamily="34" charset="-122"/>
              </a:rPr>
              <a:t>和实践动手能力</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lnSpc>
                <a:spcPct val="150000"/>
              </a:lnSpc>
            </a:pPr>
            <a:r>
              <a:rPr lang="zh-CN" altLang="en-US" sz="1800" dirty="0" smtClean="0">
                <a:latin typeface="微软雅黑" panose="020B0503020204020204" pitchFamily="34" charset="-122"/>
                <a:ea typeface="微软雅黑" panose="020B0503020204020204" pitchFamily="34" charset="-122"/>
              </a:rPr>
              <a:t>微认证则提供一</a:t>
            </a:r>
            <a:r>
              <a:rPr lang="zh-CN" altLang="en-US" sz="1800" dirty="0">
                <a:latin typeface="微软雅黑" panose="020B0503020204020204" pitchFamily="34" charset="-122"/>
                <a:ea typeface="微软雅黑" panose="020B0503020204020204" pitchFamily="34" charset="-122"/>
              </a:rPr>
              <a:t>站式在线学习、实验与考试，助力提升场景化</a:t>
            </a:r>
            <a:r>
              <a:rPr lang="zh-CN" altLang="en-US" sz="1800" dirty="0" smtClean="0">
                <a:latin typeface="微软雅黑" panose="020B0503020204020204" pitchFamily="34" charset="-122"/>
                <a:ea typeface="微软雅黑" panose="020B0503020204020204" pitchFamily="34" charset="-122"/>
              </a:rPr>
              <a:t>技能。</a:t>
            </a:r>
            <a:endParaRPr lang="en-US" altLang="zh-CN" sz="1800" dirty="0" smtClean="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2549606" y="3308414"/>
          <a:ext cx="7092788" cy="329797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dirty="0" smtClean="0">
                <a:solidFill>
                  <a:schemeClr val="bg1">
                    <a:lumMod val="50000"/>
                  </a:schemeClr>
                </a:solidFill>
              </a:rPr>
              <a:t>Hello,</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dirty="0" smtClean="0">
                <a:solidFill>
                  <a:schemeClr val="bg1">
                    <a:lumMod val="50000"/>
                  </a:schemeClr>
                </a:solidFill>
              </a:rPr>
              <a:t>鲲鹏凌云伙伴计划</a:t>
            </a:r>
            <a:endParaRPr lang="en-US" altLang="zh-CN" sz="1800" dirty="0" smtClean="0">
              <a:solidFill>
                <a:schemeClr val="bg1">
                  <a:lumMod val="50000"/>
                </a:schemeClr>
              </a:solidFill>
            </a:endParaRPr>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b="1" dirty="0" smtClean="0"/>
              <a:t>鲲鹏论坛</a:t>
            </a:r>
            <a:endParaRPr lang="en-US" altLang="zh-CN" sz="1800" b="1" dirty="0" smtClean="0"/>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鲲鹏论坛</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019436" y="1353503"/>
            <a:ext cx="10453428" cy="646074"/>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鲲鹏</a:t>
            </a:r>
            <a:r>
              <a:rPr lang="zh-CN" altLang="en-US" sz="1800" dirty="0" smtClean="0">
                <a:latin typeface="微软雅黑" panose="020B0503020204020204" pitchFamily="34" charset="-122"/>
                <a:ea typeface="微软雅黑" panose="020B0503020204020204" pitchFamily="34" charset="-122"/>
              </a:rPr>
              <a:t>论坛是</a:t>
            </a:r>
            <a:r>
              <a:rPr lang="zh-CN" altLang="en-US" sz="1800" dirty="0">
                <a:latin typeface="微软雅黑" panose="020B0503020204020204" pitchFamily="34" charset="-122"/>
                <a:ea typeface="微软雅黑" panose="020B0503020204020204" pitchFamily="34" charset="-122"/>
              </a:rPr>
              <a:t>技术大拿、行业专家、热心开发者的交流</a:t>
            </a:r>
            <a:r>
              <a:rPr lang="zh-CN" altLang="en-US" sz="1800" dirty="0" smtClean="0">
                <a:latin typeface="微软雅黑" panose="020B0503020204020204" pitchFamily="34" charset="-122"/>
                <a:ea typeface="微软雅黑" panose="020B0503020204020204" pitchFamily="34" charset="-122"/>
              </a:rPr>
              <a:t>圣地，各位名家高手坐而论道，</a:t>
            </a:r>
            <a:r>
              <a:rPr lang="zh-CN" altLang="en-US" sz="1800" dirty="0">
                <a:latin typeface="微软雅黑" panose="020B0503020204020204" pitchFamily="34" charset="-122"/>
                <a:ea typeface="微软雅黑" panose="020B0503020204020204" pitchFamily="34" charset="-122"/>
              </a:rPr>
              <a:t>共享实践经验、技术</a:t>
            </a:r>
            <a:r>
              <a:rPr lang="zh-CN" altLang="en-US" sz="1800" dirty="0" smtClean="0">
                <a:latin typeface="微软雅黑" panose="020B0503020204020204" pitchFamily="34" charset="-122"/>
                <a:ea typeface="微软雅黑" panose="020B0503020204020204" pitchFamily="34" charset="-122"/>
              </a:rPr>
              <a:t>观点，目前拥有</a:t>
            </a:r>
            <a:r>
              <a:rPr lang="en-US" altLang="zh-CN" sz="1800" dirty="0" smtClean="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大频道，</a:t>
            </a:r>
            <a:r>
              <a:rPr lang="en-US" altLang="zh-CN" sz="1800" dirty="0">
                <a:latin typeface="微软雅黑" panose="020B0503020204020204" pitchFamily="34" charset="-122"/>
                <a:ea typeface="微软雅黑" panose="020B0503020204020204" pitchFamily="34" charset="-122"/>
              </a:rPr>
              <a:t>500+</a:t>
            </a:r>
            <a:r>
              <a:rPr lang="zh-CN" altLang="en-US" sz="1800" dirty="0">
                <a:latin typeface="微软雅黑" panose="020B0503020204020204" pitchFamily="34" charset="-122"/>
                <a:ea typeface="微软雅黑" panose="020B0503020204020204" pitchFamily="34" charset="-122"/>
              </a:rPr>
              <a:t>干货主题，</a:t>
            </a:r>
            <a:r>
              <a:rPr lang="en-US" altLang="zh-CN" sz="1800" dirty="0">
                <a:latin typeface="微软雅黑" panose="020B0503020204020204" pitchFamily="34" charset="-122"/>
                <a:ea typeface="微软雅黑" panose="020B0503020204020204" pitchFamily="34" charset="-122"/>
              </a:rPr>
              <a:t>1000+</a:t>
            </a:r>
            <a:r>
              <a:rPr lang="zh-CN" altLang="en-US" sz="1800" dirty="0">
                <a:latin typeface="微软雅黑" panose="020B0503020204020204" pitchFamily="34" charset="-122"/>
                <a:ea typeface="微软雅黑" panose="020B0503020204020204" pitchFamily="34" charset="-122"/>
              </a:rPr>
              <a:t>讨论热</a:t>
            </a:r>
            <a:r>
              <a:rPr lang="zh-CN" altLang="en-US" sz="1800" dirty="0" smtClean="0">
                <a:latin typeface="微软雅黑" panose="020B0503020204020204" pitchFamily="34" charset="-122"/>
                <a:ea typeface="微软雅黑" panose="020B0503020204020204" pitchFamily="34" charset="-122"/>
              </a:rPr>
              <a:t>帖，帮助</a:t>
            </a:r>
            <a:r>
              <a:rPr lang="zh-CN" altLang="en-US" sz="1800" dirty="0">
                <a:latin typeface="微软雅黑" panose="020B0503020204020204" pitchFamily="34" charset="-122"/>
                <a:ea typeface="微软雅黑" panose="020B0503020204020204" pitchFamily="34" charset="-122"/>
              </a:rPr>
              <a:t>开发者快速拓展技术</a:t>
            </a:r>
            <a:r>
              <a:rPr lang="zh-CN" altLang="en-US" sz="1800" dirty="0" smtClean="0">
                <a:latin typeface="微软雅黑" panose="020B0503020204020204" pitchFamily="34" charset="-122"/>
                <a:ea typeface="微软雅黑" panose="020B0503020204020204" pitchFamily="34" charset="-122"/>
              </a:rPr>
              <a:t>视野。</a:t>
            </a:r>
            <a:endParaRPr lang="zh-CN" altLang="en-US" sz="18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7248128" y="2485255"/>
          <a:ext cx="3955988" cy="339340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图片 2"/>
          <p:cNvPicPr>
            <a:picLocks noChangeAspect="1"/>
          </p:cNvPicPr>
          <p:nvPr/>
        </p:nvPicPr>
        <p:blipFill>
          <a:blip r:embed="rId6"/>
          <a:stretch>
            <a:fillRect/>
          </a:stretch>
        </p:blipFill>
        <p:spPr>
          <a:xfrm>
            <a:off x="1235460" y="2501493"/>
            <a:ext cx="5775895" cy="3497331"/>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smtClean="0">
                <a:solidFill>
                  <a:schemeClr val="bg1">
                    <a:lumMod val="50000"/>
                  </a:schemeClr>
                </a:solidFill>
              </a:rPr>
              <a:t>鲲鹏社区整体介绍</a:t>
            </a:r>
            <a:endParaRPr lang="en-US" altLang="zh-CN" sz="1800" dirty="0" smtClean="0">
              <a:solidFill>
                <a:schemeClr val="bg1">
                  <a:lumMod val="50000"/>
                </a:schemeClr>
              </a:solidFill>
            </a:endParaRPr>
          </a:p>
          <a:p>
            <a:r>
              <a:rPr lang="en-US" altLang="zh-CN" sz="1800" dirty="0" smtClean="0">
                <a:solidFill>
                  <a:schemeClr val="bg1">
                    <a:lumMod val="50000"/>
                  </a:schemeClr>
                </a:solidFill>
              </a:rPr>
              <a:t>Hello,</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dirty="0" smtClean="0">
                <a:solidFill>
                  <a:schemeClr val="bg1">
                    <a:lumMod val="50000"/>
                  </a:schemeClr>
                </a:solidFill>
              </a:rPr>
              <a:t>鲲鹏凌云伙伴计划</a:t>
            </a:r>
            <a:endParaRPr lang="en-US" altLang="zh-CN" sz="1800" dirty="0" smtClean="0">
              <a:solidFill>
                <a:schemeClr val="bg1">
                  <a:lumMod val="50000"/>
                </a:schemeClr>
              </a:solidFill>
            </a:endParaRPr>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b="1" dirty="0" smtClean="0"/>
              <a:t>活动与资讯</a:t>
            </a:r>
            <a:endParaRPr lang="en-US" altLang="zh-CN" sz="1800" b="1" dirty="0" smtClean="0"/>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鲲鹏社区整体介绍</a:t>
            </a:r>
            <a:endParaRPr lang="en-US" altLang="zh-CN" sz="1800" b="1" dirty="0" smtClean="0">
              <a:solidFill>
                <a:schemeClr val="bg1">
                  <a:lumMod val="50000"/>
                </a:schemeClr>
              </a:solidFill>
            </a:endParaRPr>
          </a:p>
          <a:p>
            <a:r>
              <a:rPr lang="en-US" altLang="zh-CN" sz="1800" dirty="0" smtClean="0">
                <a:solidFill>
                  <a:schemeClr val="bg1">
                    <a:lumMod val="50000"/>
                  </a:schemeClr>
                </a:solidFill>
              </a:rPr>
              <a:t>Hello</a:t>
            </a:r>
            <a:r>
              <a:rPr lang="en-US" altLang="zh-CN" sz="1800" dirty="0">
                <a:solidFill>
                  <a:schemeClr val="bg1">
                    <a:lumMod val="50000"/>
                  </a:schemeClr>
                </a:solidFill>
              </a:rPr>
              <a:t>,</a:t>
            </a:r>
            <a:r>
              <a:rPr lang="zh-CN" altLang="en-US" sz="1800" dirty="0" smtClean="0">
                <a:solidFill>
                  <a:schemeClr val="bg1">
                    <a:lumMod val="50000"/>
                  </a:schemeClr>
                </a:solidFill>
              </a:rPr>
              <a:t>鲲鹏</a:t>
            </a:r>
            <a:endParaRPr lang="zh-CN" altLang="en-US" sz="1800" dirty="0">
              <a:solidFill>
                <a:schemeClr val="bg1">
                  <a:lumMod val="50000"/>
                </a:schemeClr>
              </a:solidFill>
            </a:endParaRPr>
          </a:p>
          <a:p>
            <a:r>
              <a:rPr lang="zh-CN" altLang="en-US" sz="1800" dirty="0" smtClean="0">
                <a:solidFill>
                  <a:schemeClr val="bg1">
                    <a:lumMod val="50000"/>
                  </a:schemeClr>
                </a:solidFill>
              </a:rPr>
              <a:t>鲲鹏软件栈</a:t>
            </a:r>
            <a:endParaRPr lang="en-US" altLang="zh-CN" sz="1800" dirty="0">
              <a:solidFill>
                <a:schemeClr val="bg1">
                  <a:lumMod val="50000"/>
                </a:schemeClr>
              </a:solidFill>
            </a:endParaRPr>
          </a:p>
          <a:p>
            <a:r>
              <a:rPr lang="zh-CN" altLang="en-US" sz="1800" dirty="0" smtClean="0">
                <a:solidFill>
                  <a:schemeClr val="bg1">
                    <a:lumMod val="50000"/>
                  </a:schemeClr>
                </a:solidFill>
              </a:rPr>
              <a:t>鲲鹏伙伴计划</a:t>
            </a:r>
            <a:endParaRPr lang="en-US" altLang="zh-CN" sz="1800" dirty="0" smtClean="0">
              <a:solidFill>
                <a:schemeClr val="bg1">
                  <a:lumMod val="50000"/>
                </a:schemeClr>
              </a:solidFill>
            </a:endParaRPr>
          </a:p>
          <a:p>
            <a:r>
              <a:rPr lang="zh-CN" altLang="en-US" sz="1800" dirty="0" smtClean="0">
                <a:solidFill>
                  <a:schemeClr val="bg1">
                    <a:lumMod val="50000"/>
                  </a:schemeClr>
                </a:solidFill>
              </a:rPr>
              <a:t>鲲鹏产品与解决方案</a:t>
            </a:r>
            <a:endParaRPr lang="en-US" altLang="zh-CN" sz="1800" dirty="0" smtClean="0">
              <a:solidFill>
                <a:schemeClr val="bg1">
                  <a:lumMod val="50000"/>
                </a:schemeClr>
              </a:solidFill>
            </a:endParaRPr>
          </a:p>
          <a:p>
            <a:pPr>
              <a:buFont typeface="+mj-lt"/>
              <a:buAutoNum type="arabicPeriod" startAt="6"/>
            </a:pPr>
            <a:r>
              <a:rPr lang="zh-CN" altLang="en-US" sz="1800" dirty="0" smtClean="0">
                <a:solidFill>
                  <a:schemeClr val="bg1">
                    <a:lumMod val="50000"/>
                  </a:schemeClr>
                </a:solidFill>
              </a:rPr>
              <a:t>鲲鹏学院</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鲲鹏论坛</a:t>
            </a:r>
            <a:endParaRPr lang="en-US" altLang="zh-CN" sz="1800" dirty="0" smtClean="0">
              <a:solidFill>
                <a:schemeClr val="bg1">
                  <a:lumMod val="50000"/>
                </a:schemeClr>
              </a:solidFill>
            </a:endParaRPr>
          </a:p>
          <a:p>
            <a:pPr>
              <a:buAutoNum type="arabicPeriod" startAt="6"/>
            </a:pPr>
            <a:r>
              <a:rPr lang="zh-CN" altLang="en-US" sz="1800" dirty="0" smtClean="0">
                <a:solidFill>
                  <a:schemeClr val="bg1">
                    <a:lumMod val="50000"/>
                  </a:schemeClr>
                </a:solidFill>
              </a:rPr>
              <a:t>活动与资讯</a:t>
            </a:r>
            <a:endParaRPr lang="en-US" altLang="zh-CN" sz="1800" dirty="0" smtClean="0">
              <a:solidFill>
                <a:schemeClr val="bg1">
                  <a:lumMod val="50000"/>
                </a:schemeClr>
              </a:solidFill>
            </a:endParaRPr>
          </a:p>
          <a:p>
            <a:pPr>
              <a:buAutoNum type="arabicPeriod" startAt="6"/>
            </a:pP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活动与资讯</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163452" y="1274379"/>
            <a:ext cx="10463119" cy="923330"/>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了解鲲鹏生态一手资讯，参与热门活动</a:t>
            </a:r>
            <a:r>
              <a:rPr lang="zh-CN" altLang="en-US" sz="1800" dirty="0" smtClean="0">
                <a:latin typeface="微软雅黑" panose="020B0503020204020204" pitchFamily="34" charset="-122"/>
                <a:ea typeface="微软雅黑" panose="020B0503020204020204" pitchFamily="34" charset="-122"/>
              </a:rPr>
              <a:t>，第一时间分享华为鲲鹏品牌及产品相关活动，华为鲲鹏芯片发布以及鲲鹏行业最新观点等资讯内容，为广大用户能更加深入的了解鲲鹏产业相关信息提供渠道，让用户可以</a:t>
            </a:r>
            <a:r>
              <a:rPr lang="zh-CN" altLang="en-US" sz="1800" dirty="0">
                <a:latin typeface="微软雅黑" panose="020B0503020204020204" pitchFamily="34" charset="-122"/>
                <a:ea typeface="微软雅黑" panose="020B0503020204020204" pitchFamily="34" charset="-122"/>
              </a:rPr>
              <a:t>时刻把握前沿科技</a:t>
            </a:r>
            <a:r>
              <a:rPr lang="zh-CN" altLang="en-US" sz="1800" dirty="0" smtClean="0">
                <a:latin typeface="微软雅黑" panose="020B0503020204020204" pitchFamily="34" charset="-122"/>
                <a:ea typeface="微软雅黑" panose="020B0503020204020204" pitchFamily="34" charset="-122"/>
              </a:rPr>
              <a:t>脉搏</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87291" y="2420888"/>
            <a:ext cx="10739280" cy="372653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latin typeface="微软雅黑" panose="020B0503020204020204" pitchFamily="34" charset="-122"/>
                <a:ea typeface="微软雅黑" panose="020B0503020204020204" pitchFamily="34" charset="-122"/>
              </a:rPr>
              <a:t>以下哪些属于华为云鲲鹏伙伴计划？（）</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鲲鹏凌云伙伴计划</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、鲲鹏智数伙伴</a:t>
            </a:r>
            <a:r>
              <a:rPr lang="zh-CN" altLang="en-US" dirty="0">
                <a:latin typeface="微软雅黑" panose="020B0503020204020204" pitchFamily="34" charset="-122"/>
                <a:ea typeface="微软雅黑" panose="020B0503020204020204" pitchFamily="34" charset="-122"/>
              </a:rPr>
              <a:t>计划</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、鲲鹏</a:t>
            </a:r>
            <a:r>
              <a:rPr lang="zh-CN" altLang="en-US" dirty="0">
                <a:latin typeface="微软雅黑" panose="020B0503020204020204" pitchFamily="34" charset="-122"/>
                <a:ea typeface="微软雅黑" panose="020B0503020204020204" pitchFamily="34" charset="-122"/>
              </a:rPr>
              <a:t>展翅</a:t>
            </a:r>
            <a:r>
              <a:rPr lang="zh-CN" altLang="en-US" dirty="0" smtClean="0">
                <a:latin typeface="微软雅黑" panose="020B0503020204020204" pitchFamily="34" charset="-122"/>
                <a:ea typeface="微软雅黑" panose="020B0503020204020204" pitchFamily="34" charset="-122"/>
              </a:rPr>
              <a:t>伙伴计划</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、鲲鹏翱翔伙伴计划</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华为云鲲鹏社区目前是否提供软件下载功能？（  ）</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、是</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不是</a:t>
            </a:r>
            <a:endParaRPr lang="en-US" altLang="zh-CN" dirty="0" smtClean="0">
              <a:latin typeface="微软雅黑" panose="020B0503020204020204" pitchFamily="34" charset="-122"/>
              <a:ea typeface="微软雅黑" panose="020B0503020204020204" pitchFamily="34" charset="-122"/>
            </a:endParaRPr>
          </a:p>
          <a:p>
            <a:pPr lvl="1"/>
            <a:br>
              <a:rPr lang="en-US" altLang="zh-CN" dirty="0" smtClean="0">
                <a:latin typeface="微软雅黑" panose="020B0503020204020204" pitchFamily="34" charset="-122"/>
                <a:ea typeface="微软雅黑" panose="020B0503020204020204" pitchFamily="34" charset="-122"/>
              </a:rPr>
            </a:br>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本章简要介绍鲲鹏</a:t>
            </a:r>
            <a:r>
              <a:rPr lang="zh-CN" altLang="en-US" dirty="0"/>
              <a:t>社区各个模块所承载的价值与信息所在，以及用户如何访问和使用社区工具的方式</a:t>
            </a:r>
            <a:r>
              <a:rPr lang="zh-CN" altLang="en-US" dirty="0" smtClean="0"/>
              <a:t>。帮助学员了解鲲鹏社区作为一个综合型在线门户，可以提供完善的软件资源、技术知识</a:t>
            </a:r>
            <a:r>
              <a:rPr lang="zh-CN" altLang="en-US" dirty="0"/>
              <a:t>、</a:t>
            </a:r>
            <a:r>
              <a:rPr lang="zh-CN" altLang="en-US" dirty="0" smtClean="0"/>
              <a:t>产品方案</a:t>
            </a:r>
            <a:r>
              <a:rPr lang="zh-CN" altLang="en-US" dirty="0"/>
              <a:t>、生态政策、交易</a:t>
            </a:r>
            <a:r>
              <a:rPr lang="zh-CN" altLang="en-US" dirty="0" smtClean="0"/>
              <a:t>平台等，</a:t>
            </a:r>
            <a:r>
              <a:rPr lang="zh-CN" altLang="en-US" dirty="0"/>
              <a:t>汇聚全栈的资源和经验，使能鲲鹏开发者、合作伙伴技能成长，轻松完成应用移植和价值变</a:t>
            </a:r>
            <a:r>
              <a:rPr lang="zh-CN" altLang="en-US" dirty="0" smtClean="0"/>
              <a:t>现。</a:t>
            </a:r>
            <a:endParaRPr lang="en-US" altLang="zh-CN" dirty="0" smtClean="0"/>
          </a:p>
          <a:p>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43472" y="1376772"/>
            <a:ext cx="10560049" cy="4680000"/>
          </a:xfrm>
        </p:spPr>
        <p:txBody>
          <a:bodyPr/>
          <a:lstStyle/>
          <a:p>
            <a:pPr marL="0" indent="0">
              <a:buNone/>
            </a:pPr>
            <a:r>
              <a:rPr lang="zh-CN" altLang="en-US" sz="2000" dirty="0" smtClean="0"/>
              <a:t>相关链接：</a:t>
            </a:r>
            <a:endParaRPr lang="en-US" altLang="zh-CN" sz="2000" dirty="0" smtClean="0"/>
          </a:p>
          <a:p>
            <a:pPr marL="0" indent="0">
              <a:buNone/>
            </a:pPr>
            <a:r>
              <a:rPr lang="zh-CN" altLang="en-US" sz="2000" dirty="0" smtClean="0"/>
              <a:t>鲲鹏社区首页：</a:t>
            </a:r>
            <a:r>
              <a:rPr lang="en-US" altLang="zh-CN" sz="2000" dirty="0">
                <a:hlinkClick r:id="rId1"/>
              </a:rPr>
              <a:t>https://www.huaweicloud.com/kunpeng</a:t>
            </a:r>
            <a:r>
              <a:rPr lang="en-US" altLang="zh-CN" sz="2000" dirty="0" smtClean="0">
                <a:hlinkClick r:id="rId1"/>
              </a:rPr>
              <a:t>/</a:t>
            </a:r>
            <a:endParaRPr lang="en-US" altLang="zh-CN" sz="2000" dirty="0" smtClean="0"/>
          </a:p>
          <a:p>
            <a:pPr marL="0" indent="0">
              <a:buNone/>
            </a:pPr>
            <a:r>
              <a:rPr lang="zh-CN" altLang="en-US" sz="2000" dirty="0" smtClean="0"/>
              <a:t>鲲鹏软件栈：</a:t>
            </a:r>
            <a:r>
              <a:rPr lang="en-US" altLang="zh-CN" sz="2000" dirty="0">
                <a:hlinkClick r:id="rId2"/>
              </a:rPr>
              <a:t>https://</a:t>
            </a:r>
            <a:r>
              <a:rPr lang="en-US" altLang="zh-CN" sz="2000" dirty="0" smtClean="0">
                <a:hlinkClick r:id="rId2"/>
              </a:rPr>
              <a:t>www.huaweicloud.com/kunpeng/software.html</a:t>
            </a:r>
            <a:endParaRPr lang="en-US" altLang="zh-CN" sz="2000" dirty="0" smtClean="0"/>
          </a:p>
          <a:p>
            <a:pPr marL="0" indent="0">
              <a:buNone/>
            </a:pPr>
            <a:r>
              <a:rPr lang="zh-CN" altLang="en-US" sz="2000" dirty="0" smtClean="0"/>
              <a:t>鲲鹏伙伴计划：</a:t>
            </a:r>
            <a:r>
              <a:rPr lang="en-US" altLang="zh-CN" sz="2000" dirty="0">
                <a:hlinkClick r:id="rId3"/>
              </a:rPr>
              <a:t>https://</a:t>
            </a:r>
            <a:r>
              <a:rPr lang="en-US" altLang="zh-CN" sz="2000" dirty="0" smtClean="0">
                <a:hlinkClick r:id="rId3"/>
              </a:rPr>
              <a:t>www.huaweicloud.com/kunpeng/partners.html</a:t>
            </a:r>
            <a:endParaRPr lang="en-US" altLang="zh-CN" sz="2000" dirty="0" smtClean="0"/>
          </a:p>
          <a:p>
            <a:pPr marL="0" indent="0">
              <a:buNone/>
            </a:pPr>
            <a:r>
              <a:rPr lang="zh-CN" altLang="en-US" sz="2000" dirty="0" smtClean="0"/>
              <a:t>鲲鹏产品与云服务：</a:t>
            </a:r>
            <a:r>
              <a:rPr lang="en-US" altLang="zh-CN" sz="2000" dirty="0">
                <a:hlinkClick r:id="rId4"/>
              </a:rPr>
              <a:t>https://</a:t>
            </a:r>
            <a:r>
              <a:rPr lang="en-US" altLang="zh-CN" sz="2000" dirty="0" smtClean="0">
                <a:hlinkClick r:id="rId4"/>
              </a:rPr>
              <a:t>www.huaweicloud.com/kunpeng/product.html</a:t>
            </a:r>
            <a:endParaRPr lang="en-US" altLang="zh-CN" sz="2000" dirty="0" smtClean="0"/>
          </a:p>
          <a:p>
            <a:pPr marL="0" indent="0">
              <a:buNone/>
            </a:pPr>
            <a:r>
              <a:rPr lang="zh-CN" altLang="en-US" sz="2000" dirty="0" smtClean="0"/>
              <a:t>鲲鹏解决方案：</a:t>
            </a:r>
            <a:r>
              <a:rPr lang="en-US" altLang="zh-CN" sz="2000" dirty="0">
                <a:hlinkClick r:id="rId5"/>
              </a:rPr>
              <a:t>https://www.huaweicloud.com/kunpeng/solution.html</a:t>
            </a:r>
            <a:endParaRPr lang="en-US" altLang="zh-CN" sz="2000" dirty="0"/>
          </a:p>
          <a:p>
            <a:pPr marL="0" indent="0">
              <a:buNone/>
            </a:pPr>
            <a:r>
              <a:rPr lang="zh-CN" altLang="en-US" sz="2000" dirty="0" smtClean="0"/>
              <a:t>鲲鹏论坛：</a:t>
            </a:r>
            <a:r>
              <a:rPr lang="en-US" altLang="zh-CN" sz="2000" dirty="0">
                <a:hlinkClick r:id="rId6"/>
              </a:rPr>
              <a:t>https://bbs.huaweicloud.com/forum/forum-923-1.html</a:t>
            </a:r>
            <a:endParaRPr lang="en-US" altLang="zh-CN" sz="2000" dirty="0"/>
          </a:p>
          <a:p>
            <a:pPr marL="0" indent="0">
              <a:buNone/>
            </a:pPr>
            <a:r>
              <a:rPr lang="zh-CN" altLang="en-US" sz="2000" dirty="0" smtClean="0"/>
              <a:t>鲲鹏计算产业：</a:t>
            </a:r>
            <a:r>
              <a:rPr lang="en-US" altLang="zh-CN" sz="2000" dirty="0">
                <a:hlinkClick r:id="rId7"/>
              </a:rPr>
              <a:t>https://e.huawei.com/cn/kunpeng</a:t>
            </a:r>
            <a:endParaRPr lang="en-US" altLang="zh-CN" sz="2000" dirty="0"/>
          </a:p>
          <a:p>
            <a:pPr marL="0" indent="0">
              <a:buNone/>
            </a:pPr>
            <a:endParaRPr lang="en-US" altLang="zh-CN" sz="2000" dirty="0" smtClean="0"/>
          </a:p>
          <a:p>
            <a:pPr marL="0" indent="0">
              <a:buNone/>
            </a:pPr>
            <a:endParaRPr lang="en-US" altLang="zh-CN" sz="2000" dirty="0" smtClean="0"/>
          </a:p>
          <a:p>
            <a:pPr marL="0" indent="0">
              <a:buNone/>
            </a:pPr>
            <a:endParaRPr lang="en-US" altLang="zh-CN" sz="2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鲲鹏社区</a:t>
            </a:r>
            <a:endParaRPr lang="zh-CN" altLang="en-US" dirty="0"/>
          </a:p>
        </p:txBody>
      </p:sp>
      <p:sp>
        <p:nvSpPr>
          <p:cNvPr id="15" name="Line 5"/>
          <p:cNvSpPr>
            <a:spLocks noChangeShapeType="1"/>
          </p:cNvSpPr>
          <p:nvPr/>
        </p:nvSpPr>
        <p:spPr bwMode="gray">
          <a:xfrm flipH="1">
            <a:off x="2964880" y="6100589"/>
            <a:ext cx="1092469" cy="712787"/>
          </a:xfrm>
          <a:prstGeom prst="line">
            <a:avLst/>
          </a:prstGeom>
          <a:noFill/>
          <a:ln w="9525">
            <a:solidFill>
              <a:srgbClr val="F8F8F8">
                <a:alpha val="10196"/>
              </a:srgbClr>
            </a:solidFill>
            <a:round/>
          </a:ln>
        </p:spPr>
        <p:txBody>
          <a:bodyPr/>
          <a:lstStyle/>
          <a:p>
            <a:endParaRPr lang="zh-CN" altLang="en-US"/>
          </a:p>
        </p:txBody>
      </p:sp>
      <p:sp>
        <p:nvSpPr>
          <p:cNvPr id="24" name="Line 14"/>
          <p:cNvSpPr>
            <a:spLocks noChangeShapeType="1"/>
          </p:cNvSpPr>
          <p:nvPr/>
        </p:nvSpPr>
        <p:spPr bwMode="gray">
          <a:xfrm flipH="1">
            <a:off x="2964880" y="6041851"/>
            <a:ext cx="1092469" cy="712788"/>
          </a:xfrm>
          <a:prstGeom prst="line">
            <a:avLst/>
          </a:prstGeom>
          <a:noFill/>
          <a:ln w="9525">
            <a:solidFill>
              <a:srgbClr val="F8F8F8">
                <a:alpha val="10196"/>
              </a:srgbClr>
            </a:solidFill>
            <a:round/>
          </a:ln>
        </p:spPr>
        <p:txBody>
          <a:bodyPr/>
          <a:lstStyle/>
          <a:p>
            <a:endParaRPr lang="zh-CN" altLang="en-US"/>
          </a:p>
        </p:txBody>
      </p:sp>
      <p:grpSp>
        <p:nvGrpSpPr>
          <p:cNvPr id="2" name="组合 1"/>
          <p:cNvGrpSpPr/>
          <p:nvPr/>
        </p:nvGrpSpPr>
        <p:grpSpPr>
          <a:xfrm>
            <a:off x="1739516" y="2533952"/>
            <a:ext cx="8026843" cy="3566637"/>
            <a:chOff x="1415480" y="2521252"/>
            <a:chExt cx="8026843" cy="3566637"/>
          </a:xfrm>
        </p:grpSpPr>
        <p:sp>
          <p:nvSpPr>
            <p:cNvPr id="14" name="Freeform 4"/>
            <p:cNvSpPr/>
            <p:nvPr/>
          </p:nvSpPr>
          <p:spPr bwMode="gray">
            <a:xfrm>
              <a:off x="2736903" y="4110120"/>
              <a:ext cx="6705420" cy="1913237"/>
            </a:xfrm>
            <a:custGeom>
              <a:avLst/>
              <a:gdLst>
                <a:gd name="T0" fmla="*/ 7743826 w 4893"/>
                <a:gd name="T1" fmla="*/ 0 h 1917"/>
                <a:gd name="T2" fmla="*/ 7767638 w 4893"/>
                <a:gd name="T3" fmla="*/ 698500 h 1917"/>
                <a:gd name="T4" fmla="*/ 3916363 w 4893"/>
                <a:gd name="T5" fmla="*/ 3043238 h 1917"/>
                <a:gd name="T6" fmla="*/ 33338 w 4893"/>
                <a:gd name="T7" fmla="*/ 793750 h 1917"/>
                <a:gd name="T8" fmla="*/ 0 w 4893"/>
                <a:gd name="T9" fmla="*/ 3175 h 1917"/>
                <a:gd name="T10" fmla="*/ 3906838 w 4893"/>
                <a:gd name="T11" fmla="*/ 1058863 h 1917"/>
                <a:gd name="T12" fmla="*/ 7743826 w 4893"/>
                <a:gd name="T13" fmla="*/ 0 h 1917"/>
                <a:gd name="T14" fmla="*/ 0 60000 65536"/>
                <a:gd name="T15" fmla="*/ 0 60000 65536"/>
                <a:gd name="T16" fmla="*/ 0 60000 65536"/>
                <a:gd name="T17" fmla="*/ 0 60000 65536"/>
                <a:gd name="T18" fmla="*/ 0 60000 65536"/>
                <a:gd name="T19" fmla="*/ 0 60000 65536"/>
                <a:gd name="T20" fmla="*/ 0 60000 65536"/>
                <a:gd name="T21" fmla="*/ 0 w 4893"/>
                <a:gd name="T22" fmla="*/ 0 h 1917"/>
                <a:gd name="T23" fmla="*/ 4893 w 4893"/>
                <a:gd name="T24" fmla="*/ 1917 h 19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93" h="1917">
                  <a:moveTo>
                    <a:pt x="4878" y="0"/>
                  </a:moveTo>
                  <a:cubicBezTo>
                    <a:pt x="4878" y="0"/>
                    <a:pt x="4891" y="226"/>
                    <a:pt x="4893" y="440"/>
                  </a:cubicBezTo>
                  <a:cubicBezTo>
                    <a:pt x="3867" y="440"/>
                    <a:pt x="3815" y="1811"/>
                    <a:pt x="2467" y="1917"/>
                  </a:cubicBezTo>
                  <a:cubicBezTo>
                    <a:pt x="1073" y="1877"/>
                    <a:pt x="1309" y="493"/>
                    <a:pt x="21" y="500"/>
                  </a:cubicBezTo>
                  <a:lnTo>
                    <a:pt x="0" y="2"/>
                  </a:lnTo>
                  <a:cubicBezTo>
                    <a:pt x="620" y="518"/>
                    <a:pt x="1873" y="671"/>
                    <a:pt x="2461" y="667"/>
                  </a:cubicBezTo>
                  <a:cubicBezTo>
                    <a:pt x="2461" y="667"/>
                    <a:pt x="4076" y="668"/>
                    <a:pt x="4878" y="0"/>
                  </a:cubicBezTo>
                  <a:close/>
                </a:path>
              </a:pathLst>
            </a:custGeom>
            <a:solidFill>
              <a:srgbClr val="1E98CB"/>
            </a:solidFill>
            <a:ln w="9525">
              <a:noFill/>
              <a:round/>
            </a:ln>
          </p:spPr>
          <p:txBody>
            <a:bodyPr/>
            <a:lstStyle/>
            <a:p>
              <a:endParaRPr lang="zh-CN" altLang="en-US"/>
            </a:p>
          </p:txBody>
        </p:sp>
        <p:sp>
          <p:nvSpPr>
            <p:cNvPr id="16" name="Line 6"/>
            <p:cNvSpPr>
              <a:spLocks noChangeShapeType="1"/>
            </p:cNvSpPr>
            <p:nvPr/>
          </p:nvSpPr>
          <p:spPr bwMode="gray">
            <a:xfrm>
              <a:off x="4368426" y="4799370"/>
              <a:ext cx="1092468" cy="712787"/>
            </a:xfrm>
            <a:prstGeom prst="line">
              <a:avLst/>
            </a:prstGeom>
            <a:noFill/>
            <a:ln w="9525">
              <a:solidFill>
                <a:srgbClr val="F8F8F8">
                  <a:alpha val="10196"/>
                </a:srgbClr>
              </a:solidFill>
              <a:round/>
            </a:ln>
          </p:spPr>
          <p:txBody>
            <a:bodyPr/>
            <a:lstStyle/>
            <a:p>
              <a:endParaRPr lang="zh-CN" altLang="en-US"/>
            </a:p>
          </p:txBody>
        </p:sp>
        <p:sp>
          <p:nvSpPr>
            <p:cNvPr id="17" name="Line 7"/>
            <p:cNvSpPr>
              <a:spLocks noChangeShapeType="1"/>
            </p:cNvSpPr>
            <p:nvPr/>
          </p:nvSpPr>
          <p:spPr bwMode="gray">
            <a:xfrm flipH="1">
              <a:off x="1415480" y="5756101"/>
              <a:ext cx="1427545" cy="331788"/>
            </a:xfrm>
            <a:prstGeom prst="line">
              <a:avLst/>
            </a:prstGeom>
            <a:noFill/>
            <a:ln w="9525">
              <a:solidFill>
                <a:srgbClr val="F8F8F8">
                  <a:alpha val="10196"/>
                </a:srgbClr>
              </a:solidFill>
              <a:round/>
            </a:ln>
          </p:spPr>
          <p:txBody>
            <a:bodyPr/>
            <a:lstStyle/>
            <a:p>
              <a:endParaRPr lang="zh-CN" altLang="en-US"/>
            </a:p>
          </p:txBody>
        </p:sp>
        <p:sp>
          <p:nvSpPr>
            <p:cNvPr id="18" name="Line 8"/>
            <p:cNvSpPr>
              <a:spLocks noChangeShapeType="1"/>
            </p:cNvSpPr>
            <p:nvPr/>
          </p:nvSpPr>
          <p:spPr bwMode="gray">
            <a:xfrm>
              <a:off x="5760663" y="4434245"/>
              <a:ext cx="1377978" cy="331787"/>
            </a:xfrm>
            <a:prstGeom prst="line">
              <a:avLst/>
            </a:prstGeom>
            <a:noFill/>
            <a:ln w="9525">
              <a:solidFill>
                <a:srgbClr val="F8F8F8">
                  <a:alpha val="10196"/>
                </a:srgbClr>
              </a:solidFill>
              <a:round/>
            </a:ln>
          </p:spPr>
          <p:txBody>
            <a:bodyPr/>
            <a:lstStyle/>
            <a:p>
              <a:endParaRPr lang="zh-CN" altLang="en-US"/>
            </a:p>
          </p:txBody>
        </p:sp>
        <p:sp>
          <p:nvSpPr>
            <p:cNvPr id="19" name="Text Box 9"/>
            <p:cNvSpPr txBox="1">
              <a:spLocks noChangeArrowheads="1"/>
            </p:cNvSpPr>
            <p:nvPr/>
          </p:nvSpPr>
          <p:spPr bwMode="gray">
            <a:xfrm>
              <a:off x="3811966" y="5040362"/>
              <a:ext cx="4240273" cy="584775"/>
            </a:xfrm>
            <a:prstGeom prst="rect">
              <a:avLst/>
            </a:prstGeom>
            <a:noFill/>
            <a:ln w="9525" algn="ctr">
              <a:noFill/>
              <a:miter lim="800000"/>
            </a:ln>
          </p:spPr>
          <p:txBody>
            <a:bodyPr wrap="square">
              <a:spAutoFit/>
            </a:bodyPr>
            <a:lstStyle/>
            <a:p>
              <a:pPr algn="ctr" eaLnBrk="0" hangingPunct="0"/>
              <a:r>
                <a:rPr lang="zh-CN" altLang="en-US" sz="3200" b="1" dirty="0" smtClean="0">
                  <a:solidFill>
                    <a:srgbClr val="FEFFFF"/>
                  </a:solidFill>
                </a:rPr>
                <a:t>鲲鹏社区</a:t>
              </a:r>
              <a:endParaRPr lang="en-US" altLang="zh-CN" sz="3200" b="1" dirty="0">
                <a:solidFill>
                  <a:srgbClr val="FEFFFF"/>
                </a:solidFill>
              </a:endParaRPr>
            </a:p>
          </p:txBody>
        </p:sp>
        <p:sp>
          <p:nvSpPr>
            <p:cNvPr id="20" name="Line 10"/>
            <p:cNvSpPr>
              <a:spLocks noChangeShapeType="1"/>
            </p:cNvSpPr>
            <p:nvPr/>
          </p:nvSpPr>
          <p:spPr bwMode="gray">
            <a:xfrm flipH="1">
              <a:off x="2975994" y="4111451"/>
              <a:ext cx="1092468" cy="712788"/>
            </a:xfrm>
            <a:prstGeom prst="line">
              <a:avLst/>
            </a:prstGeom>
            <a:noFill/>
            <a:ln w="9525">
              <a:solidFill>
                <a:srgbClr val="F8F8F8">
                  <a:alpha val="39999"/>
                </a:srgbClr>
              </a:solidFill>
              <a:round/>
            </a:ln>
          </p:spPr>
          <p:txBody>
            <a:bodyPr/>
            <a:lstStyle/>
            <a:p>
              <a:endParaRPr lang="zh-CN" altLang="en-US"/>
            </a:p>
          </p:txBody>
        </p:sp>
        <p:sp>
          <p:nvSpPr>
            <p:cNvPr id="21" name="Line 11"/>
            <p:cNvSpPr>
              <a:spLocks noChangeShapeType="1"/>
            </p:cNvSpPr>
            <p:nvPr/>
          </p:nvSpPr>
          <p:spPr bwMode="gray">
            <a:xfrm>
              <a:off x="6166882" y="3585238"/>
              <a:ext cx="1092469" cy="712788"/>
            </a:xfrm>
            <a:prstGeom prst="line">
              <a:avLst/>
            </a:prstGeom>
            <a:noFill/>
            <a:ln w="9525">
              <a:solidFill>
                <a:srgbClr val="F8F8F8">
                  <a:alpha val="39999"/>
                </a:srgbClr>
              </a:solidFill>
              <a:round/>
            </a:ln>
          </p:spPr>
          <p:txBody>
            <a:bodyPr/>
            <a:lstStyle/>
            <a:p>
              <a:endParaRPr lang="zh-CN" altLang="en-US"/>
            </a:p>
          </p:txBody>
        </p:sp>
        <p:sp>
          <p:nvSpPr>
            <p:cNvPr id="22" name="Line 12"/>
            <p:cNvSpPr>
              <a:spLocks noChangeShapeType="1"/>
            </p:cNvSpPr>
            <p:nvPr/>
          </p:nvSpPr>
          <p:spPr bwMode="gray">
            <a:xfrm>
              <a:off x="2973013" y="2992795"/>
              <a:ext cx="0" cy="825500"/>
            </a:xfrm>
            <a:prstGeom prst="line">
              <a:avLst/>
            </a:prstGeom>
            <a:noFill/>
            <a:ln w="9525">
              <a:solidFill>
                <a:srgbClr val="F8F8F8">
                  <a:alpha val="30196"/>
                </a:srgbClr>
              </a:solidFill>
              <a:round/>
            </a:ln>
          </p:spPr>
          <p:txBody>
            <a:bodyPr/>
            <a:lstStyle/>
            <a:p>
              <a:endParaRPr lang="zh-CN" altLang="en-US"/>
            </a:p>
          </p:txBody>
        </p:sp>
        <p:sp>
          <p:nvSpPr>
            <p:cNvPr id="25" name="Line 15"/>
            <p:cNvSpPr>
              <a:spLocks noChangeShapeType="1"/>
            </p:cNvSpPr>
            <p:nvPr/>
          </p:nvSpPr>
          <p:spPr bwMode="gray">
            <a:xfrm>
              <a:off x="4368426" y="4740632"/>
              <a:ext cx="1092468" cy="712788"/>
            </a:xfrm>
            <a:prstGeom prst="line">
              <a:avLst/>
            </a:prstGeom>
            <a:noFill/>
            <a:ln w="9525">
              <a:solidFill>
                <a:srgbClr val="F8F8F8">
                  <a:alpha val="10196"/>
                </a:srgbClr>
              </a:solidFill>
              <a:round/>
            </a:ln>
          </p:spPr>
          <p:txBody>
            <a:bodyPr/>
            <a:lstStyle/>
            <a:p>
              <a:endParaRPr lang="zh-CN" altLang="en-US"/>
            </a:p>
          </p:txBody>
        </p:sp>
        <p:sp>
          <p:nvSpPr>
            <p:cNvPr id="26" name="Line 16"/>
            <p:cNvSpPr>
              <a:spLocks noChangeShapeType="1"/>
            </p:cNvSpPr>
            <p:nvPr/>
          </p:nvSpPr>
          <p:spPr bwMode="gray">
            <a:xfrm flipH="1">
              <a:off x="1415480" y="5697364"/>
              <a:ext cx="1427545" cy="331787"/>
            </a:xfrm>
            <a:prstGeom prst="line">
              <a:avLst/>
            </a:prstGeom>
            <a:noFill/>
            <a:ln w="9525">
              <a:solidFill>
                <a:srgbClr val="F8F8F8">
                  <a:alpha val="10196"/>
                </a:srgbClr>
              </a:solidFill>
              <a:round/>
            </a:ln>
          </p:spPr>
          <p:txBody>
            <a:bodyPr/>
            <a:lstStyle/>
            <a:p>
              <a:endParaRPr lang="zh-CN" altLang="en-US"/>
            </a:p>
          </p:txBody>
        </p:sp>
        <p:sp>
          <p:nvSpPr>
            <p:cNvPr id="27" name="Line 17"/>
            <p:cNvSpPr>
              <a:spLocks noChangeShapeType="1"/>
            </p:cNvSpPr>
            <p:nvPr/>
          </p:nvSpPr>
          <p:spPr bwMode="gray">
            <a:xfrm>
              <a:off x="5760663" y="4375507"/>
              <a:ext cx="1377978" cy="331788"/>
            </a:xfrm>
            <a:prstGeom prst="line">
              <a:avLst/>
            </a:prstGeom>
            <a:noFill/>
            <a:ln w="9525">
              <a:solidFill>
                <a:srgbClr val="F8F8F8">
                  <a:alpha val="10196"/>
                </a:srgbClr>
              </a:solidFill>
              <a:round/>
            </a:ln>
          </p:spPr>
          <p:txBody>
            <a:bodyPr/>
            <a:lstStyle/>
            <a:p>
              <a:endParaRPr lang="zh-CN" altLang="en-US"/>
            </a:p>
          </p:txBody>
        </p:sp>
        <p:sp>
          <p:nvSpPr>
            <p:cNvPr id="28" name="Line 18"/>
            <p:cNvSpPr>
              <a:spLocks noChangeShapeType="1"/>
            </p:cNvSpPr>
            <p:nvPr/>
          </p:nvSpPr>
          <p:spPr bwMode="gray">
            <a:xfrm>
              <a:off x="2973013" y="2934057"/>
              <a:ext cx="0" cy="825500"/>
            </a:xfrm>
            <a:prstGeom prst="line">
              <a:avLst/>
            </a:prstGeom>
            <a:noFill/>
            <a:ln w="9525">
              <a:solidFill>
                <a:srgbClr val="F8F8F8">
                  <a:alpha val="30196"/>
                </a:srgbClr>
              </a:solidFill>
              <a:round/>
            </a:ln>
          </p:spPr>
          <p:txBody>
            <a:bodyPr/>
            <a:lstStyle/>
            <a:p>
              <a:endParaRPr lang="zh-CN" altLang="en-US"/>
            </a:p>
          </p:txBody>
        </p:sp>
        <p:sp>
          <p:nvSpPr>
            <p:cNvPr id="29" name="Rectangle 32"/>
            <p:cNvSpPr>
              <a:spLocks noChangeArrowheads="1"/>
            </p:cNvSpPr>
            <p:nvPr/>
          </p:nvSpPr>
          <p:spPr bwMode="gray">
            <a:xfrm>
              <a:off x="2608054" y="2521252"/>
              <a:ext cx="1091473" cy="338554"/>
            </a:xfrm>
            <a:prstGeom prst="rect">
              <a:avLst/>
            </a:prstGeom>
            <a:noFill/>
            <a:ln w="9525">
              <a:noFill/>
              <a:miter lim="800000"/>
            </a:ln>
          </p:spPr>
          <p:txBody>
            <a:bodyPr wrap="square">
              <a:spAutoFit/>
            </a:bodyPr>
            <a:lstStyle/>
            <a:p>
              <a:pPr algn="ctr">
                <a:buClr>
                  <a:srgbClr val="FF0066"/>
                </a:buClr>
                <a:buSzPct val="75000"/>
              </a:pPr>
              <a:r>
                <a:rPr lang="zh-CN" altLang="en-US" sz="1600" b="1" dirty="0" smtClean="0">
                  <a:solidFill>
                    <a:srgbClr val="080808"/>
                  </a:solidFill>
                  <a:latin typeface="微软雅黑" panose="020B0503020204020204" pitchFamily="34" charset="-122"/>
                  <a:ea typeface="微软雅黑" panose="020B0503020204020204" pitchFamily="34" charset="-122"/>
                </a:rPr>
                <a:t>人才发展</a:t>
              </a:r>
              <a:endParaRPr lang="en-US" altLang="zh-CN" sz="1600" b="1" dirty="0">
                <a:solidFill>
                  <a:srgbClr val="080808"/>
                </a:solidFill>
                <a:latin typeface="微软雅黑" panose="020B0503020204020204" pitchFamily="34" charset="-122"/>
                <a:ea typeface="微软雅黑" panose="020B0503020204020204" pitchFamily="34" charset="-122"/>
              </a:endParaRPr>
            </a:p>
          </p:txBody>
        </p:sp>
        <p:sp>
          <p:nvSpPr>
            <p:cNvPr id="30" name="Rectangle 45"/>
            <p:cNvSpPr>
              <a:spLocks noChangeArrowheads="1"/>
            </p:cNvSpPr>
            <p:nvPr/>
          </p:nvSpPr>
          <p:spPr bwMode="gray">
            <a:xfrm>
              <a:off x="4238882" y="2703192"/>
              <a:ext cx="1314450" cy="338554"/>
            </a:xfrm>
            <a:prstGeom prst="rect">
              <a:avLst/>
            </a:prstGeom>
            <a:noFill/>
            <a:ln w="9525">
              <a:noFill/>
              <a:miter lim="800000"/>
            </a:ln>
          </p:spPr>
          <p:txBody>
            <a:bodyPr wrap="square">
              <a:spAutoFit/>
            </a:bodyPr>
            <a:lstStyle/>
            <a:p>
              <a:pPr algn="ctr">
                <a:buClr>
                  <a:srgbClr val="FF0066"/>
                </a:buClr>
                <a:buSzPct val="75000"/>
              </a:pPr>
              <a:r>
                <a:rPr lang="zh-CN" altLang="en-US" sz="1600" b="1" dirty="0">
                  <a:solidFill>
                    <a:srgbClr val="080808"/>
                  </a:solidFill>
                  <a:latin typeface="微软雅黑" panose="020B0503020204020204" pitchFamily="34" charset="-122"/>
                  <a:ea typeface="微软雅黑" panose="020B0503020204020204" pitchFamily="34" charset="-122"/>
                </a:rPr>
                <a:t>产业生态</a:t>
              </a:r>
              <a:endParaRPr lang="en-US" altLang="zh-CN" sz="1600" b="1" dirty="0">
                <a:solidFill>
                  <a:srgbClr val="080808"/>
                </a:solidFill>
                <a:latin typeface="微软雅黑" panose="020B0503020204020204" pitchFamily="34" charset="-122"/>
                <a:ea typeface="微软雅黑" panose="020B0503020204020204" pitchFamily="34" charset="-122"/>
              </a:endParaRPr>
            </a:p>
          </p:txBody>
        </p:sp>
        <p:pic>
          <p:nvPicPr>
            <p:cNvPr id="31" name="Picture 2" descr="https://timgsa.baidu.com/timg?image&amp;quality=80&amp;size=b9999_10000&amp;sec=1562414692706&amp;di=ae7b4ed71666514ffd312c8a71798ae4&amp;imgtype=0&amp;src=http%3A%2F%2Fbpic.588ku.com%2Felement_origin_min_pic%2F01%2F60%2F99%2F595748b07818a21.jpg"/>
            <p:cNvPicPr>
              <a:picLocks noChangeAspect="1" noChangeArrowheads="1"/>
            </p:cNvPicPr>
            <p:nvPr/>
          </p:nvPicPr>
          <p:blipFill>
            <a:blip r:embed="rId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210783" y="2985041"/>
              <a:ext cx="957886" cy="9372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åå¡ç·å­åªå½±å¾æ "/>
            <p:cNvPicPr>
              <a:picLocks noChangeAspect="1" noChangeArrowheads="1"/>
            </p:cNvPicPr>
            <p:nvPr/>
          </p:nvPicPr>
          <p:blipFill rotWithShape="1">
            <a:blip r:embed="rId2">
              <a:clrChange>
                <a:clrFrom>
                  <a:srgbClr val="EBECF0"/>
                </a:clrFrom>
                <a:clrTo>
                  <a:srgbClr val="EBECF0">
                    <a:alpha val="0"/>
                  </a:srgbClr>
                </a:clrTo>
              </a:clrChange>
              <a:extLst>
                <a:ext uri="{28A0092B-C50C-407E-A947-70E740481C1C}">
                  <a14:useLocalDpi xmlns:a14="http://schemas.microsoft.com/office/drawing/2010/main" val="0"/>
                </a:ext>
              </a:extLst>
            </a:blip>
            <a:srcRect l="61169" t="76426" r="19714" b="4961"/>
            <a:stretch>
              <a:fillRect/>
            </a:stretch>
          </p:blipFill>
          <p:spPr bwMode="auto">
            <a:xfrm>
              <a:off x="2424891" y="3012940"/>
              <a:ext cx="1372401" cy="9286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timgsa.baidu.com/timg?image&amp;quality=80&amp;size=b9999_10000&amp;sec=1562414852152&amp;di=8bb9355a7e4f9987387d6f7e539faef8&amp;imgtype=0&amp;src=http%3A%2F%2Fimg.mp.itc.cn%2Fupload%2F20170411%2F820e55f5b43a4100a581fbf24aa0e751_th.jpeg"/>
            <p:cNvPicPr>
              <a:picLocks noChangeAspect="1" noChangeArrowheads="1"/>
            </p:cNvPicPr>
            <p:nvPr/>
          </p:nvPicPr>
          <p:blipFill>
            <a:blip r:embed="rId3" cstate="print">
              <a:clrChange>
                <a:clrFrom>
                  <a:srgbClr val="D4EDF2"/>
                </a:clrFrom>
                <a:clrTo>
                  <a:srgbClr val="D4EDF2">
                    <a:alpha val="0"/>
                  </a:srgbClr>
                </a:clrTo>
              </a:clrChange>
              <a:grayscl/>
              <a:extLst>
                <a:ext uri="{28A0092B-C50C-407E-A947-70E740481C1C}">
                  <a14:useLocalDpi xmlns:a14="http://schemas.microsoft.com/office/drawing/2010/main" val="0"/>
                </a:ext>
              </a:extLst>
            </a:blip>
            <a:srcRect/>
            <a:stretch>
              <a:fillRect/>
            </a:stretch>
          </p:blipFill>
          <p:spPr bwMode="auto">
            <a:xfrm>
              <a:off x="4082399" y="3262839"/>
              <a:ext cx="1702953" cy="111091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45"/>
            <p:cNvSpPr>
              <a:spLocks noChangeArrowheads="1"/>
            </p:cNvSpPr>
            <p:nvPr/>
          </p:nvSpPr>
          <p:spPr bwMode="gray">
            <a:xfrm>
              <a:off x="8032501" y="2521252"/>
              <a:ext cx="1314450" cy="338554"/>
            </a:xfrm>
            <a:prstGeom prst="rect">
              <a:avLst/>
            </a:prstGeom>
            <a:noFill/>
            <a:ln w="9525">
              <a:noFill/>
              <a:miter lim="800000"/>
            </a:ln>
          </p:spPr>
          <p:txBody>
            <a:bodyPr wrap="square">
              <a:spAutoFit/>
            </a:bodyPr>
            <a:lstStyle/>
            <a:p>
              <a:pPr algn="ctr">
                <a:buClr>
                  <a:srgbClr val="FF0066"/>
                </a:buClr>
                <a:buSzPct val="75000"/>
              </a:pPr>
              <a:r>
                <a:rPr lang="zh-CN" altLang="en-US" sz="1600" b="1" dirty="0" smtClean="0">
                  <a:solidFill>
                    <a:srgbClr val="080808"/>
                  </a:solidFill>
                  <a:latin typeface="微软雅黑" panose="020B0503020204020204" pitchFamily="34" charset="-122"/>
                  <a:ea typeface="微软雅黑" panose="020B0503020204020204" pitchFamily="34" charset="-122"/>
                </a:rPr>
                <a:t>知识整合</a:t>
              </a:r>
              <a:endParaRPr lang="en-US" altLang="zh-CN" sz="1600" b="1" dirty="0">
                <a:solidFill>
                  <a:srgbClr val="080808"/>
                </a:solidFill>
                <a:latin typeface="微软雅黑" panose="020B0503020204020204" pitchFamily="34" charset="-122"/>
                <a:ea typeface="微软雅黑" panose="020B0503020204020204" pitchFamily="34" charset="-122"/>
              </a:endParaRPr>
            </a:p>
          </p:txBody>
        </p:sp>
        <p:pic>
          <p:nvPicPr>
            <p:cNvPr id="35" name="Picture 12" descr="https://timgsa.baidu.com/timg?image&amp;quality=80&amp;size=b9999_10000&amp;sec=1562415228183&amp;di=e39be990ccdedc10e3a75904b0826e2b&amp;imgtype=jpg&amp;src=http%3A%2F%2Fimg2.imgtn.bdimg.com%2Fit%2Fu%3D4063463992%2C2659949890%26fm%3D214%26gp%3D0.jpg"/>
            <p:cNvPicPr>
              <a:picLocks noChangeAspect="1" noChangeArrowheads="1"/>
            </p:cNvPicPr>
            <p:nvPr/>
          </p:nvPicPr>
          <p:blipFill rotWithShape="1">
            <a:blip r:embed="rId4">
              <a:clrChange>
                <a:clrFrom>
                  <a:srgbClr val="D0E4ED"/>
                </a:clrFrom>
                <a:clrTo>
                  <a:srgbClr val="D0E4ED">
                    <a:alpha val="0"/>
                  </a:srgbClr>
                </a:clrTo>
              </a:clrChange>
              <a:extLst>
                <a:ext uri="{28A0092B-C50C-407E-A947-70E740481C1C}">
                  <a14:useLocalDpi xmlns:a14="http://schemas.microsoft.com/office/drawing/2010/main" val="0"/>
                </a:ext>
              </a:extLst>
            </a:blip>
            <a:srcRect l="76095" t="52432" r="5155" b="28520"/>
            <a:stretch>
              <a:fillRect/>
            </a:stretch>
          </p:blipFill>
          <p:spPr bwMode="auto">
            <a:xfrm>
              <a:off x="6502762" y="3302002"/>
              <a:ext cx="1001418" cy="101476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45"/>
            <p:cNvSpPr>
              <a:spLocks noChangeArrowheads="1"/>
            </p:cNvSpPr>
            <p:nvPr/>
          </p:nvSpPr>
          <p:spPr bwMode="gray">
            <a:xfrm>
              <a:off x="6330982" y="2693672"/>
              <a:ext cx="1314450" cy="338554"/>
            </a:xfrm>
            <a:prstGeom prst="rect">
              <a:avLst/>
            </a:prstGeom>
            <a:noFill/>
            <a:ln w="9525">
              <a:noFill/>
              <a:miter lim="800000"/>
            </a:ln>
          </p:spPr>
          <p:txBody>
            <a:bodyPr wrap="square">
              <a:spAutoFit/>
            </a:bodyPr>
            <a:lstStyle/>
            <a:p>
              <a:pPr algn="ctr">
                <a:buClr>
                  <a:srgbClr val="FF0066"/>
                </a:buClr>
                <a:buSzPct val="75000"/>
              </a:pPr>
              <a:r>
                <a:rPr lang="zh-CN" altLang="en-US" sz="1600" b="1" dirty="0" smtClean="0">
                  <a:solidFill>
                    <a:srgbClr val="080808"/>
                  </a:solidFill>
                  <a:latin typeface="微软雅黑" panose="020B0503020204020204" pitchFamily="34" charset="-122"/>
                  <a:ea typeface="微软雅黑" panose="020B0503020204020204" pitchFamily="34" charset="-122"/>
                </a:rPr>
                <a:t>资源合作</a:t>
              </a:r>
              <a:endParaRPr lang="en-US" altLang="zh-CN" sz="1600" b="1" dirty="0">
                <a:solidFill>
                  <a:srgbClr val="080808"/>
                </a:solidFill>
                <a:latin typeface="微软雅黑" panose="020B0503020204020204" pitchFamily="34" charset="-122"/>
                <a:ea typeface="微软雅黑" panose="020B0503020204020204" pitchFamily="34" charset="-122"/>
              </a:endParaRPr>
            </a:p>
          </p:txBody>
        </p:sp>
      </p:grpSp>
      <p:sp>
        <p:nvSpPr>
          <p:cNvPr id="37" name="文本框 36"/>
          <p:cNvSpPr txBox="1"/>
          <p:nvPr/>
        </p:nvSpPr>
        <p:spPr>
          <a:xfrm>
            <a:off x="1355716" y="1192005"/>
            <a:ext cx="9800844" cy="1200329"/>
          </a:xfrm>
          <a:prstGeom prst="rect">
            <a:avLst/>
          </a:prstGeom>
          <a:noFill/>
        </p:spPr>
        <p:txBody>
          <a:bodyPr wrap="square" rtlCol="0" anchor="ctr">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鲲鹏社区 </a:t>
            </a:r>
            <a:r>
              <a:rPr lang="en-US"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鲲鹏生态唯一综合型在线门户，提供完善的软件资源、技术知识、产品方案、生态政策、交易平台</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汇聚全栈的资源和</a:t>
            </a:r>
            <a:r>
              <a:rPr lang="zh-CN" altLang="en-US" sz="1600" dirty="0" smtClean="0">
                <a:latin typeface="微软雅黑" panose="020B0503020204020204" pitchFamily="34" charset="-122"/>
                <a:ea typeface="微软雅黑" panose="020B0503020204020204" pitchFamily="34" charset="-122"/>
              </a:rPr>
              <a:t>经验，使</a:t>
            </a:r>
            <a:r>
              <a:rPr lang="zh-CN" altLang="en-US" sz="1600" dirty="0">
                <a:latin typeface="微软雅黑" panose="020B0503020204020204" pitchFamily="34" charset="-122"/>
                <a:ea typeface="微软雅黑" panose="020B0503020204020204" pitchFamily="34" charset="-122"/>
              </a:rPr>
              <a:t>能鲲鹏开发者、合作伙伴技能成长，轻松完成应用移植和价值变</a:t>
            </a:r>
            <a:r>
              <a:rPr lang="zh-CN" altLang="en-US" sz="1600" dirty="0" smtClean="0">
                <a:latin typeface="微软雅黑" panose="020B0503020204020204" pitchFamily="34" charset="-122"/>
                <a:ea typeface="微软雅黑" panose="020B0503020204020204" pitchFamily="34" charset="-122"/>
              </a:rPr>
              <a:t>现。鲲鹏社区链接如下：</a:t>
            </a:r>
            <a:r>
              <a:rPr lang="en-US" altLang="zh-CN" sz="1600" dirty="0">
                <a:latin typeface="微软雅黑" panose="020B0503020204020204" pitchFamily="34" charset="-122"/>
                <a:ea typeface="微软雅黑" panose="020B0503020204020204" pitchFamily="34" charset="-122"/>
              </a:rPr>
              <a:t>https://www.huaweicloud.com/kunpeng/</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063" y="1772816"/>
            <a:ext cx="10418337" cy="3996444"/>
          </a:xfrm>
          <a:prstGeom prst="rect">
            <a:avLst/>
          </a:prstGeom>
        </p:spPr>
      </p:pic>
      <p:sp>
        <p:nvSpPr>
          <p:cNvPr id="2" name="标题 1"/>
          <p:cNvSpPr>
            <a:spLocks noGrp="1"/>
          </p:cNvSpPr>
          <p:nvPr>
            <p:ph type="title"/>
          </p:nvPr>
        </p:nvSpPr>
        <p:spPr/>
        <p:txBody>
          <a:bodyPr/>
          <a:lstStyle/>
          <a:p>
            <a:r>
              <a:rPr lang="zh-CN" altLang="en-US" dirty="0"/>
              <a:t>鲲鹏</a:t>
            </a:r>
            <a:r>
              <a:rPr lang="zh-CN" altLang="en-US" dirty="0" smtClean="0"/>
              <a:t>社区定位与使命</a:t>
            </a:r>
            <a:endParaRPr lang="zh-CN" altLang="en-US" dirty="0"/>
          </a:p>
        </p:txBody>
      </p:sp>
      <p:sp>
        <p:nvSpPr>
          <p:cNvPr id="7" name="文本框 6"/>
          <p:cNvSpPr txBox="1"/>
          <p:nvPr/>
        </p:nvSpPr>
        <p:spPr>
          <a:xfrm>
            <a:off x="1163452" y="2116739"/>
            <a:ext cx="5209448" cy="3308598"/>
          </a:xfrm>
          <a:prstGeom prst="rect">
            <a:avLst/>
          </a:prstGeom>
          <a:noFill/>
        </p:spPr>
        <p:txBody>
          <a:bodyPr wrap="square" rtlCol="0">
            <a:spAutoFit/>
          </a:bodyPr>
          <a:lstStyle/>
          <a:p>
            <a:pPr>
              <a:lnSpc>
                <a:spcPct val="150000"/>
              </a:lnSpc>
            </a:pPr>
            <a:r>
              <a:rPr lang="zh-CN" altLang="en-US" sz="1800" b="1" dirty="0" smtClean="0">
                <a:solidFill>
                  <a:srgbClr val="FF0000"/>
                </a:solidFill>
                <a:latin typeface="微软雅黑" panose="020B0503020204020204" pitchFamily="34" charset="-122"/>
                <a:ea typeface="微软雅黑" panose="020B0503020204020204" pitchFamily="34" charset="-122"/>
              </a:rPr>
              <a:t>定位</a:t>
            </a:r>
            <a:r>
              <a:rPr lang="zh-CN" altLang="en-US" sz="1800" b="1" dirty="0">
                <a:solidFill>
                  <a:schemeClr val="bg1"/>
                </a:solidFill>
                <a:latin typeface="微软雅黑" panose="020B0503020204020204" pitchFamily="34" charset="-122"/>
                <a:ea typeface="微软雅黑" panose="020B0503020204020204" pitchFamily="34" charset="-122"/>
              </a:rPr>
              <a:t>：鲲鹏社区是华为公司围绕鲲鹏技术体系打造的技术支持、知识共享和产业互助平台。</a:t>
            </a:r>
            <a:endParaRPr lang="en-US" altLang="zh-CN" sz="18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b="1" dirty="0" smtClean="0">
                <a:solidFill>
                  <a:srgbClr val="FF0000"/>
                </a:solidFill>
                <a:latin typeface="微软雅黑" panose="020B0503020204020204" pitchFamily="34" charset="-122"/>
                <a:ea typeface="微软雅黑" panose="020B0503020204020204" pitchFamily="34" charset="-122"/>
              </a:rPr>
              <a:t>使命</a:t>
            </a:r>
            <a:r>
              <a:rPr lang="zh-CN" altLang="en-US" sz="1800" b="1" dirty="0">
                <a:solidFill>
                  <a:schemeClr val="bg1"/>
                </a:solidFill>
                <a:latin typeface="微软雅黑" panose="020B0503020204020204" pitchFamily="34" charset="-122"/>
                <a:ea typeface="微软雅黑" panose="020B0503020204020204" pitchFamily="34" charset="-122"/>
              </a:rPr>
              <a:t>：全面支撑客户、合作伙伴和开发者，围绕鲲鹏技术体系开发有竞争力的计算产品和行业解决方案。</a:t>
            </a:r>
            <a:endParaRPr lang="en-US" altLang="zh-CN" sz="18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b="1" dirty="0" smtClean="0">
                <a:solidFill>
                  <a:srgbClr val="FF0000"/>
                </a:solidFill>
                <a:latin typeface="微软雅黑" panose="020B0503020204020204" pitchFamily="34" charset="-122"/>
                <a:ea typeface="微软雅黑" panose="020B0503020204020204" pitchFamily="34" charset="-122"/>
              </a:rPr>
              <a:t>愿</a:t>
            </a:r>
            <a:r>
              <a:rPr lang="zh-CN" altLang="en-US" sz="1800" b="1" dirty="0">
                <a:solidFill>
                  <a:srgbClr val="FF0000"/>
                </a:solidFill>
                <a:latin typeface="微软雅黑" panose="020B0503020204020204" pitchFamily="34" charset="-122"/>
                <a:ea typeface="微软雅黑" panose="020B0503020204020204" pitchFamily="34" charset="-122"/>
              </a:rPr>
              <a:t>景</a:t>
            </a:r>
            <a:r>
              <a:rPr lang="zh-CN" altLang="en-US" sz="1800" b="1" dirty="0">
                <a:solidFill>
                  <a:schemeClr val="bg1"/>
                </a:solidFill>
                <a:latin typeface="微软雅黑" panose="020B0503020204020204" pitchFamily="34" charset="-122"/>
                <a:ea typeface="微软雅黑" panose="020B0503020204020204" pitchFamily="34" charset="-122"/>
              </a:rPr>
              <a:t>：共建开放、共赢的鲲鹏生态，使能合作伙伴成功，共同做大鲲鹏产业。</a:t>
            </a:r>
            <a:endParaRPr lang="en-US" altLang="zh-CN" sz="1800" b="1"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endParaRPr lang="en-US" altLang="zh-CN"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rPr>
              <a:t>加入鲲鹏社区，你可以获得</a:t>
            </a:r>
            <a:endParaRPr lang="zh-CN" altLang="en-US" sz="36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00524" y="4112104"/>
            <a:ext cx="3351212" cy="2170978"/>
            <a:chOff x="1675834" y="4124815"/>
            <a:chExt cx="2968117" cy="1599710"/>
          </a:xfrm>
        </p:grpSpPr>
        <p:sp>
          <p:nvSpPr>
            <p:cNvPr id="7" name="í$1íḍé"/>
            <p:cNvSpPr txBox="1"/>
            <p:nvPr/>
          </p:nvSpPr>
          <p:spPr>
            <a:xfrm>
              <a:off x="1675834" y="4124815"/>
              <a:ext cx="2968117" cy="476063"/>
            </a:xfrm>
            <a:prstGeom prst="rect">
              <a:avLst/>
            </a:prstGeom>
          </p:spPr>
          <p:txBody>
            <a:bodyPr wrap="square" lIns="91440" tIns="45720" rIns="91440" bIns="45720" anchor="b" anchorCtr="0">
              <a:normAutofit/>
            </a:bodyPr>
            <a:lstStyle/>
            <a:p>
              <a:pPr algn="ctr"/>
              <a:r>
                <a:rPr lang="zh-CN" altLang="en-US" sz="1400" b="1" dirty="0">
                  <a:latin typeface="微软雅黑" panose="020B0503020204020204" pitchFamily="34" charset="-122"/>
                  <a:ea typeface="微软雅黑" panose="020B0503020204020204" pitchFamily="34" charset="-122"/>
                </a:rPr>
                <a:t>海量软件，简单快速完成开发移植</a:t>
              </a:r>
              <a:endParaRPr lang="zh-CN" altLang="en-US" sz="1400" b="1" dirty="0">
                <a:latin typeface="微软雅黑" panose="020B0503020204020204" pitchFamily="34" charset="-122"/>
                <a:ea typeface="微软雅黑" panose="020B0503020204020204" pitchFamily="34" charset="-122"/>
              </a:endParaRPr>
            </a:p>
          </p:txBody>
        </p:sp>
        <p:sp>
          <p:nvSpPr>
            <p:cNvPr id="8" name="îṩ1iďé"/>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zh-CN" altLang="en-US" sz="1300" dirty="0">
                  <a:latin typeface="微软雅黑" panose="020B0503020204020204" pitchFamily="34" charset="-122"/>
                  <a:ea typeface="微软雅黑" panose="020B0503020204020204" pitchFamily="34" charset="-122"/>
                </a:rPr>
                <a:t>帮助合作伙伴、开发者简单快速地完成鲲鹏平台上</a:t>
              </a:r>
              <a:r>
                <a:rPr lang="zh-CN" altLang="en-US" sz="1300" dirty="0" smtClean="0">
                  <a:latin typeface="微软雅黑" panose="020B0503020204020204" pitchFamily="34" charset="-122"/>
                  <a:ea typeface="微软雅黑" panose="020B0503020204020204" pitchFamily="34" charset="-122"/>
                </a:rPr>
                <a:t>的应用开发</a:t>
              </a:r>
              <a:r>
                <a:rPr lang="zh-CN" altLang="en-US" sz="1300" dirty="0">
                  <a:latin typeface="微软雅黑" panose="020B0503020204020204" pitchFamily="34" charset="-122"/>
                  <a:ea typeface="微软雅黑" panose="020B0503020204020204" pitchFamily="34" charset="-122"/>
                </a:rPr>
                <a:t>和移植</a:t>
              </a:r>
              <a:endParaRPr lang="zh-CN" altLang="en-US" sz="13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181405" y="4327801"/>
            <a:ext cx="3624149" cy="1955281"/>
            <a:chOff x="1533660" y="4283754"/>
            <a:chExt cx="3209853" cy="1440771"/>
          </a:xfrm>
        </p:grpSpPr>
        <p:sp>
          <p:nvSpPr>
            <p:cNvPr id="13" name="í$1íḍé"/>
            <p:cNvSpPr txBox="1"/>
            <p:nvPr/>
          </p:nvSpPr>
          <p:spPr>
            <a:xfrm>
              <a:off x="1533660" y="4283754"/>
              <a:ext cx="3209853" cy="317125"/>
            </a:xfrm>
            <a:prstGeom prst="rect">
              <a:avLst/>
            </a:prstGeom>
          </p:spPr>
          <p:txBody>
            <a:bodyPr wrap="square" lIns="91440" tIns="45720" rIns="91440" bIns="45720" anchor="b" anchorCtr="0">
              <a:normAutofit/>
            </a:bodyPr>
            <a:lstStyle/>
            <a:p>
              <a:pPr algn="ctr"/>
              <a:r>
                <a:rPr lang="zh-CN" altLang="en-US" sz="1400" b="1" dirty="0">
                  <a:latin typeface="微软雅黑" panose="020B0503020204020204" pitchFamily="34" charset="-122"/>
                  <a:ea typeface="微软雅黑" panose="020B0503020204020204" pitchFamily="34" charset="-122"/>
                </a:rPr>
                <a:t>多维知识回馈，及时</a:t>
              </a:r>
              <a:r>
                <a:rPr lang="zh-CN" altLang="en-US" sz="1400" b="1" dirty="0" smtClean="0">
                  <a:latin typeface="微软雅黑" panose="020B0503020204020204" pitchFamily="34" charset="-122"/>
                  <a:ea typeface="微软雅黑" panose="020B0503020204020204" pitchFamily="34" charset="-122"/>
                </a:rPr>
                <a:t>掌握鲲鹏最新技能</a:t>
              </a:r>
              <a:endParaRPr lang="zh-CN" altLang="en-US" sz="1400" b="1" dirty="0">
                <a:latin typeface="微软雅黑" panose="020B0503020204020204" pitchFamily="34" charset="-122"/>
                <a:ea typeface="微软雅黑" panose="020B0503020204020204" pitchFamily="34" charset="-122"/>
              </a:endParaRPr>
            </a:p>
          </p:txBody>
        </p:sp>
        <p:sp>
          <p:nvSpPr>
            <p:cNvPr id="14" name="îṩ1iďé"/>
            <p:cNvSpPr txBox="1"/>
            <p:nvPr/>
          </p:nvSpPr>
          <p:spPr>
            <a:xfrm>
              <a:off x="1764667" y="4753157"/>
              <a:ext cx="2806045" cy="971368"/>
            </a:xfrm>
            <a:prstGeom prst="rect">
              <a:avLst/>
            </a:prstGeom>
          </p:spPr>
          <p:txBody>
            <a:bodyPr wrap="square" lIns="91440" tIns="45720" rIns="91440" bIns="45720" anchor="t" anchorCtr="0">
              <a:normAutofit/>
            </a:bodyPr>
            <a:lstStyle/>
            <a:p>
              <a:pPr algn="ctr">
                <a:lnSpc>
                  <a:spcPct val="120000"/>
                </a:lnSpc>
              </a:pPr>
              <a:r>
                <a:rPr lang="zh-CN" altLang="en-US" sz="1300" dirty="0">
                  <a:latin typeface="微软雅黑" panose="020B0503020204020204" pitchFamily="34" charset="-122"/>
                  <a:ea typeface="微软雅黑" panose="020B0503020204020204" pitchFamily="34" charset="-122"/>
                </a:rPr>
                <a:t>开放互助的知识论坛，使能合作伙伴、开发者提高技术能力</a:t>
              </a:r>
              <a:endParaRPr lang="zh-CN" altLang="en-US" sz="13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776463" y="4112105"/>
            <a:ext cx="3515013" cy="2170977"/>
            <a:chOff x="1679273" y="4124816"/>
            <a:chExt cx="3113193" cy="1599709"/>
          </a:xfrm>
        </p:grpSpPr>
        <p:sp>
          <p:nvSpPr>
            <p:cNvPr id="17" name="í$1íḍé"/>
            <p:cNvSpPr txBox="1"/>
            <p:nvPr/>
          </p:nvSpPr>
          <p:spPr>
            <a:xfrm>
              <a:off x="1679273" y="4124816"/>
              <a:ext cx="3113193" cy="476063"/>
            </a:xfrm>
            <a:prstGeom prst="rect">
              <a:avLst/>
            </a:prstGeom>
          </p:spPr>
          <p:txBody>
            <a:bodyPr wrap="square" lIns="91440" tIns="45720" rIns="91440" bIns="45720" anchor="b" anchorCtr="0">
              <a:normAutofit/>
            </a:bodyPr>
            <a:lstStyle/>
            <a:p>
              <a:pPr algn="ctr"/>
              <a:r>
                <a:rPr lang="zh-CN" altLang="en-US" sz="1400" b="1" dirty="0">
                  <a:latin typeface="微软雅黑" panose="020B0503020204020204" pitchFamily="34" charset="-122"/>
                  <a:ea typeface="微软雅黑" panose="020B0503020204020204" pitchFamily="34" charset="-122"/>
                </a:rPr>
                <a:t>参与生态共建，共享产业发展</a:t>
              </a:r>
              <a:r>
                <a:rPr lang="zh-CN" altLang="en-US" sz="1400" b="1" dirty="0" smtClean="0">
                  <a:latin typeface="微软雅黑" panose="020B0503020204020204" pitchFamily="34" charset="-122"/>
                  <a:ea typeface="微软雅黑" panose="020B0503020204020204" pitchFamily="34" charset="-122"/>
                </a:rPr>
                <a:t>机遇</a:t>
              </a:r>
              <a:endParaRPr lang="zh-CN" altLang="en-US" sz="1400" b="1" dirty="0">
                <a:latin typeface="微软雅黑" panose="020B0503020204020204" pitchFamily="34" charset="-122"/>
                <a:ea typeface="微软雅黑" panose="020B0503020204020204" pitchFamily="34" charset="-122"/>
              </a:endParaRPr>
            </a:p>
          </p:txBody>
        </p:sp>
        <p:sp>
          <p:nvSpPr>
            <p:cNvPr id="18" name="îṩ1iďé"/>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zh-CN" altLang="en-US" sz="1300" dirty="0">
                  <a:latin typeface="微软雅黑" panose="020B0503020204020204" pitchFamily="34" charset="-122"/>
                  <a:ea typeface="微软雅黑" panose="020B0503020204020204" pitchFamily="34" charset="-122"/>
                </a:rPr>
                <a:t>开发者与华为公司共建鲲鹏产业生态，共享生态发展机遇</a:t>
              </a:r>
              <a:endParaRPr lang="en-US" altLang="zh-CN" sz="1300" dirty="0">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82191" y="1556792"/>
            <a:ext cx="2195156" cy="2496792"/>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287" y="1557555"/>
            <a:ext cx="2764270" cy="2556820"/>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00" y="1556793"/>
            <a:ext cx="3464341" cy="249679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600" dirty="0" smtClean="0"/>
              <a:t>共建鲲鹏计算产业生态，共赢计算新时代</a:t>
            </a:r>
            <a:endParaRPr lang="zh-CN" altLang="en-US" sz="3600" dirty="0"/>
          </a:p>
        </p:txBody>
      </p:sp>
      <p:sp>
        <p:nvSpPr>
          <p:cNvPr id="2" name="矩形 1"/>
          <p:cNvSpPr/>
          <p:nvPr/>
        </p:nvSpPr>
        <p:spPr>
          <a:xfrm>
            <a:off x="1594800" y="1232756"/>
            <a:ext cx="8965696" cy="1200329"/>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为了面向</a:t>
            </a:r>
            <a:r>
              <a:rPr lang="zh-CN" altLang="en-US" sz="1600" dirty="0">
                <a:latin typeface="微软雅黑" panose="020B0503020204020204" pitchFamily="34" charset="-122"/>
                <a:ea typeface="微软雅黑" panose="020B0503020204020204" pitchFamily="34" charset="-122"/>
              </a:rPr>
              <a:t>多样性计算时代，华为将携手产业合作伙伴一起构建鲲鹏计算产业生态，共同为各行各业提供</a:t>
            </a:r>
            <a:r>
              <a:rPr lang="zh-CN" altLang="en-US" sz="1600" dirty="0" smtClean="0">
                <a:latin typeface="微软雅黑" panose="020B0503020204020204" pitchFamily="34" charset="-122"/>
                <a:ea typeface="微软雅黑" panose="020B0503020204020204" pitchFamily="34" charset="-122"/>
              </a:rPr>
              <a:t>基于华为鲲鹏</a:t>
            </a:r>
            <a:r>
              <a:rPr lang="zh-CN" altLang="en-US" sz="1600" dirty="0">
                <a:latin typeface="微软雅黑" panose="020B0503020204020204" pitchFamily="34" charset="-122"/>
                <a:ea typeface="微软雅黑" panose="020B0503020204020204" pitchFamily="34" charset="-122"/>
              </a:rPr>
              <a:t>处理器的领先</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基础设施及行业应用。华为将聚焦于鲲鹏和昇腾处理器、鲲鹏云服务和</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云服务等领域的技术创新，开放能力，使能伙伴，共同做大计算</a:t>
            </a:r>
            <a:r>
              <a:rPr lang="zh-CN" altLang="en-US" sz="1600" dirty="0" smtClean="0">
                <a:latin typeface="微软雅黑" panose="020B0503020204020204" pitchFamily="34" charset="-122"/>
                <a:ea typeface="微软雅黑" panose="020B0503020204020204" pitchFamily="34" charset="-122"/>
              </a:rPr>
              <a:t>产业。</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91133" y="2780928"/>
            <a:ext cx="6038934" cy="344725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鲲鹏</a:t>
            </a:r>
            <a:r>
              <a:rPr lang="zh-CN" altLang="en-US" dirty="0" smtClean="0"/>
              <a:t>社区架构</a:t>
            </a:r>
            <a:endParaRPr lang="zh-CN" altLang="en-US" dirty="0"/>
          </a:p>
        </p:txBody>
      </p:sp>
      <p:sp>
        <p:nvSpPr>
          <p:cNvPr id="5" name="任意多边形 4"/>
          <p:cNvSpPr/>
          <p:nvPr/>
        </p:nvSpPr>
        <p:spPr>
          <a:xfrm>
            <a:off x="6169476" y="3010561"/>
            <a:ext cx="4727740" cy="249997"/>
          </a:xfrm>
          <a:custGeom>
            <a:avLst/>
            <a:gdLst/>
            <a:ahLst/>
            <a:cxnLst/>
            <a:rect l="0" t="0" r="0" b="0"/>
            <a:pathLst>
              <a:path>
                <a:moveTo>
                  <a:pt x="0" y="0"/>
                </a:moveTo>
                <a:lnTo>
                  <a:pt x="0" y="170365"/>
                </a:lnTo>
                <a:lnTo>
                  <a:pt x="4727740" y="170365"/>
                </a:lnTo>
                <a:lnTo>
                  <a:pt x="472774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6" name="任意多边形 5"/>
          <p:cNvSpPr/>
          <p:nvPr/>
        </p:nvSpPr>
        <p:spPr>
          <a:xfrm>
            <a:off x="6169476" y="3010561"/>
            <a:ext cx="3677131" cy="249997"/>
          </a:xfrm>
          <a:custGeom>
            <a:avLst/>
            <a:gdLst/>
            <a:ahLst/>
            <a:cxnLst/>
            <a:rect l="0" t="0" r="0" b="0"/>
            <a:pathLst>
              <a:path>
                <a:moveTo>
                  <a:pt x="0" y="0"/>
                </a:moveTo>
                <a:lnTo>
                  <a:pt x="0" y="170365"/>
                </a:lnTo>
                <a:lnTo>
                  <a:pt x="3677131" y="170365"/>
                </a:lnTo>
                <a:lnTo>
                  <a:pt x="3677131"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7" name="任意多边形 6"/>
          <p:cNvSpPr/>
          <p:nvPr/>
        </p:nvSpPr>
        <p:spPr>
          <a:xfrm>
            <a:off x="6169476" y="3010561"/>
            <a:ext cx="2626522" cy="249997"/>
          </a:xfrm>
          <a:custGeom>
            <a:avLst/>
            <a:gdLst/>
            <a:ahLst/>
            <a:cxnLst/>
            <a:rect l="0" t="0" r="0" b="0"/>
            <a:pathLst>
              <a:path>
                <a:moveTo>
                  <a:pt x="0" y="0"/>
                </a:moveTo>
                <a:lnTo>
                  <a:pt x="0" y="170365"/>
                </a:lnTo>
                <a:lnTo>
                  <a:pt x="2626522" y="170365"/>
                </a:lnTo>
                <a:lnTo>
                  <a:pt x="2626522"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6169476" y="3010561"/>
            <a:ext cx="1575913" cy="249997"/>
          </a:xfrm>
          <a:custGeom>
            <a:avLst/>
            <a:gdLst/>
            <a:ahLst/>
            <a:cxnLst/>
            <a:rect l="0" t="0" r="0" b="0"/>
            <a:pathLst>
              <a:path>
                <a:moveTo>
                  <a:pt x="0" y="0"/>
                </a:moveTo>
                <a:lnTo>
                  <a:pt x="0" y="170365"/>
                </a:lnTo>
                <a:lnTo>
                  <a:pt x="1575913" y="170365"/>
                </a:lnTo>
                <a:lnTo>
                  <a:pt x="1575913"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6169476" y="3010561"/>
            <a:ext cx="525304" cy="249997"/>
          </a:xfrm>
          <a:custGeom>
            <a:avLst/>
            <a:gdLst/>
            <a:ahLst/>
            <a:cxnLst/>
            <a:rect l="0" t="0" r="0" b="0"/>
            <a:pathLst>
              <a:path>
                <a:moveTo>
                  <a:pt x="0" y="0"/>
                </a:moveTo>
                <a:lnTo>
                  <a:pt x="0" y="170365"/>
                </a:lnTo>
                <a:lnTo>
                  <a:pt x="525304" y="170365"/>
                </a:lnTo>
                <a:lnTo>
                  <a:pt x="525304"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1" name="任意多边形 10"/>
          <p:cNvSpPr/>
          <p:nvPr/>
        </p:nvSpPr>
        <p:spPr>
          <a:xfrm>
            <a:off x="5644172" y="3806397"/>
            <a:ext cx="525304" cy="249997"/>
          </a:xfrm>
          <a:custGeom>
            <a:avLst/>
            <a:gdLst/>
            <a:ahLst/>
            <a:cxnLst/>
            <a:rect l="0" t="0" r="0" b="0"/>
            <a:pathLst>
              <a:path>
                <a:moveTo>
                  <a:pt x="0" y="0"/>
                </a:moveTo>
                <a:lnTo>
                  <a:pt x="0" y="170365"/>
                </a:lnTo>
                <a:lnTo>
                  <a:pt x="525304" y="170365"/>
                </a:lnTo>
                <a:lnTo>
                  <a:pt x="525304" y="249997"/>
                </a:lnTo>
              </a:path>
            </a:pathLst>
          </a:custGeom>
          <a:noFill/>
          <a:ln>
            <a:solidFill>
              <a:srgbClr val="00B0F0"/>
            </a:solidFill>
          </a:ln>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5118867" y="3806397"/>
            <a:ext cx="525304" cy="249997"/>
          </a:xfrm>
          <a:custGeom>
            <a:avLst/>
            <a:gdLst/>
            <a:ahLst/>
            <a:cxnLst/>
            <a:rect l="0" t="0" r="0" b="0"/>
            <a:pathLst>
              <a:path>
                <a:moveTo>
                  <a:pt x="525304" y="0"/>
                </a:moveTo>
                <a:lnTo>
                  <a:pt x="525304" y="170365"/>
                </a:lnTo>
                <a:lnTo>
                  <a:pt x="0" y="170365"/>
                </a:lnTo>
                <a:lnTo>
                  <a:pt x="0" y="249997"/>
                </a:lnTo>
              </a:path>
            </a:pathLst>
          </a:custGeom>
          <a:noFill/>
          <a:ln>
            <a:solidFill>
              <a:srgbClr val="00B0F0"/>
            </a:solidFill>
          </a:ln>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5644172" y="3010561"/>
            <a:ext cx="525304" cy="249997"/>
          </a:xfrm>
          <a:custGeom>
            <a:avLst/>
            <a:gdLst/>
            <a:ahLst/>
            <a:cxnLst/>
            <a:rect l="0" t="0" r="0" b="0"/>
            <a:pathLst>
              <a:path>
                <a:moveTo>
                  <a:pt x="525304" y="0"/>
                </a:moveTo>
                <a:lnTo>
                  <a:pt x="525304" y="170365"/>
                </a:lnTo>
                <a:lnTo>
                  <a:pt x="0" y="170365"/>
                </a:lnTo>
                <a:lnTo>
                  <a:pt x="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4593563" y="3010561"/>
            <a:ext cx="1575913" cy="249997"/>
          </a:xfrm>
          <a:custGeom>
            <a:avLst/>
            <a:gdLst/>
            <a:ahLst/>
            <a:cxnLst/>
            <a:rect l="0" t="0" r="0" b="0"/>
            <a:pathLst>
              <a:path>
                <a:moveTo>
                  <a:pt x="1575913" y="0"/>
                </a:moveTo>
                <a:lnTo>
                  <a:pt x="1575913" y="170365"/>
                </a:lnTo>
                <a:lnTo>
                  <a:pt x="0" y="170365"/>
                </a:lnTo>
                <a:lnTo>
                  <a:pt x="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5" name="任意多边形 14"/>
          <p:cNvSpPr/>
          <p:nvPr/>
        </p:nvSpPr>
        <p:spPr>
          <a:xfrm>
            <a:off x="3542954" y="3010561"/>
            <a:ext cx="2626522" cy="249997"/>
          </a:xfrm>
          <a:custGeom>
            <a:avLst/>
            <a:gdLst/>
            <a:ahLst/>
            <a:cxnLst/>
            <a:rect l="0" t="0" r="0" b="0"/>
            <a:pathLst>
              <a:path>
                <a:moveTo>
                  <a:pt x="2626522" y="0"/>
                </a:moveTo>
                <a:lnTo>
                  <a:pt x="2626522" y="170365"/>
                </a:lnTo>
                <a:lnTo>
                  <a:pt x="0" y="170365"/>
                </a:lnTo>
                <a:lnTo>
                  <a:pt x="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6" name="任意多边形 15"/>
          <p:cNvSpPr/>
          <p:nvPr/>
        </p:nvSpPr>
        <p:spPr>
          <a:xfrm>
            <a:off x="2492345" y="3010561"/>
            <a:ext cx="3677131" cy="249997"/>
          </a:xfrm>
          <a:custGeom>
            <a:avLst/>
            <a:gdLst/>
            <a:ahLst/>
            <a:cxnLst/>
            <a:rect l="0" t="0" r="0" b="0"/>
            <a:pathLst>
              <a:path>
                <a:moveTo>
                  <a:pt x="3677131" y="0"/>
                </a:moveTo>
                <a:lnTo>
                  <a:pt x="3677131" y="170365"/>
                </a:lnTo>
                <a:lnTo>
                  <a:pt x="0" y="170365"/>
                </a:lnTo>
                <a:lnTo>
                  <a:pt x="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7" name="任意多边形 16"/>
          <p:cNvSpPr/>
          <p:nvPr/>
        </p:nvSpPr>
        <p:spPr>
          <a:xfrm>
            <a:off x="1441736" y="3010561"/>
            <a:ext cx="4727740" cy="249997"/>
          </a:xfrm>
          <a:custGeom>
            <a:avLst/>
            <a:gdLst/>
            <a:ahLst/>
            <a:cxnLst/>
            <a:rect l="0" t="0" r="0" b="0"/>
            <a:pathLst>
              <a:path>
                <a:moveTo>
                  <a:pt x="4727740" y="0"/>
                </a:moveTo>
                <a:lnTo>
                  <a:pt x="4727740" y="170365"/>
                </a:lnTo>
                <a:lnTo>
                  <a:pt x="0" y="170365"/>
                </a:lnTo>
                <a:lnTo>
                  <a:pt x="0" y="249997"/>
                </a:lnTo>
              </a:path>
            </a:pathLst>
          </a:custGeom>
          <a:noFill/>
          <a:ln>
            <a:solidFill>
              <a:srgbClr val="00B0F0"/>
            </a:solidFill>
          </a:ln>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sp>
      <p:sp>
        <p:nvSpPr>
          <p:cNvPr id="18" name="圆角矩形 17"/>
          <p:cNvSpPr/>
          <p:nvPr/>
        </p:nvSpPr>
        <p:spPr>
          <a:xfrm>
            <a:off x="5739681" y="2464722"/>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19" name="任意多边形 18"/>
          <p:cNvSpPr/>
          <p:nvPr/>
        </p:nvSpPr>
        <p:spPr>
          <a:xfrm>
            <a:off x="5835191" y="2555456"/>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鲲鹏社区</a:t>
            </a:r>
            <a:endParaRPr lang="zh-CN" altLang="en-US" sz="1200" kern="1200" dirty="0"/>
          </a:p>
        </p:txBody>
      </p:sp>
      <p:sp>
        <p:nvSpPr>
          <p:cNvPr id="20" name="圆角矩形 19"/>
          <p:cNvSpPr/>
          <p:nvPr/>
        </p:nvSpPr>
        <p:spPr>
          <a:xfrm>
            <a:off x="1011941"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21" name="任意多边形 20"/>
          <p:cNvSpPr/>
          <p:nvPr/>
        </p:nvSpPr>
        <p:spPr>
          <a:xfrm>
            <a:off x="1107451"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en-US" altLang="zh-CN" sz="1200" kern="1200" dirty="0" smtClean="0"/>
              <a:t>Hello</a:t>
            </a:r>
            <a:r>
              <a:rPr lang="zh-CN" altLang="en-US" sz="1200" kern="1200" dirty="0" smtClean="0"/>
              <a:t>，鲲鹏</a:t>
            </a:r>
            <a:endParaRPr lang="zh-CN" altLang="en-US" sz="1200" kern="1200" dirty="0"/>
          </a:p>
        </p:txBody>
      </p:sp>
      <p:sp>
        <p:nvSpPr>
          <p:cNvPr id="22" name="圆角矩形 21"/>
          <p:cNvSpPr/>
          <p:nvPr/>
        </p:nvSpPr>
        <p:spPr>
          <a:xfrm>
            <a:off x="2062550"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23" name="任意多边形 22"/>
          <p:cNvSpPr/>
          <p:nvPr/>
        </p:nvSpPr>
        <p:spPr>
          <a:xfrm>
            <a:off x="2158060"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鲲鹏软件栈</a:t>
            </a:r>
            <a:endParaRPr lang="en-US" altLang="zh-CN" sz="1200" kern="1200" dirty="0" smtClean="0"/>
          </a:p>
        </p:txBody>
      </p:sp>
      <p:sp>
        <p:nvSpPr>
          <p:cNvPr id="24" name="圆角矩形 23"/>
          <p:cNvSpPr/>
          <p:nvPr/>
        </p:nvSpPr>
        <p:spPr>
          <a:xfrm>
            <a:off x="3113159"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25" name="任意多边形 24"/>
          <p:cNvSpPr/>
          <p:nvPr/>
        </p:nvSpPr>
        <p:spPr>
          <a:xfrm>
            <a:off x="3208669"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鲲鹏伙伴计划</a:t>
            </a:r>
            <a:endParaRPr lang="en-US" altLang="zh-CN" sz="1200" kern="1200" dirty="0" smtClean="0"/>
          </a:p>
        </p:txBody>
      </p:sp>
      <p:sp>
        <p:nvSpPr>
          <p:cNvPr id="26" name="圆角矩形 25"/>
          <p:cNvSpPr/>
          <p:nvPr/>
        </p:nvSpPr>
        <p:spPr>
          <a:xfrm>
            <a:off x="4163768"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27" name="任意多边形 26"/>
          <p:cNvSpPr/>
          <p:nvPr/>
        </p:nvSpPr>
        <p:spPr>
          <a:xfrm>
            <a:off x="4259278"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鲲鹏应用市场</a:t>
            </a:r>
            <a:endParaRPr lang="en-US" altLang="zh-CN" sz="1200" kern="1200" dirty="0" smtClean="0"/>
          </a:p>
        </p:txBody>
      </p:sp>
      <p:sp>
        <p:nvSpPr>
          <p:cNvPr id="28" name="圆角矩形 27"/>
          <p:cNvSpPr/>
          <p:nvPr/>
        </p:nvSpPr>
        <p:spPr>
          <a:xfrm>
            <a:off x="5214377"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29" name="任意多边形 28"/>
          <p:cNvSpPr/>
          <p:nvPr/>
        </p:nvSpPr>
        <p:spPr>
          <a:xfrm>
            <a:off x="5309887"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87" tIns="61707" rIns="1598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鲲鹏产品与解决方案</a:t>
            </a:r>
            <a:endParaRPr lang="en-US" altLang="zh-CN" sz="1200" kern="1200" dirty="0" smtClean="0"/>
          </a:p>
        </p:txBody>
      </p:sp>
      <p:sp>
        <p:nvSpPr>
          <p:cNvPr id="30" name="圆角矩形 29"/>
          <p:cNvSpPr/>
          <p:nvPr/>
        </p:nvSpPr>
        <p:spPr>
          <a:xfrm>
            <a:off x="4689073" y="4056395"/>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80000"/>
              <a:hueOff val="0"/>
              <a:satOff val="0"/>
              <a:lumOff val="0"/>
              <a:alphaOff val="0"/>
            </a:schemeClr>
          </a:fillRef>
          <a:effectRef idx="0">
            <a:schemeClr val="accent2">
              <a:tint val="80000"/>
              <a:hueOff val="0"/>
              <a:satOff val="0"/>
              <a:lumOff val="0"/>
              <a:alphaOff val="0"/>
            </a:schemeClr>
          </a:effectRef>
          <a:fontRef idx="minor">
            <a:schemeClr val="lt1"/>
          </a:fontRef>
        </p:style>
      </p:sp>
      <p:sp>
        <p:nvSpPr>
          <p:cNvPr id="31" name="任意多边形 30"/>
          <p:cNvSpPr/>
          <p:nvPr/>
        </p:nvSpPr>
        <p:spPr>
          <a:xfrm>
            <a:off x="4784582" y="4147129"/>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产品与云服务</a:t>
            </a:r>
            <a:endParaRPr lang="en-US" altLang="zh-CN" sz="1200" kern="1200" dirty="0" smtClean="0"/>
          </a:p>
        </p:txBody>
      </p:sp>
      <p:sp>
        <p:nvSpPr>
          <p:cNvPr id="32" name="圆角矩形 31"/>
          <p:cNvSpPr/>
          <p:nvPr/>
        </p:nvSpPr>
        <p:spPr>
          <a:xfrm>
            <a:off x="5739681" y="4056395"/>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80000"/>
              <a:hueOff val="0"/>
              <a:satOff val="0"/>
              <a:lumOff val="0"/>
              <a:alphaOff val="0"/>
            </a:schemeClr>
          </a:fillRef>
          <a:effectRef idx="0">
            <a:schemeClr val="accent2">
              <a:tint val="80000"/>
              <a:hueOff val="0"/>
              <a:satOff val="0"/>
              <a:lumOff val="0"/>
              <a:alphaOff val="0"/>
            </a:schemeClr>
          </a:effectRef>
          <a:fontRef idx="minor">
            <a:schemeClr val="lt1"/>
          </a:fontRef>
        </p:style>
      </p:sp>
      <p:sp>
        <p:nvSpPr>
          <p:cNvPr id="33" name="任意多边形 32"/>
          <p:cNvSpPr/>
          <p:nvPr/>
        </p:nvSpPr>
        <p:spPr>
          <a:xfrm>
            <a:off x="5835191" y="4147129"/>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解决方案</a:t>
            </a:r>
            <a:endParaRPr lang="en-US" altLang="zh-CN" sz="1200" kern="1200" dirty="0" smtClean="0"/>
          </a:p>
        </p:txBody>
      </p:sp>
      <p:sp>
        <p:nvSpPr>
          <p:cNvPr id="34" name="圆角矩形 33"/>
          <p:cNvSpPr/>
          <p:nvPr/>
        </p:nvSpPr>
        <p:spPr>
          <a:xfrm>
            <a:off x="6264986"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35" name="任意多边形 34"/>
          <p:cNvSpPr/>
          <p:nvPr/>
        </p:nvSpPr>
        <p:spPr>
          <a:xfrm>
            <a:off x="6360496"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鲲鹏学院</a:t>
            </a:r>
            <a:endParaRPr lang="en-US" altLang="zh-CN" sz="1200" kern="1200" dirty="0" smtClean="0"/>
          </a:p>
        </p:txBody>
      </p:sp>
      <p:sp>
        <p:nvSpPr>
          <p:cNvPr id="36" name="圆角矩形 35"/>
          <p:cNvSpPr/>
          <p:nvPr/>
        </p:nvSpPr>
        <p:spPr>
          <a:xfrm>
            <a:off x="7315595"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37" name="任意多边形 36"/>
          <p:cNvSpPr/>
          <p:nvPr/>
        </p:nvSpPr>
        <p:spPr>
          <a:xfrm>
            <a:off x="7411105"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鲲鹏论坛</a:t>
            </a:r>
            <a:endParaRPr lang="en-US" altLang="zh-CN" sz="1200" kern="1200" dirty="0" smtClean="0"/>
          </a:p>
        </p:txBody>
      </p:sp>
      <p:sp>
        <p:nvSpPr>
          <p:cNvPr id="38" name="圆角矩形 37"/>
          <p:cNvSpPr/>
          <p:nvPr/>
        </p:nvSpPr>
        <p:spPr>
          <a:xfrm>
            <a:off x="8366204"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39" name="任意多边形 38"/>
          <p:cNvSpPr/>
          <p:nvPr/>
        </p:nvSpPr>
        <p:spPr>
          <a:xfrm>
            <a:off x="8461714"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博客</a:t>
            </a:r>
            <a:endParaRPr lang="en-US" altLang="zh-CN" sz="1200" kern="1200" dirty="0" smtClean="0"/>
          </a:p>
          <a:p>
            <a:pPr lvl="0" algn="ctr" defTabSz="533400">
              <a:lnSpc>
                <a:spcPct val="90000"/>
              </a:lnSpc>
              <a:spcBef>
                <a:spcPct val="0"/>
              </a:spcBef>
              <a:spcAft>
                <a:spcPct val="35000"/>
              </a:spcAft>
            </a:pPr>
            <a:r>
              <a:rPr lang="zh-CN" altLang="en-US" sz="1200" kern="1200" dirty="0" smtClean="0"/>
              <a:t>（建设中）</a:t>
            </a:r>
            <a:endParaRPr lang="en-US" altLang="zh-CN" sz="1200" kern="1200" dirty="0" smtClean="0"/>
          </a:p>
        </p:txBody>
      </p:sp>
      <p:sp>
        <p:nvSpPr>
          <p:cNvPr id="40" name="圆角矩形 39"/>
          <p:cNvSpPr/>
          <p:nvPr/>
        </p:nvSpPr>
        <p:spPr>
          <a:xfrm>
            <a:off x="9416813"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41" name="任意多边形 40"/>
          <p:cNvSpPr/>
          <p:nvPr/>
        </p:nvSpPr>
        <p:spPr>
          <a:xfrm>
            <a:off x="9512323"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文档中心</a:t>
            </a:r>
            <a:endParaRPr lang="en-US" altLang="zh-CN" sz="1200" kern="1200" dirty="0" smtClean="0"/>
          </a:p>
        </p:txBody>
      </p:sp>
      <p:sp>
        <p:nvSpPr>
          <p:cNvPr id="42" name="圆角矩形 41"/>
          <p:cNvSpPr/>
          <p:nvPr/>
        </p:nvSpPr>
        <p:spPr>
          <a:xfrm>
            <a:off x="10467422" y="3260558"/>
            <a:ext cx="859589" cy="545839"/>
          </a:xfrm>
          <a:prstGeom prst="roundRect">
            <a:avLst>
              <a:gd name="adj" fmla="val 10000"/>
            </a:avLst>
          </a:prstGeom>
          <a:solidFill>
            <a:srgbClr val="00B0F0"/>
          </a:solidFill>
          <a:ln>
            <a:solidFill>
              <a:srgbClr val="00B0F0"/>
            </a:solidFill>
          </a:ln>
        </p:spPr>
        <p:style>
          <a:lnRef idx="2">
            <a:schemeClr val="lt1">
              <a:hueOff val="0"/>
              <a:satOff val="0"/>
              <a:lumOff val="0"/>
              <a:alphaOff val="0"/>
            </a:schemeClr>
          </a:lnRef>
          <a:fillRef idx="1">
            <a:schemeClr val="accent2">
              <a:tint val="99000"/>
              <a:hueOff val="0"/>
              <a:satOff val="0"/>
              <a:lumOff val="0"/>
              <a:alphaOff val="0"/>
            </a:schemeClr>
          </a:fillRef>
          <a:effectRef idx="0">
            <a:schemeClr val="accent2">
              <a:tint val="99000"/>
              <a:hueOff val="0"/>
              <a:satOff val="0"/>
              <a:lumOff val="0"/>
              <a:alphaOff val="0"/>
            </a:schemeClr>
          </a:effectRef>
          <a:fontRef idx="minor">
            <a:schemeClr val="lt1"/>
          </a:fontRef>
        </p:style>
      </p:sp>
      <p:sp>
        <p:nvSpPr>
          <p:cNvPr id="43" name="任意多边形 42"/>
          <p:cNvSpPr/>
          <p:nvPr/>
        </p:nvSpPr>
        <p:spPr>
          <a:xfrm>
            <a:off x="10562931" y="3351293"/>
            <a:ext cx="859589" cy="545839"/>
          </a:xfrm>
          <a:custGeom>
            <a:avLst/>
            <a:gdLst>
              <a:gd name="connsiteX0" fmla="*/ 0 w 859589"/>
              <a:gd name="connsiteY0" fmla="*/ 54584 h 545839"/>
              <a:gd name="connsiteX1" fmla="*/ 54584 w 859589"/>
              <a:gd name="connsiteY1" fmla="*/ 0 h 545839"/>
              <a:gd name="connsiteX2" fmla="*/ 805005 w 859589"/>
              <a:gd name="connsiteY2" fmla="*/ 0 h 545839"/>
              <a:gd name="connsiteX3" fmla="*/ 859589 w 859589"/>
              <a:gd name="connsiteY3" fmla="*/ 54584 h 545839"/>
              <a:gd name="connsiteX4" fmla="*/ 859589 w 859589"/>
              <a:gd name="connsiteY4" fmla="*/ 491255 h 545839"/>
              <a:gd name="connsiteX5" fmla="*/ 805005 w 859589"/>
              <a:gd name="connsiteY5" fmla="*/ 545839 h 545839"/>
              <a:gd name="connsiteX6" fmla="*/ 54584 w 859589"/>
              <a:gd name="connsiteY6" fmla="*/ 545839 h 545839"/>
              <a:gd name="connsiteX7" fmla="*/ 0 w 859589"/>
              <a:gd name="connsiteY7" fmla="*/ 491255 h 545839"/>
              <a:gd name="connsiteX8" fmla="*/ 0 w 859589"/>
              <a:gd name="connsiteY8" fmla="*/ 54584 h 54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89" h="545839">
                <a:moveTo>
                  <a:pt x="0" y="54584"/>
                </a:moveTo>
                <a:cubicBezTo>
                  <a:pt x="0" y="24438"/>
                  <a:pt x="24438" y="0"/>
                  <a:pt x="54584" y="0"/>
                </a:cubicBezTo>
                <a:lnTo>
                  <a:pt x="805005" y="0"/>
                </a:lnTo>
                <a:cubicBezTo>
                  <a:pt x="835151" y="0"/>
                  <a:pt x="859589" y="24438"/>
                  <a:pt x="859589" y="54584"/>
                </a:cubicBezTo>
                <a:lnTo>
                  <a:pt x="859589" y="491255"/>
                </a:lnTo>
                <a:cubicBezTo>
                  <a:pt x="859589" y="521401"/>
                  <a:pt x="835151" y="545839"/>
                  <a:pt x="805005" y="545839"/>
                </a:cubicBezTo>
                <a:lnTo>
                  <a:pt x="54584" y="545839"/>
                </a:lnTo>
                <a:cubicBezTo>
                  <a:pt x="24438" y="545839"/>
                  <a:pt x="0" y="521401"/>
                  <a:pt x="0" y="491255"/>
                </a:cubicBezTo>
                <a:lnTo>
                  <a:pt x="0" y="54584"/>
                </a:lnTo>
                <a:close/>
              </a:path>
            </a:pathLst>
          </a:custGeom>
          <a:ln>
            <a:solidFill>
              <a:srgbClr val="00B0F0"/>
            </a:solidFill>
          </a:ln>
        </p:spPr>
        <p:style>
          <a:lnRef idx="2">
            <a:schemeClr val="accent2">
              <a:tint val="99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07" tIns="61707" rIns="61707" bIns="61707" numCol="1" spcCol="1270" anchor="ctr" anchorCtr="0">
            <a:noAutofit/>
          </a:bodyPr>
          <a:lstStyle/>
          <a:p>
            <a:pPr lvl="0" algn="ctr" defTabSz="533400">
              <a:lnSpc>
                <a:spcPct val="90000"/>
              </a:lnSpc>
              <a:spcBef>
                <a:spcPct val="0"/>
              </a:spcBef>
              <a:spcAft>
                <a:spcPct val="35000"/>
              </a:spcAft>
            </a:pPr>
            <a:r>
              <a:rPr lang="zh-CN" altLang="en-US" sz="1200" kern="1200" dirty="0" smtClean="0"/>
              <a:t>活动与资讯</a:t>
            </a:r>
            <a:endParaRPr lang="en-US" altLang="zh-CN" sz="1200" kern="1200" dirty="0" smtClean="0"/>
          </a:p>
        </p:txBody>
      </p:sp>
      <p:sp>
        <p:nvSpPr>
          <p:cNvPr id="8" name="矩形 7"/>
          <p:cNvSpPr/>
          <p:nvPr/>
        </p:nvSpPr>
        <p:spPr>
          <a:xfrm>
            <a:off x="1199456" y="1340768"/>
            <a:ext cx="10373930" cy="923330"/>
          </a:xfrm>
          <a:prstGeom prst="rect">
            <a:avLst/>
          </a:prstGeom>
        </p:spPr>
        <p:txBody>
          <a:bodyPr wrap="square">
            <a:spAutoFit/>
          </a:bodyPr>
          <a:lstStyle/>
          <a:p>
            <a:pPr>
              <a:lnSpc>
                <a:spcPct val="150000"/>
              </a:lnSpc>
            </a:pPr>
            <a:r>
              <a:rPr lang="zh-CN" altLang="en-US" sz="1800" dirty="0" smtClean="0">
                <a:solidFill>
                  <a:prstClr val="black"/>
                </a:solidFill>
                <a:latin typeface="微软雅黑" panose="020B0503020204020204" pitchFamily="34" charset="-122"/>
                <a:ea typeface="微软雅黑" panose="020B0503020204020204" pitchFamily="34" charset="-122"/>
              </a:rPr>
              <a:t>鲲鹏社区作为一个面向开发者和合作</a:t>
            </a:r>
            <a:r>
              <a:rPr lang="zh-CN" altLang="en-US" sz="1800" dirty="0">
                <a:solidFill>
                  <a:prstClr val="black"/>
                </a:solidFill>
                <a:latin typeface="微软雅黑" panose="020B0503020204020204" pitchFamily="34" charset="-122"/>
                <a:ea typeface="微软雅黑" panose="020B0503020204020204" pitchFamily="34" charset="-122"/>
              </a:rPr>
              <a:t>伙伴的</a:t>
            </a:r>
            <a:r>
              <a:rPr lang="zh-CN" altLang="en-US" sz="1800" dirty="0" smtClean="0">
                <a:solidFill>
                  <a:prstClr val="black"/>
                </a:solidFill>
                <a:latin typeface="微软雅黑" panose="020B0503020204020204" pitchFamily="34" charset="-122"/>
                <a:ea typeface="微软雅黑" panose="020B0503020204020204" pitchFamily="34" charset="-122"/>
              </a:rPr>
              <a:t>在线平台，为</a:t>
            </a:r>
            <a:r>
              <a:rPr lang="zh-CN" altLang="en-US" sz="1800" dirty="0" smtClean="0">
                <a:solidFill>
                  <a:schemeClr val="tx1">
                    <a:lumMod val="95000"/>
                    <a:lumOff val="5000"/>
                  </a:schemeClr>
                </a:solidFill>
                <a:latin typeface="微软雅黑" panose="020B0503020204020204" pitchFamily="34" charset="-122"/>
                <a:ea typeface="微软雅黑" panose="020B0503020204020204" pitchFamily="34" charset="-122"/>
              </a:rPr>
              <a:t>用户</a:t>
            </a:r>
            <a:r>
              <a:rPr lang="zh-CN" altLang="en-US" sz="1800" dirty="0" smtClean="0">
                <a:solidFill>
                  <a:prstClr val="black"/>
                </a:solidFill>
                <a:latin typeface="微软雅黑" panose="020B0503020204020204" pitchFamily="34" charset="-122"/>
                <a:ea typeface="微软雅黑" panose="020B0503020204020204" pitchFamily="34" charset="-122"/>
              </a:rPr>
              <a:t>在线</a:t>
            </a:r>
            <a:r>
              <a:rPr lang="zh-CN" altLang="en-US" sz="1800" dirty="0">
                <a:solidFill>
                  <a:prstClr val="black"/>
                </a:solidFill>
                <a:latin typeface="微软雅黑" panose="020B0503020204020204" pitchFamily="34" charset="-122"/>
                <a:ea typeface="微软雅黑" panose="020B0503020204020204" pitchFamily="34" charset="-122"/>
              </a:rPr>
              <a:t>整合资源、知识</a:t>
            </a:r>
            <a:r>
              <a:rPr lang="zh-CN" altLang="en-US" sz="1800" dirty="0" smtClean="0">
                <a:solidFill>
                  <a:prstClr val="black"/>
                </a:solidFill>
                <a:latin typeface="微软雅黑" panose="020B0503020204020204" pitchFamily="34" charset="-122"/>
                <a:ea typeface="微软雅黑" panose="020B0503020204020204" pitchFamily="34" charset="-122"/>
              </a:rPr>
              <a:t>、产品、政策</a:t>
            </a:r>
            <a:r>
              <a:rPr lang="zh-CN" altLang="en-US" sz="1800" dirty="0">
                <a:solidFill>
                  <a:prstClr val="black"/>
                </a:solidFill>
                <a:latin typeface="微软雅黑" panose="020B0503020204020204" pitchFamily="34" charset="-122"/>
                <a:ea typeface="微软雅黑" panose="020B0503020204020204" pitchFamily="34" charset="-122"/>
              </a:rPr>
              <a:t>、资讯、</a:t>
            </a:r>
            <a:r>
              <a:rPr lang="zh-CN" altLang="en-US" sz="1800" dirty="0" smtClean="0">
                <a:solidFill>
                  <a:prstClr val="black"/>
                </a:solidFill>
                <a:latin typeface="微软雅黑" panose="020B0503020204020204" pitchFamily="34" charset="-122"/>
                <a:ea typeface="微软雅黑" panose="020B0503020204020204" pitchFamily="34" charset="-122"/>
              </a:rPr>
              <a:t>活动等鲲鹏生态内容，具体由以下板块构成</a:t>
            </a:r>
            <a:r>
              <a:rPr lang="zh-CN" altLang="en-US" sz="1800" dirty="0">
                <a:solidFill>
                  <a:prstClr val="black"/>
                </a:solidFill>
                <a:latin typeface="微软雅黑" panose="020B0503020204020204" pitchFamily="34" charset="-122"/>
                <a:ea typeface="微软雅黑" panose="020B0503020204020204" pitchFamily="34" charset="-122"/>
              </a:rPr>
              <a:t>：</a:t>
            </a:r>
            <a:endParaRPr lang="en-US" altLang="zh-CN" sz="180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5442</Words>
  <Application>WPS 演示</Application>
  <PresentationFormat>宽屏</PresentationFormat>
  <Paragraphs>533</Paragraphs>
  <Slides>44</Slides>
  <Notes>544</Notes>
  <HiddenSlides>12</HiddenSlides>
  <MMClips>0</MMClips>
  <ScaleCrop>false</ScaleCrop>
  <HeadingPairs>
    <vt:vector size="6" baseType="variant">
      <vt:variant>
        <vt:lpstr>已用的字体</vt:lpstr>
      </vt:variant>
      <vt:variant>
        <vt:i4>52</vt:i4>
      </vt:variant>
      <vt:variant>
        <vt:lpstr>主题</vt:lpstr>
      </vt:variant>
      <vt:variant>
        <vt:i4>184</vt:i4>
      </vt:variant>
      <vt:variant>
        <vt:lpstr>幻灯片标题</vt:lpstr>
      </vt:variant>
      <vt:variant>
        <vt:i4>44</vt:i4>
      </vt:variant>
    </vt:vector>
  </HeadingPairs>
  <TitlesOfParts>
    <vt:vector size="280"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Helvetica Neue</vt:lpstr>
      <vt:lpstr>Arial Unicode MS</vt:lpstr>
      <vt:lpstr>Helvetica Neue Medium</vt:lpstr>
      <vt:lpstr>Arial</vt:lpstr>
      <vt:lpstr>Calibri</vt:lpstr>
      <vt:lpstr>Arial Unicode MS</vt:lpstr>
      <vt:lpstr>Akkurat Pro</vt:lpstr>
      <vt:lpstr>Segoe Print</vt:lpstr>
      <vt:lpstr>思源黑体 Light</vt:lpstr>
      <vt:lpstr>Wingdings 3</vt:lpstr>
      <vt:lpstr>Symbol</vt:lpstr>
      <vt:lpstr>等线</vt:lpstr>
      <vt:lpstr>Lucida Grande</vt:lpstr>
      <vt:lpstr>Impact</vt:lpstr>
      <vt:lpstr>Lucida Grande</vt:lpstr>
      <vt:lpstr>Huawei Sans</vt:lpstr>
      <vt:lpstr>Yu Gothic UI</vt:lpstr>
      <vt:lpstr>Helvetica</vt:lpstr>
      <vt:lpstr>Tahoma</vt:lpstr>
      <vt:lpstr>幼圆</vt:lpstr>
      <vt:lpstr>Lantinghei SC Demibold</vt:lpstr>
      <vt:lpstr>Source Han Sans CN Medium</vt:lpstr>
      <vt:lpstr>Source Han Sans CN Light</vt:lpstr>
      <vt:lpstr>Source Han Sans CN</vt:lpstr>
      <vt:lpstr>굴림</vt:lpstr>
      <vt:lpstr>FZLanTingHeiS-R-GB</vt:lpstr>
      <vt:lpstr>Huawei Sans</vt:lpstr>
      <vt:lpstr>Arial Narrow 常规体</vt:lpstr>
      <vt:lpstr>Open Sans Light</vt:lpstr>
      <vt:lpstr>Yu Gothic UI Light</vt:lpstr>
      <vt:lpstr>Courier New</vt:lpstr>
      <vt:lpstr>Times New Roman</vt:lpstr>
      <vt:lpstr>Microsoft Sans Serif</vt:lpstr>
      <vt:lpstr>CordiaUPC</vt:lpstr>
      <vt:lpstr>FZLanTingHei4-GBK</vt:lpstr>
      <vt:lpstr>Akkurat Pro</vt:lpstr>
      <vt:lpstr>Gill Sans</vt:lpstr>
      <vt:lpstr>Microsoft YaHei Bold</vt:lpstr>
      <vt:lpstr>Arial Narrow</vt:lpstr>
      <vt:lpstr>FZLanTingHei-R-GBK</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鲲鹏社区介绍</vt:lpstr>
      <vt:lpstr>PowerPoint 演示文稿</vt:lpstr>
      <vt:lpstr>PowerPoint 演示文稿</vt:lpstr>
      <vt:lpstr>PowerPoint 演示文稿</vt:lpstr>
      <vt:lpstr>鲲鹏社区</vt:lpstr>
      <vt:lpstr>鲲鹏社区定位与使命</vt:lpstr>
      <vt:lpstr>加入鲲鹏社区，你可以获得</vt:lpstr>
      <vt:lpstr>共建鲲鹏计算产业生态，共赢计算新时代</vt:lpstr>
      <vt:lpstr>鲲鹏社区架构</vt:lpstr>
      <vt:lpstr>PowerPoint 演示文稿</vt:lpstr>
      <vt:lpstr>Hello,鲲鹏</vt:lpstr>
      <vt:lpstr>仅需三步，玩转鲲鹏软件</vt:lpstr>
      <vt:lpstr>PowerPoint 演示文稿</vt:lpstr>
      <vt:lpstr>鲲鹏软件栈</vt:lpstr>
      <vt:lpstr>如何获取软件</vt:lpstr>
      <vt:lpstr>软件使用指南内容构成</vt:lpstr>
      <vt:lpstr>PowerPoint 演示文稿</vt:lpstr>
      <vt:lpstr>鲲鹏伙伴计划</vt:lpstr>
      <vt:lpstr>鲲鹏凌云伙伴计划</vt:lpstr>
      <vt:lpstr>鲲鹏展翅伙伴计划</vt:lpstr>
      <vt:lpstr>鲲鹏智数伙伴计划</vt:lpstr>
      <vt:lpstr>如何加入伙伴计划</vt:lpstr>
      <vt:lpstr>PowerPoint 演示文稿</vt:lpstr>
      <vt:lpstr>鲲鹏产品与解决方案</vt:lpstr>
      <vt:lpstr>华为云发布的鲲鹏云服务产品</vt:lpstr>
      <vt:lpstr>已支持鲲鹏计算构架的服务</vt:lpstr>
      <vt:lpstr>鲲鹏产品与云服务优势</vt:lpstr>
      <vt:lpstr>PowerPoint 演示文稿</vt:lpstr>
      <vt:lpstr>华为云鲲鹏解决方案</vt:lpstr>
      <vt:lpstr>华为云发布的鲲鹏行业解决方案</vt:lpstr>
      <vt:lpstr>样例：华为云鲲鹏金融行业解决方案</vt:lpstr>
      <vt:lpstr>PowerPoint 演示文稿</vt:lpstr>
      <vt:lpstr>鲲鹏学院</vt:lpstr>
      <vt:lpstr>鲲鹏在线课程</vt:lpstr>
      <vt:lpstr>鲲鹏云端实验室</vt:lpstr>
      <vt:lpstr>鲲鹏认证体系</vt:lpstr>
      <vt:lpstr>PowerPoint 演示文稿</vt:lpstr>
      <vt:lpstr>鲲鹏论坛</vt:lpstr>
      <vt:lpstr>PowerPoint 演示文稿</vt:lpstr>
      <vt:lpstr>活动与资讯</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3508</cp:revision>
  <dcterms:created xsi:type="dcterms:W3CDTF">2003-08-21T06:48:00Z</dcterms:created>
  <dcterms:modified xsi:type="dcterms:W3CDTF">2020-05-08T08:23:23Z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2052-11.3.0.8775</vt:lpwstr>
  </property>
</Properties>
</file>